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501384" r:id="rId2"/>
  </p:sldMasterIdLst>
  <p:notesMasterIdLst>
    <p:notesMasterId r:id="rId72"/>
  </p:notesMasterIdLst>
  <p:handoutMasterIdLst>
    <p:handoutMasterId r:id="rId73"/>
  </p:handoutMasterIdLst>
  <p:sldIdLst>
    <p:sldId id="2465" r:id="rId3"/>
    <p:sldId id="2452" r:id="rId4"/>
    <p:sldId id="2453" r:id="rId5"/>
    <p:sldId id="2370" r:id="rId6"/>
    <p:sldId id="2193" r:id="rId7"/>
    <p:sldId id="2371" r:id="rId8"/>
    <p:sldId id="2053" r:id="rId9"/>
    <p:sldId id="2372" r:id="rId10"/>
    <p:sldId id="2373" r:id="rId11"/>
    <p:sldId id="2058" r:id="rId12"/>
    <p:sldId id="2061" r:id="rId13"/>
    <p:sldId id="2455" r:id="rId14"/>
    <p:sldId id="2454" r:id="rId15"/>
    <p:sldId id="2446" r:id="rId16"/>
    <p:sldId id="2447" r:id="rId17"/>
    <p:sldId id="2085" r:id="rId18"/>
    <p:sldId id="2467" r:id="rId19"/>
    <p:sldId id="2478" r:id="rId20"/>
    <p:sldId id="2464" r:id="rId21"/>
    <p:sldId id="2495" r:id="rId22"/>
    <p:sldId id="2380" r:id="rId23"/>
    <p:sldId id="2498" r:id="rId24"/>
    <p:sldId id="2512" r:id="rId25"/>
    <p:sldId id="2496" r:id="rId26"/>
    <p:sldId id="2494" r:id="rId27"/>
    <p:sldId id="2501" r:id="rId28"/>
    <p:sldId id="2341" r:id="rId29"/>
    <p:sldId id="2469" r:id="rId30"/>
    <p:sldId id="2342" r:id="rId31"/>
    <p:sldId id="2497" r:id="rId32"/>
    <p:sldId id="2456" r:id="rId33"/>
    <p:sldId id="2515" r:id="rId34"/>
    <p:sldId id="2329" r:id="rId35"/>
    <p:sldId id="2492" r:id="rId36"/>
    <p:sldId id="2514" r:id="rId37"/>
    <p:sldId id="2204" r:id="rId38"/>
    <p:sldId id="2187" r:id="rId39"/>
    <p:sldId id="2436" r:id="rId40"/>
    <p:sldId id="2442" r:id="rId41"/>
    <p:sldId id="2443" r:id="rId42"/>
    <p:sldId id="2511" r:id="rId43"/>
    <p:sldId id="2459" r:id="rId44"/>
    <p:sldId id="2460" r:id="rId45"/>
    <p:sldId id="2461" r:id="rId46"/>
    <p:sldId id="2462" r:id="rId47"/>
    <p:sldId id="2068" r:id="rId48"/>
    <p:sldId id="2148" r:id="rId49"/>
    <p:sldId id="2513" r:id="rId50"/>
    <p:sldId id="1538" r:id="rId51"/>
    <p:sldId id="2149" r:id="rId52"/>
    <p:sldId id="748" r:id="rId53"/>
    <p:sldId id="2507" r:id="rId54"/>
    <p:sldId id="2508" r:id="rId55"/>
    <p:sldId id="2509" r:id="rId56"/>
    <p:sldId id="2510" r:id="rId57"/>
    <p:sldId id="1842" r:id="rId58"/>
    <p:sldId id="2288" r:id="rId59"/>
    <p:sldId id="2289" r:id="rId60"/>
    <p:sldId id="2290" r:id="rId61"/>
    <p:sldId id="2291" r:id="rId62"/>
    <p:sldId id="2292" r:id="rId63"/>
    <p:sldId id="2482" r:id="rId64"/>
    <p:sldId id="2385" r:id="rId65"/>
    <p:sldId id="2386" r:id="rId66"/>
    <p:sldId id="2450" r:id="rId67"/>
    <p:sldId id="2448" r:id="rId68"/>
    <p:sldId id="2470" r:id="rId69"/>
    <p:sldId id="1863" r:id="rId70"/>
    <p:sldId id="1633" r:id="rId71"/>
  </p:sldIdLst>
  <p:sldSz cx="12188825" cy="6858000"/>
  <p:notesSz cx="6858000" cy="9144000"/>
  <p:custDataLst>
    <p:tags r:id="rId7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E8AC232-9EB9-BB4F-A954-E1AA8C1AB14B}">
          <p14:sldIdLst>
            <p14:sldId id="2465"/>
            <p14:sldId id="2452"/>
            <p14:sldId id="2453"/>
            <p14:sldId id="2370"/>
            <p14:sldId id="2193"/>
            <p14:sldId id="2371"/>
            <p14:sldId id="2053"/>
            <p14:sldId id="2372"/>
            <p14:sldId id="2373"/>
            <p14:sldId id="2058"/>
            <p14:sldId id="2061"/>
            <p14:sldId id="2455"/>
            <p14:sldId id="2454"/>
            <p14:sldId id="2446"/>
            <p14:sldId id="2447"/>
            <p14:sldId id="2085"/>
          </p14:sldIdLst>
        </p14:section>
        <p14:section name="Why Oracle" id="{4778586B-2756-EB4E-B5CB-3553E38BABA9}">
          <p14:sldIdLst>
            <p14:sldId id="2467"/>
            <p14:sldId id="2478"/>
          </p14:sldIdLst>
        </p14:section>
        <p14:section name="SaaS" id="{E590518A-CB6F-2246-A012-3EDD621C0FD0}">
          <p14:sldIdLst>
            <p14:sldId id="2464"/>
            <p14:sldId id="2495"/>
            <p14:sldId id="2380"/>
            <p14:sldId id="2498"/>
          </p14:sldIdLst>
        </p14:section>
        <p14:section name="PaaS" id="{14A8EAD0-05A4-2D43-B5E0-BC16D33E29A0}">
          <p14:sldIdLst>
            <p14:sldId id="2512"/>
            <p14:sldId id="2496"/>
            <p14:sldId id="2494"/>
            <p14:sldId id="2501"/>
          </p14:sldIdLst>
        </p14:section>
        <p14:section name="IaaS" id="{D2F99FEC-2943-5F4D-B6BA-671285212E2C}">
          <p14:sldIdLst>
            <p14:sldId id="2341"/>
            <p14:sldId id="2469"/>
            <p14:sldId id="2342"/>
            <p14:sldId id="2497"/>
            <p14:sldId id="2456"/>
            <p14:sldId id="2515"/>
            <p14:sldId id="2329"/>
          </p14:sldIdLst>
        </p14:section>
        <p14:section name="Solutions Summary" id="{CD5BCD3A-C18E-5D4A-88E8-649C617DB548}">
          <p14:sldIdLst>
            <p14:sldId id="2492"/>
            <p14:sldId id="2514"/>
          </p14:sldIdLst>
        </p14:section>
        <p14:section name="Drive Value" id="{E3039EEF-E97D-484A-9BF2-89BAD8550031}">
          <p14:sldIdLst>
            <p14:sldId id="2204"/>
            <p14:sldId id="2187"/>
          </p14:sldIdLst>
        </p14:section>
        <p14:section name="How examples" id="{2A7BBD4A-ABC5-8943-AD30-428E2D5E369E}">
          <p14:sldIdLst>
            <p14:sldId id="2436"/>
            <p14:sldId id="2442"/>
            <p14:sldId id="2443"/>
          </p14:sldIdLst>
        </p14:section>
        <p14:section name="Differentiation" id="{9FA18F92-1CD5-5A44-B345-D254EEBFB7AC}">
          <p14:sldIdLst>
            <p14:sldId id="2511"/>
            <p14:sldId id="2459"/>
            <p14:sldId id="2460"/>
            <p14:sldId id="2461"/>
            <p14:sldId id="2462"/>
            <p14:sldId id="2068"/>
            <p14:sldId id="2148"/>
            <p14:sldId id="2513"/>
          </p14:sldIdLst>
        </p14:section>
        <p14:section name="The Journey" id="{ED1340A3-1473-4845-8285-A55A55D90C47}">
          <p14:sldIdLst>
            <p14:sldId id="1538"/>
            <p14:sldId id="2149"/>
            <p14:sldId id="748"/>
            <p14:sldId id="2507"/>
            <p14:sldId id="2508"/>
            <p14:sldId id="2509"/>
            <p14:sldId id="2510"/>
          </p14:sldIdLst>
        </p14:section>
        <p14:section name="Our Customers" id="{5BA5E0E0-CA86-B042-AFBC-53DFA8EB2C64}">
          <p14:sldIdLst>
            <p14:sldId id="1842"/>
          </p14:sldIdLst>
        </p14:section>
        <p14:section name="Trek" id="{B4CF1C55-5436-CA42-9935-8A7A647FA361}">
          <p14:sldIdLst/>
        </p14:section>
        <p14:section name="Club Corp" id="{ADD349AD-1D26-D44E-989E-84503F550AD7}">
          <p14:sldIdLst>
            <p14:sldId id="2288"/>
            <p14:sldId id="2289"/>
            <p14:sldId id="2290"/>
            <p14:sldId id="2291"/>
            <p14:sldId id="2292"/>
            <p14:sldId id="2482"/>
          </p14:sldIdLst>
        </p14:section>
        <p14:section name="Summary" id="{E703C241-E1B1-AA4B-8588-4A21F4B61DA1}">
          <p14:sldIdLst>
            <p14:sldId id="2385"/>
            <p14:sldId id="2386"/>
            <p14:sldId id="2450"/>
          </p14:sldIdLst>
        </p14:section>
        <p14:section name="Close" id="{B45BF010-020B-7549-8F0D-64D3A193254F}">
          <p14:sldIdLst>
            <p14:sldId id="2448"/>
            <p14:sldId id="2470"/>
            <p14:sldId id="1863"/>
            <p14:sldId id="1633"/>
          </p14:sldIdLst>
        </p14:section>
        <p14:section name="Appendix" id="{A6A547C2-D81C-DA49-BAB3-8E70B4031348}">
          <p14:sldIdLst/>
        </p14:section>
      </p14:sectionLst>
    </p:ext>
    <p:ext uri="{EFAFB233-063F-42B5-8137-9DF3F51BA10A}">
      <p15:sldGuideLst xmlns:p15="http://schemas.microsoft.com/office/powerpoint/2012/main">
        <p15:guide id="1" orient="horz" pos="2160">
          <p15:clr>
            <a:srgbClr val="A4A3A4"/>
          </p15:clr>
        </p15:guide>
        <p15:guide id="2" orient="horz" pos="3720" userDrawn="1">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guide id="8" pos="4534">
          <p15:clr>
            <a:srgbClr val="A4A3A4"/>
          </p15:clr>
        </p15:guide>
        <p15:guide id="9" orient="horz">
          <p15:clr>
            <a:srgbClr val="A4A3A4"/>
          </p15:clr>
        </p15:guide>
        <p15:guide id="1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extLst/>
  </p:cmAuthor>
  <p:cmAuthor id="2" name="Microsoft Office User" initials="Office [2]" lastIdx="1" clrIdx="1">
    <p:extLst/>
  </p:cmAuthor>
  <p:cmAuthor id="3" name="Microsoft Office User" initials="Office [3]" lastIdx="1" clrIdx="2">
    <p:extLst/>
  </p:cmAuthor>
  <p:cmAuthor id="4" name="Microsoft Office User" initials="Office [4]" lastIdx="1" clrIdx="3">
    <p:extLst/>
  </p:cmAuthor>
  <p:cmAuthor id="5" name="Microsoft Office User" initials="Office [5]" lastIdx="1" clrIdx="4">
    <p:extLst/>
  </p:cmAuthor>
  <p:cmAuthor id="6" name="Microsoft Office User" initials="Office [6]" lastIdx="1" clrIdx="5">
    <p:extLst/>
  </p:cmAuthor>
  <p:cmAuthor id="7" name="Microsoft Office User" initials="Office [7]" lastIdx="1" clrIdx="6">
    <p:extLst/>
  </p:cmAuthor>
  <p:cmAuthor id="8" name="Microsoft Office User" initials="Office [8]" lastIdx="1" clrIdx="7">
    <p:extLst/>
  </p:cmAuthor>
  <p:cmAuthor id="9" name="Microsoft Office User" initials="Office [9]" lastIdx="1" clrIdx="8">
    <p:extLst/>
  </p:cmAuthor>
  <p:cmAuthor id="10" name="Microsoft Office User" initials="Office [10]" lastIdx="1" clrIdx="9">
    <p:extLst/>
  </p:cmAuthor>
  <p:cmAuthor id="11" name="Microsoft Office User" initials="Office [11]" lastIdx="1" clrIdx="10">
    <p:extLst/>
  </p:cmAuthor>
  <p:cmAuthor id="12" name="Microsoft Office User" initials="Office [12]" lastIdx="1" clrIdx="11">
    <p:extLst/>
  </p:cmAuthor>
  <p:cmAuthor id="13" name="Microsoft Office User" initials="Office [13]" lastIdx="1" clrIdx="12">
    <p:extLst/>
  </p:cmAuthor>
  <p:cmAuthor id="14" name="Microsoft Office User" initials="Office [14]" lastIdx="1" clrIdx="13">
    <p:extLst/>
  </p:cmAuthor>
  <p:cmAuthor id="15" name="Microsoft Office User" initials="Office [15]" lastIdx="1" clrIdx="14">
    <p:extLst/>
  </p:cmAuthor>
  <p:cmAuthor id="16" name="Microsoft Office User" initials="Office [16]" lastIdx="1" clrIdx="15">
    <p:extLst/>
  </p:cmAuthor>
  <p:cmAuthor id="17" name="Paul Way" initials="PW" lastIdx="30" clrIdx="16"/>
  <p:cmAuthor id="18" name="Dain Hansen" initials="DH" lastIdx="3" clrIdx="17">
    <p:extLst/>
  </p:cmAuthor>
  <p:cmAuthor id="19" name="Ashish" initials="A" lastIdx="4" clrIdx="18"/>
  <p:cmAuthor id="20" name="pschutt" initials="p" lastIdx="11" clrIdx="19"/>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FF0E"/>
    <a:srgbClr val="FF1819"/>
    <a:srgbClr val="FF1D25"/>
    <a:srgbClr val="313D3F"/>
    <a:srgbClr val="000000"/>
    <a:srgbClr val="D9D9D9"/>
    <a:srgbClr val="FF0814"/>
    <a:srgbClr val="F92400"/>
    <a:srgbClr val="C91B00"/>
    <a:srgbClr val="FF7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1" autoAdjust="0"/>
    <p:restoredTop sz="88091" autoAdjust="0"/>
  </p:normalViewPr>
  <p:slideViewPr>
    <p:cSldViewPr snapToGrid="0">
      <p:cViewPr>
        <p:scale>
          <a:sx n="90" d="100"/>
          <a:sy n="90" d="100"/>
        </p:scale>
        <p:origin x="960" y="240"/>
      </p:cViewPr>
      <p:guideLst>
        <p:guide orient="horz" pos="2160"/>
        <p:guide orient="horz" pos="3720"/>
        <p:guide orient="horz" pos="960"/>
        <p:guide orient="horz" pos="1248"/>
        <p:guide pos="3839"/>
        <p:guide pos="7343"/>
        <p:guide pos="335"/>
        <p:guide pos="4534"/>
        <p:guide orient="horz"/>
        <p:guide/>
      </p:guideLst>
    </p:cSldViewPr>
  </p:slideViewPr>
  <p:outlineViewPr>
    <p:cViewPr>
      <p:scale>
        <a:sx n="33" d="100"/>
        <a:sy n="33" d="100"/>
      </p:scale>
      <p:origin x="0" y="9008"/>
    </p:cViewPr>
  </p:outlineViewPr>
  <p:notesTextViewPr>
    <p:cViewPr>
      <p:scale>
        <a:sx n="85" d="100"/>
        <a:sy n="85" d="100"/>
      </p:scale>
      <p:origin x="0" y="0"/>
    </p:cViewPr>
  </p:notesTextViewPr>
  <p:sorterViewPr>
    <p:cViewPr>
      <p:scale>
        <a:sx n="227" d="100"/>
        <a:sy n="227" d="100"/>
      </p:scale>
      <p:origin x="0" y="111040"/>
    </p:cViewPr>
  </p:sorterViewPr>
  <p:notesViewPr>
    <p:cSldViewPr snapToGrid="0">
      <p:cViewPr>
        <p:scale>
          <a:sx n="143" d="100"/>
          <a:sy n="143" d="100"/>
        </p:scale>
        <p:origin x="-347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notesMaster" Target="notesMasters/notesMaster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handoutMaster" Target="handoutMasters/handoutMaster1.xml"/><Relationship Id="rId74" Type="http://schemas.openxmlformats.org/officeDocument/2006/relationships/tags" Target="tags/tag1.xml"/><Relationship Id="rId75" Type="http://schemas.openxmlformats.org/officeDocument/2006/relationships/commentAuthors" Target="commentAuthors.xml"/><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821AA6-70BE-4FDE-A8DC-DB381A688FD8}" type="datetimeFigureOut">
              <a:rPr lang="en-US"/>
              <a:t>6/1/17</a:t>
            </a:fld>
            <a:endParaRPr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lIns="91440" tIns="45720" rIns="91440" bIns="45720" rtlCol="0" anchor="b"/>
          <a:lstStyle>
            <a:lvl1pPr algn="r">
              <a:defRPr sz="12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Bef>
        <a:spcPts val="600"/>
      </a:spcBef>
      <a:defRPr sz="1100" kern="1200">
        <a:solidFill>
          <a:srgbClr val="000000"/>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rgbClr val="000000"/>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rgbClr val="000000"/>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lnSpc>
                <a:spcPct val="100000"/>
              </a:lnSpc>
              <a:spcBef>
                <a:spcPts val="600"/>
              </a:spcBef>
              <a:buClrTx/>
              <a:buFont typeface="Arial" charset="0"/>
              <a:buChar char="•"/>
              <a:defRPr/>
            </a:pPr>
            <a:r>
              <a:rPr lang="en-US" dirty="0" smtClean="0">
                <a:solidFill>
                  <a:schemeClr val="tx1">
                    <a:lumMod val="50000"/>
                  </a:schemeClr>
                </a:solidFill>
              </a:rPr>
              <a:t>Hi I’m Steve </a:t>
            </a:r>
            <a:r>
              <a:rPr lang="en-US" dirty="0" err="1" smtClean="0">
                <a:solidFill>
                  <a:schemeClr val="tx1">
                    <a:lumMod val="50000"/>
                  </a:schemeClr>
                </a:solidFill>
              </a:rPr>
              <a:t>Daheb</a:t>
            </a:r>
            <a:r>
              <a:rPr lang="en-US" dirty="0" smtClean="0">
                <a:solidFill>
                  <a:schemeClr val="tx1">
                    <a:lumMod val="50000"/>
                  </a:schemeClr>
                </a:solidFill>
              </a:rPr>
              <a:t>. I’d like to walk you through our Oracle Cloud platform and how we uniquely provide paths to cloud that best meet the needs of all businesses.</a:t>
            </a:r>
          </a:p>
          <a:p>
            <a:pPr marL="171450" indent="-171450">
              <a:lnSpc>
                <a:spcPct val="100000"/>
              </a:lnSpc>
              <a:spcBef>
                <a:spcPts val="600"/>
              </a:spcBef>
              <a:buClrTx/>
              <a:buFont typeface="Arial" charset="0"/>
              <a:buChar char="•"/>
              <a:defRPr/>
            </a:pPr>
            <a:r>
              <a:rPr lang="en-US" dirty="0" smtClean="0">
                <a:solidFill>
                  <a:schemeClr val="tx1">
                    <a:lumMod val="50000"/>
                  </a:schemeClr>
                </a:solidFill>
              </a:rPr>
              <a:t>Today, there’s a generational shift that’s occurring with respect to cloud. </a:t>
            </a:r>
          </a:p>
          <a:p>
            <a:pPr marL="171450" indent="-171450">
              <a:lnSpc>
                <a:spcPct val="100000"/>
              </a:lnSpc>
              <a:spcBef>
                <a:spcPts val="600"/>
              </a:spcBef>
              <a:buClrTx/>
              <a:buFont typeface="Arial" charset="0"/>
              <a:buChar char="•"/>
              <a:defRPr/>
            </a:pPr>
            <a:r>
              <a:rPr lang="en-US" dirty="0" smtClean="0">
                <a:solidFill>
                  <a:schemeClr val="tx1">
                    <a:lumMod val="50000"/>
                  </a:schemeClr>
                </a:solidFill>
              </a:rPr>
              <a:t>It’s creating an incredible backdrop of both change and opportunity, of new possibilities and outcomes for both businesses and people, for both Oracle and our customers.</a:t>
            </a:r>
          </a:p>
          <a:p>
            <a:pPr marL="171450" indent="-171450">
              <a:lnSpc>
                <a:spcPct val="100000"/>
              </a:lnSpc>
              <a:spcBef>
                <a:spcPts val="600"/>
              </a:spcBef>
              <a:buClrTx/>
              <a:buFont typeface="Arial" charset="0"/>
              <a:buChar char="•"/>
              <a:defRPr/>
            </a:pPr>
            <a:r>
              <a:rPr lang="en-US" dirty="0" smtClean="0">
                <a:solidFill>
                  <a:schemeClr val="tx1">
                    <a:lumMod val="50000"/>
                  </a:schemeClr>
                </a:solidFill>
              </a:rPr>
              <a:t>Navigating all this can test everyone’s ability to lead.  </a:t>
            </a:r>
          </a:p>
          <a:p>
            <a:pPr marL="171450" indent="-171450">
              <a:lnSpc>
                <a:spcPct val="100000"/>
              </a:lnSpc>
              <a:spcBef>
                <a:spcPts val="600"/>
              </a:spcBef>
              <a:buClrTx/>
              <a:buFont typeface="Arial" charset="0"/>
              <a:buChar char="•"/>
              <a:defRPr/>
            </a:pPr>
            <a:r>
              <a:rPr lang="en-US" dirty="0" smtClean="0">
                <a:solidFill>
                  <a:schemeClr val="tx1">
                    <a:lumMod val="50000"/>
                  </a:schemeClr>
                </a:solidFill>
              </a:rPr>
              <a:t>This got me thinking about the journey to cloud, our opportunity as a company, the unique group of individuals watching this, and what it means to be a leader. </a:t>
            </a:r>
          </a:p>
          <a:p>
            <a:pPr marL="171450" indent="-171450">
              <a:lnSpc>
                <a:spcPct val="100000"/>
              </a:lnSpc>
              <a:spcBef>
                <a:spcPts val="600"/>
              </a:spcBef>
              <a:buClrTx/>
              <a:buFont typeface="Arial" charset="0"/>
              <a:buChar char="•"/>
              <a:defRPr/>
            </a:pPr>
            <a:r>
              <a:rPr lang="en-US" dirty="0" smtClean="0">
                <a:solidFill>
                  <a:schemeClr val="tx1">
                    <a:lumMod val="50000"/>
                  </a:schemeClr>
                </a:solidFill>
              </a:rPr>
              <a:t>Being a leader is about taking people from where they are to someplace they’ve never been.</a:t>
            </a:r>
          </a:p>
          <a:p>
            <a:pPr marL="171450" indent="-171450">
              <a:lnSpc>
                <a:spcPct val="100000"/>
              </a:lnSpc>
              <a:spcBef>
                <a:spcPts val="600"/>
              </a:spcBef>
              <a:buClrTx/>
              <a:buFont typeface="Arial" charset="0"/>
              <a:buChar char="•"/>
              <a:defRPr/>
            </a:pPr>
            <a:r>
              <a:rPr lang="en-US" dirty="0" smtClean="0">
                <a:solidFill>
                  <a:schemeClr val="tx1">
                    <a:lumMod val="50000"/>
                  </a:schemeClr>
                </a:solidFill>
              </a:rPr>
              <a:t>That is the leadership, and that is the people watching this...that is you.</a:t>
            </a:r>
          </a:p>
          <a:p>
            <a:pPr marL="171450" indent="-171450">
              <a:lnSpc>
                <a:spcPct val="100000"/>
              </a:lnSpc>
              <a:spcBef>
                <a:spcPts val="600"/>
              </a:spcBef>
              <a:buClrTx/>
              <a:buFont typeface="Arial" charset="0"/>
              <a:buChar char="•"/>
              <a:defRP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1</a:t>
            </a:fld>
            <a:endParaRPr lang="uk-UA" dirty="0">
              <a:solidFill>
                <a:srgbClr val="5F5F5F"/>
              </a:solidFill>
              <a:latin typeface="Calibri"/>
            </a:endParaRPr>
          </a:p>
        </p:txBody>
      </p:sp>
    </p:spTree>
    <p:extLst>
      <p:ext uri="{BB962C8B-B14F-4D97-AF65-F5344CB8AC3E}">
        <p14:creationId xmlns:p14="http://schemas.microsoft.com/office/powerpoint/2010/main" val="95940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lvl="0" indent="-171450">
              <a:buFont typeface="Arial"/>
              <a:buChar char="•"/>
            </a:pPr>
            <a:r>
              <a:rPr lang="en-US" dirty="0" smtClean="0">
                <a:solidFill>
                  <a:schemeClr val="tx1">
                    <a:lumMod val="50000"/>
                  </a:schemeClr>
                </a:solidFill>
              </a:rPr>
              <a:t>A platform and a path.</a:t>
            </a:r>
          </a:p>
          <a:p>
            <a:pPr marL="171450" indent="-171450">
              <a:lnSpc>
                <a:spcPct val="110000"/>
              </a:lnSpc>
              <a:spcAft>
                <a:spcPts val="300"/>
              </a:spcAft>
              <a:buFont typeface="Arial"/>
              <a:buChar char="•"/>
            </a:pPr>
            <a:r>
              <a:rPr lang="en-US" dirty="0" smtClean="0">
                <a:solidFill>
                  <a:schemeClr val="tx1">
                    <a:lumMod val="50000"/>
                  </a:schemeClr>
                </a:solidFill>
              </a:rPr>
              <a:t>Everything we create is tethered to the fundamental concept of the platform.</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That platform can be an application platform, a technology platform and, an infrastructure platform.</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But most importantly, it</a:t>
            </a:r>
            <a:r>
              <a:rPr lang="mr-IN" dirty="0" smtClean="0">
                <a:solidFill>
                  <a:schemeClr val="tx1">
                    <a:lumMod val="50000"/>
                  </a:schemeClr>
                </a:solidFill>
              </a:rPr>
              <a:t>’</a:t>
            </a:r>
            <a:r>
              <a:rPr lang="en-US" dirty="0" smtClean="0">
                <a:solidFill>
                  <a:schemeClr val="tx1">
                    <a:lumMod val="50000"/>
                  </a:schemeClr>
                </a:solidFill>
              </a:rPr>
              <a:t>s an information platform, an innovation platform, and a business platform</a:t>
            </a:r>
          </a:p>
          <a:p>
            <a:pPr marL="171450" lvl="0" indent="-171450">
              <a:lnSpc>
                <a:spcPct val="110000"/>
              </a:lnSpc>
              <a:spcBef>
                <a:spcPts val="600"/>
              </a:spcBef>
              <a:spcAft>
                <a:spcPts val="300"/>
              </a:spcAft>
              <a:buClrTx/>
              <a:buFont typeface="Arial"/>
              <a:buChar char="•"/>
              <a:defRPr/>
            </a:pPr>
            <a:endParaRPr lang="en-US" b="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rPr>
              <a:pPr/>
              <a:t>10</a:t>
            </a:fld>
            <a:endParaRPr lang="uk-UA" dirty="0">
              <a:solidFill>
                <a:srgbClr val="5F5F5F"/>
              </a:solidFill>
            </a:endParaRPr>
          </a:p>
        </p:txBody>
      </p:sp>
    </p:spTree>
    <p:extLst>
      <p:ext uri="{BB962C8B-B14F-4D97-AF65-F5344CB8AC3E}">
        <p14:creationId xmlns:p14="http://schemas.microsoft.com/office/powerpoint/2010/main" val="576756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rgbClr val="000000"/>
                </a:solidFill>
              </a:rPr>
              <a:t>So what did we build? </a:t>
            </a:r>
          </a:p>
          <a:p>
            <a:pPr marL="171450" indent="-171450">
              <a:buFont typeface="Arial" charset="0"/>
              <a:buChar char="•"/>
            </a:pPr>
            <a:r>
              <a:rPr lang="en-US" dirty="0" smtClean="0">
                <a:solidFill>
                  <a:srgbClr val="000000"/>
                </a:solidFill>
              </a:rPr>
              <a:t>We built a complete, open, and secure platform that spans all layers of the cloud and provides choice.</a:t>
            </a:r>
            <a:endParaRPr lang="en-US" dirty="0">
              <a:solidFill>
                <a:srgbClr val="303030"/>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11</a:t>
            </a:fld>
            <a:endParaRPr lang="en-US" dirty="0">
              <a:solidFill>
                <a:srgbClr val="5F5F5F"/>
              </a:solidFill>
            </a:endParaRPr>
          </a:p>
        </p:txBody>
      </p:sp>
    </p:spTree>
    <p:extLst>
      <p:ext uri="{BB962C8B-B14F-4D97-AF65-F5344CB8AC3E}">
        <p14:creationId xmlns:p14="http://schemas.microsoft.com/office/powerpoint/2010/main" val="628730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fontAlgn="auto">
              <a:lnSpc>
                <a:spcPct val="100000"/>
              </a:lnSpc>
              <a:spcAft>
                <a:spcPts val="0"/>
              </a:spcAft>
              <a:buClrTx/>
              <a:buSzTx/>
              <a:buFont typeface="Arial" charset="0"/>
              <a:buChar char="•"/>
              <a:tabLst/>
              <a:defRPr/>
            </a:pPr>
            <a:r>
              <a:rPr lang="en-US" dirty="0" smtClean="0">
                <a:solidFill>
                  <a:schemeClr val="tx1">
                    <a:lumMod val="50000"/>
                  </a:schemeClr>
                </a:solidFill>
              </a:rPr>
              <a:t>Not only do we provide the platform,….but just as important is providing a path.</a:t>
            </a:r>
          </a:p>
          <a:p>
            <a:pPr marL="171450" marR="0" lvl="0" indent="-171450" fontAlgn="auto">
              <a:lnSpc>
                <a:spcPct val="100000"/>
              </a:lnSpc>
              <a:spcAft>
                <a:spcPts val="0"/>
              </a:spcAft>
              <a:buClrTx/>
              <a:buSzTx/>
              <a:buFont typeface="Arial" charset="0"/>
              <a:buChar char="•"/>
              <a:tabLst/>
              <a:defRP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12</a:t>
            </a:fld>
            <a:endParaRPr lang="uk-UA" dirty="0">
              <a:solidFill>
                <a:srgbClr val="5F5F5F"/>
              </a:solidFill>
              <a:latin typeface="Calibri"/>
            </a:endParaRPr>
          </a:p>
        </p:txBody>
      </p:sp>
    </p:spTree>
    <p:extLst>
      <p:ext uri="{BB962C8B-B14F-4D97-AF65-F5344CB8AC3E}">
        <p14:creationId xmlns:p14="http://schemas.microsoft.com/office/powerpoint/2010/main" val="606565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fontAlgn="auto">
              <a:lnSpc>
                <a:spcPct val="100000"/>
              </a:lnSpc>
              <a:spcAft>
                <a:spcPts val="0"/>
              </a:spcAft>
              <a:buClrTx/>
              <a:buSzTx/>
              <a:buFont typeface="Arial" charset="0"/>
              <a:buChar char="•"/>
              <a:tabLst/>
              <a:defRPr/>
            </a:pPr>
            <a:r>
              <a:rPr lang="en-US" dirty="0" smtClean="0">
                <a:solidFill>
                  <a:schemeClr val="tx1">
                    <a:lumMod val="50000"/>
                  </a:schemeClr>
                </a:solidFill>
              </a:rPr>
              <a:t>There’s not a one-size-fits-all approach to cloud. </a:t>
            </a:r>
          </a:p>
          <a:p>
            <a:pPr marL="171450" indent="-171450">
              <a:buFont typeface="Arial" charset="0"/>
              <a:buChar char="•"/>
            </a:pPr>
            <a:r>
              <a:rPr lang="en-US" dirty="0" smtClean="0">
                <a:solidFill>
                  <a:schemeClr val="tx1">
                    <a:lumMod val="50000"/>
                  </a:schemeClr>
                </a:solidFill>
              </a:rPr>
              <a:t>It’s about supporting personalized paths that best suit the needs of the customer.</a:t>
            </a:r>
          </a:p>
          <a:p>
            <a:pPr marL="171450" indent="-171450">
              <a:lnSpc>
                <a:spcPct val="110000"/>
              </a:lnSpc>
              <a:spcAft>
                <a:spcPts val="300"/>
              </a:spcAft>
              <a:buFont typeface="Arial" charset="0"/>
              <a:buChar char="•"/>
            </a:pPr>
            <a:r>
              <a:rPr lang="en-US" dirty="0" smtClean="0">
                <a:solidFill>
                  <a:schemeClr val="tx1">
                    <a:lumMod val="50000"/>
                  </a:schemeClr>
                </a:solidFill>
              </a:rPr>
              <a:t>It’s about supporting a journey that can begin from any starting point—applications, platform, infrastructure or on-prem.</a:t>
            </a:r>
          </a:p>
          <a:p>
            <a:pPr marL="171450" indent="-171450">
              <a:lnSpc>
                <a:spcPct val="110000"/>
              </a:lnSpc>
              <a:spcAft>
                <a:spcPts val="300"/>
              </a:spcAft>
              <a:buFont typeface="Arial" charset="0"/>
              <a:buChar char="•"/>
            </a:pPr>
            <a:r>
              <a:rPr lang="en-US" dirty="0" smtClean="0">
                <a:solidFill>
                  <a:schemeClr val="tx1">
                    <a:lumMod val="50000"/>
                  </a:schemeClr>
                </a:solidFill>
              </a:rPr>
              <a:t>One that supports new cloud, private cloud, and hybrid.</a:t>
            </a:r>
          </a:p>
          <a:p>
            <a:pPr marL="171450" indent="-171450">
              <a:lnSpc>
                <a:spcPct val="110000"/>
              </a:lnSpc>
              <a:spcAft>
                <a:spcPts val="300"/>
              </a:spcAft>
              <a:buFont typeface="Arial" charset="0"/>
              <a:buChar char="•"/>
            </a:pPr>
            <a:r>
              <a:rPr lang="en-US" dirty="0" smtClean="0">
                <a:solidFill>
                  <a:schemeClr val="tx1">
                    <a:lumMod val="50000"/>
                  </a:schemeClr>
                </a:solidFill>
              </a:rPr>
              <a:t>One that can connect all apps and business practices.</a:t>
            </a:r>
          </a:p>
          <a:p>
            <a:pPr marL="171450" indent="-171450">
              <a:lnSpc>
                <a:spcPct val="110000"/>
              </a:lnSpc>
              <a:spcAft>
                <a:spcPts val="300"/>
              </a:spcAft>
              <a:buFont typeface="Arial" charset="0"/>
              <a:buChar char="•"/>
            </a:pPr>
            <a:r>
              <a:rPr lang="en-US" dirty="0" smtClean="0">
                <a:solidFill>
                  <a:schemeClr val="tx1">
                    <a:lumMod val="50000"/>
                  </a:schemeClr>
                </a:solidFill>
              </a:rPr>
              <a:t>One that provides the options to begin with core apps platforms or independent app modules.</a:t>
            </a:r>
          </a:p>
          <a:p>
            <a:pPr marL="171450" indent="-171450">
              <a:lnSpc>
                <a:spcPct val="110000"/>
              </a:lnSpc>
              <a:spcAft>
                <a:spcPts val="300"/>
              </a:spcAft>
              <a:buFont typeface="Arial"/>
              <a:buChar char="•"/>
            </a:pPr>
            <a:r>
              <a:rPr lang="en-US" dirty="0" smtClean="0">
                <a:solidFill>
                  <a:schemeClr val="tx1">
                    <a:lumMod val="50000"/>
                  </a:schemeClr>
                </a:solidFill>
              </a:rPr>
              <a:t>Or allows us to customize or build new apps.</a:t>
            </a:r>
          </a:p>
          <a:p>
            <a:pPr marL="171450" indent="-171450">
              <a:lnSpc>
                <a:spcPct val="110000"/>
              </a:lnSpc>
              <a:spcAft>
                <a:spcPts val="300"/>
              </a:spcAft>
              <a:buFont typeface="Arial" charset="0"/>
              <a:buChar char="•"/>
            </a:pPr>
            <a:r>
              <a:rPr lang="en-US" dirty="0" smtClean="0">
                <a:solidFill>
                  <a:schemeClr val="tx1">
                    <a:lumMod val="50000"/>
                  </a:schemeClr>
                </a:solidFill>
              </a:rPr>
              <a:t>One that goes beyond just migrating—lift and shift and you’re on your own—to one that also includes architecting</a:t>
            </a:r>
            <a:r>
              <a:rPr lang="en-US" dirty="0" smtClean="0">
                <a:solidFill>
                  <a:schemeClr val="tx1">
                    <a:lumMod val="50000"/>
                  </a:schemeClr>
                </a:solidFill>
                <a:latin typeface="Calibri" charset="0"/>
                <a:ea typeface="Calibri" charset="0"/>
                <a:cs typeface="Calibri" charset="0"/>
              </a:rPr>
              <a:t>, running, managing, securing, and supporting cloud. </a:t>
            </a:r>
          </a:p>
          <a:p>
            <a:pPr marL="171450" indent="-171450">
              <a:lnSpc>
                <a:spcPct val="110000"/>
              </a:lnSpc>
              <a:spcAft>
                <a:spcPts val="300"/>
              </a:spcAft>
              <a:buFont typeface="Arial" charset="0"/>
              <a:buChar char="•"/>
            </a:pPr>
            <a:r>
              <a:rPr lang="en-US" dirty="0" smtClean="0">
                <a:solidFill>
                  <a:schemeClr val="tx1">
                    <a:lumMod val="50000"/>
                  </a:schemeClr>
                </a:solidFill>
              </a:rPr>
              <a:t>Ultimately, it</a:t>
            </a:r>
            <a:r>
              <a:rPr lang="mr-IN" dirty="0" smtClean="0">
                <a:solidFill>
                  <a:schemeClr val="tx1">
                    <a:lumMod val="50000"/>
                  </a:schemeClr>
                </a:solidFill>
              </a:rPr>
              <a:t>’</a:t>
            </a:r>
            <a:r>
              <a:rPr lang="en-US" dirty="0" smtClean="0">
                <a:solidFill>
                  <a:schemeClr val="tx1">
                    <a:lumMod val="50000"/>
                  </a:schemeClr>
                </a:solidFill>
              </a:rPr>
              <a:t>s about providing solutions that support all stages of the journey to cloud. </a:t>
            </a:r>
          </a:p>
          <a:p>
            <a:pPr marL="171450" indent="-171450">
              <a:lnSpc>
                <a:spcPct val="110000"/>
              </a:lnSpc>
              <a:spcAft>
                <a:spcPts val="300"/>
              </a:spcAft>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13</a:t>
            </a:fld>
            <a:endParaRPr lang="uk-UA" dirty="0">
              <a:solidFill>
                <a:srgbClr val="5F5F5F"/>
              </a:solidFill>
              <a:latin typeface="Calibri"/>
            </a:endParaRPr>
          </a:p>
        </p:txBody>
      </p:sp>
    </p:spTree>
    <p:extLst>
      <p:ext uri="{BB962C8B-B14F-4D97-AF65-F5344CB8AC3E}">
        <p14:creationId xmlns:p14="http://schemas.microsoft.com/office/powerpoint/2010/main" val="606565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lvl="0" indent="-173736">
              <a:lnSpc>
                <a:spcPct val="100000"/>
              </a:lnSpc>
              <a:spcBef>
                <a:spcPts val="600"/>
              </a:spcBef>
              <a:buClrTx/>
              <a:buFont typeface="Arial" charset="0"/>
              <a:buChar char="•"/>
              <a:defRPr/>
            </a:pPr>
            <a:r>
              <a:rPr lang="en-US" dirty="0" smtClean="0">
                <a:solidFill>
                  <a:srgbClr val="000000"/>
                </a:solidFill>
              </a:rPr>
              <a:t>This journey to cloud is </a:t>
            </a:r>
            <a:r>
              <a:rPr lang="en-US" dirty="0" smtClean="0">
                <a:solidFill>
                  <a:schemeClr val="tx1">
                    <a:lumMod val="50000"/>
                  </a:schemeClr>
                </a:solidFill>
              </a:rPr>
              <a:t>ultimately about enabling what’s possible.</a:t>
            </a:r>
          </a:p>
          <a:p>
            <a:pPr marL="173736" lvl="0" indent="-173736">
              <a:buFont typeface="Arial" charset="0"/>
              <a:buChar char="•"/>
            </a:pPr>
            <a:r>
              <a:rPr lang="en-US" dirty="0" smtClean="0">
                <a:solidFill>
                  <a:schemeClr val="tx1">
                    <a:lumMod val="50000"/>
                  </a:schemeClr>
                </a:solidFill>
              </a:rPr>
              <a:t>It’s all about new possibilities, redefining how business is run and people work.  </a:t>
            </a:r>
          </a:p>
          <a:p>
            <a:pPr marL="173736" lvl="0" indent="-173736"/>
            <a:endParaRPr lang="en-US" dirty="0" smtClean="0">
              <a:solidFill>
                <a:schemeClr val="tx1">
                  <a:lumMod val="50000"/>
                </a:schemeClr>
              </a:solidFill>
            </a:endParaRPr>
          </a:p>
          <a:p>
            <a:pPr marL="173736" lvl="0" indent="-173736"/>
            <a:endParaRPr lang="en-US" dirty="0">
              <a:solidFill>
                <a:schemeClr val="tx1">
                  <a:lumMod val="50000"/>
                </a:schemeClr>
              </a:solidFill>
            </a:endParaRPr>
          </a:p>
          <a:p>
            <a:pPr marL="173736" indent="-173736"/>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t>14</a:t>
            </a:fld>
            <a:endParaRPr lang="uk-UA" dirty="0"/>
          </a:p>
        </p:txBody>
      </p:sp>
    </p:spTree>
    <p:extLst>
      <p:ext uri="{BB962C8B-B14F-4D97-AF65-F5344CB8AC3E}">
        <p14:creationId xmlns:p14="http://schemas.microsoft.com/office/powerpoint/2010/main" val="382672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3142474"/>
            <a:ext cx="6096000" cy="5334000"/>
          </a:xfrm>
        </p:spPr>
        <p:txBody>
          <a:bodyPr/>
          <a:lstStyle/>
          <a:p>
            <a:pPr marL="171450" marR="0" indent="-171450" algn="l" defTabSz="914400" rtl="0" eaLnBrk="1" fontAlgn="auto" latinLnBrk="0" hangingPunct="1">
              <a:lnSpc>
                <a:spcPct val="100000"/>
              </a:lnSpc>
              <a:spcBef>
                <a:spcPts val="600"/>
              </a:spcBef>
              <a:spcAft>
                <a:spcPts val="0"/>
              </a:spcAft>
              <a:buClrTx/>
              <a:buSzTx/>
              <a:buFont typeface="Arial" charset="0"/>
              <a:buChar char="•"/>
              <a:tabLst/>
              <a:defRPr/>
            </a:pPr>
            <a:r>
              <a:rPr lang="en-US" sz="1100" kern="1200" dirty="0" smtClean="0">
                <a:solidFill>
                  <a:srgbClr val="000000"/>
                </a:solidFill>
                <a:effectLst/>
                <a:latin typeface="+mn-lt"/>
                <a:ea typeface="+mn-ea"/>
                <a:cs typeface="+mn-cs"/>
              </a:rPr>
              <a:t>It</a:t>
            </a:r>
            <a:r>
              <a:rPr lang="en-US" sz="1100" kern="1200" baseline="0" dirty="0" smtClean="0">
                <a:solidFill>
                  <a:srgbClr val="000000"/>
                </a:solidFill>
                <a:effectLst/>
                <a:latin typeface="+mn-lt"/>
                <a:ea typeface="+mn-ea"/>
                <a:cs typeface="+mn-cs"/>
              </a:rPr>
              <a:t> allows us to:</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rPr>
              <a:t>Move from operations to innovation</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cs typeface="Calibri"/>
              </a:rPr>
              <a:t>Enable new ways to develop and deliver apps and services</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rPr>
              <a:t>Use the abundance of data and cloud to drive better outcomes</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rPr>
              <a:t>See the signals and adapt faster </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rPr>
              <a:t>Run our organizations smarter and more efficiently</a:t>
            </a:r>
          </a:p>
          <a:p>
            <a:pPr marL="409575" marR="0" lvl="1" indent="-180975" algn="l" defTabSz="685862" rtl="0" eaLnBrk="1" fontAlgn="auto" latinLnBrk="0" hangingPunct="1">
              <a:lnSpc>
                <a:spcPct val="90000"/>
              </a:lnSpc>
              <a:spcBef>
                <a:spcPts val="1725"/>
              </a:spcBef>
              <a:spcAft>
                <a:spcPts val="0"/>
              </a:spcAft>
              <a:buClrTx/>
              <a:buSzTx/>
              <a:buFont typeface="Arial" panose="020B0604020202020204" pitchFamily="34" charset="0"/>
              <a:buChar char="•"/>
              <a:tabLst/>
              <a:defRPr/>
            </a:pPr>
            <a:r>
              <a:rPr lang="en-US" sz="1050" dirty="0" smtClean="0">
                <a:solidFill>
                  <a:srgbClr val="FFFFFF"/>
                </a:solidFill>
                <a:latin typeface="+mn-lt"/>
              </a:rPr>
              <a:t>Predict what your customers will need and respond to</a:t>
            </a:r>
          </a:p>
        </p:txBody>
      </p:sp>
      <p:sp>
        <p:nvSpPr>
          <p:cNvPr id="4" name="Slide Number Placeholder 3"/>
          <p:cNvSpPr>
            <a:spLocks noGrp="1"/>
          </p:cNvSpPr>
          <p:nvPr>
            <p:ph type="sldNum" sz="quarter" idx="10"/>
          </p:nvPr>
        </p:nvSpPr>
        <p:spPr/>
        <p:txBody>
          <a:bodyPr/>
          <a:lstStyle/>
          <a:p>
            <a:fld id="{8C72D9AE-7182-4680-8F79-479C4181FF08}" type="slidenum">
              <a:rPr lang="uk-UA" smtClean="0"/>
              <a:t>15</a:t>
            </a:fld>
            <a:endParaRPr lang="uk-UA" dirty="0"/>
          </a:p>
        </p:txBody>
      </p:sp>
    </p:spTree>
    <p:extLst>
      <p:ext uri="{BB962C8B-B14F-4D97-AF65-F5344CB8AC3E}">
        <p14:creationId xmlns:p14="http://schemas.microsoft.com/office/powerpoint/2010/main" val="714567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3736" indent="-173736">
              <a:lnSpc>
                <a:spcPct val="100000"/>
              </a:lnSpc>
              <a:buFont typeface="Arial" panose="020B0604020202020204" pitchFamily="34" charset="0"/>
              <a:buChar char="•"/>
            </a:pPr>
            <a:r>
              <a:rPr lang="en-US" sz="1200" dirty="0" smtClean="0"/>
              <a:t>Ultimately, it’s about enabling business transformation.</a:t>
            </a:r>
            <a:endParaRPr lang="en-US" sz="1200" strike="sngStrike" dirty="0" smtClean="0"/>
          </a:p>
          <a:p>
            <a:pPr marL="173736" indent="-173736">
              <a:lnSpc>
                <a:spcPct val="100000"/>
              </a:lnSpc>
              <a:buFont typeface="Arial" panose="020B0604020202020204" pitchFamily="34" charset="0"/>
              <a:buChar char="•"/>
            </a:pPr>
            <a:r>
              <a:rPr lang="en-US" sz="1200" dirty="0" smtClean="0"/>
              <a:t>For almost four decades Oracle has helped our customers through every major industry and technology transition, helping them transforms their business time and time again.</a:t>
            </a:r>
          </a:p>
          <a:p>
            <a:pPr marL="173736" indent="-173736">
              <a:lnSpc>
                <a:spcPct val="100000"/>
              </a:lnSpc>
              <a:buFont typeface="Arial" panose="020B0604020202020204" pitchFamily="34" charset="0"/>
              <a:buChar char="•"/>
            </a:pPr>
            <a:r>
              <a:rPr lang="en-US" sz="1200" dirty="0" smtClean="0"/>
              <a:t>Our goal is to enable our customers to focus on what matters most; helping enable them to their growth and transform.</a:t>
            </a:r>
          </a:p>
          <a:p>
            <a:pPr marL="173736" indent="-173736">
              <a:lnSpc>
                <a:spcPct val="100000"/>
              </a:lnSpc>
              <a:spcBef>
                <a:spcPts val="600"/>
              </a:spcBef>
              <a:buClrTx/>
              <a:buFont typeface="Arial" panose="020B0604020202020204" pitchFamily="34" charset="0"/>
              <a:buChar char="•"/>
              <a:defRPr/>
            </a:pPr>
            <a:r>
              <a:rPr lang="en-US" sz="1200" dirty="0" smtClean="0"/>
              <a:t>Whether that’s innovating, driving operational efficiency, or engaging with employees and customers in new ways. </a:t>
            </a:r>
          </a:p>
          <a:p>
            <a:pPr marL="173736" indent="-173736">
              <a:lnSpc>
                <a:spcPct val="100000"/>
              </a:lnSpc>
              <a:spcBef>
                <a:spcPts val="600"/>
              </a:spcBef>
              <a:buClrTx/>
              <a:buFont typeface="Arial" panose="020B0604020202020204" pitchFamily="34" charset="0"/>
              <a:buChar char="•"/>
              <a:defRPr/>
            </a:pPr>
            <a:r>
              <a:rPr lang="en-US" sz="1200" dirty="0" smtClean="0"/>
              <a:t>It’s our job to do the hard work,</a:t>
            </a:r>
            <a:r>
              <a:rPr lang="en-US" sz="1200" baseline="0" dirty="0" smtClean="0"/>
              <a:t> to </a:t>
            </a:r>
            <a:r>
              <a:rPr lang="en-US" sz="1200" dirty="0" smtClean="0"/>
              <a:t>do the technology integration and create a platform upon which they can transform their business and drive real outcomes. </a:t>
            </a:r>
          </a:p>
          <a:p>
            <a:pPr marL="171450" indent="-171450">
              <a:buFont typeface="Arial"/>
              <a:buChar char="•"/>
            </a:pPr>
            <a:r>
              <a:rPr lang="en-US" sz="1200" dirty="0" smtClean="0"/>
              <a:t>Oracle Cloud is the ultimate expression of that technology integration</a:t>
            </a:r>
            <a:r>
              <a:rPr lang="mr-IN" sz="1200" dirty="0" smtClean="0"/>
              <a:t>…</a:t>
            </a:r>
            <a:r>
              <a:rPr lang="en-US" sz="1200" dirty="0" smtClean="0"/>
              <a:t>of providing a platform that enables real change. </a:t>
            </a:r>
          </a:p>
          <a:p>
            <a:pPr marL="173736" marR="0" indent="-173736"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lang="en-US" sz="1100" dirty="0" smtClean="0">
              <a:solidFill>
                <a:schemeClr val="tx1">
                  <a:lumMod val="50000"/>
                </a:schemeClr>
              </a:solidFill>
            </a:endParaRPr>
          </a:p>
          <a:p>
            <a:pPr marL="173736" indent="-173736">
              <a:lnSpc>
                <a:spcPct val="100000"/>
              </a:lnSpc>
              <a:buFont typeface="Arial" panose="020B0604020202020204" pitchFamily="34" charset="0"/>
              <a:buChar char="•"/>
            </a:pPr>
            <a:endParaRPr lang="en-US" sz="110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rPr>
              <a:pPr/>
              <a:t>16</a:t>
            </a:fld>
            <a:endParaRPr lang="uk-UA" dirty="0">
              <a:solidFill>
                <a:srgbClr val="5F5F5F"/>
              </a:solidFill>
            </a:endParaRPr>
          </a:p>
        </p:txBody>
      </p:sp>
    </p:spTree>
    <p:extLst>
      <p:ext uri="{BB962C8B-B14F-4D97-AF65-F5344CB8AC3E}">
        <p14:creationId xmlns:p14="http://schemas.microsoft.com/office/powerpoint/2010/main" val="1341320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rgbClr val="000000"/>
                </a:solidFill>
              </a:rPr>
              <a:t>When you think about Oracle cloud platform, it really is the ultimate expression of that mission. </a:t>
            </a:r>
          </a:p>
          <a:p>
            <a:pPr marL="171450" indent="-171450">
              <a:buFont typeface="Arial" charset="0"/>
              <a:buChar char="•"/>
            </a:pPr>
            <a:r>
              <a:rPr lang="en-US" dirty="0" smtClean="0">
                <a:solidFill>
                  <a:srgbClr val="000000"/>
                </a:solidFill>
              </a:rPr>
              <a:t>It’s an integrated platform that provides unprecedented ability to take meaningful steps toward business transformation. </a:t>
            </a:r>
          </a:p>
          <a:p>
            <a:pPr marL="171450" indent="-171450">
              <a:buFont typeface="Arial" charset="0"/>
              <a:buChar char="•"/>
            </a:pPr>
            <a:r>
              <a:rPr lang="en-US" dirty="0" smtClean="0">
                <a:solidFill>
                  <a:srgbClr val="000000"/>
                </a:solidFill>
              </a:rPr>
              <a:t>It spans every layer of cloud. </a:t>
            </a:r>
          </a:p>
          <a:p>
            <a:pPr marL="400050" lvl="1" indent="-171450">
              <a:buFont typeface="Arial" charset="0"/>
              <a:buChar char="•"/>
            </a:pPr>
            <a:r>
              <a:rPr lang="en-US" dirty="0" smtClean="0">
                <a:solidFill>
                  <a:schemeClr val="accent4"/>
                </a:solidFill>
              </a:rPr>
              <a:t>Data as a service</a:t>
            </a:r>
          </a:p>
          <a:p>
            <a:pPr marL="400050" lvl="1" indent="-171450">
              <a:buFont typeface="Arial"/>
              <a:buChar char="•"/>
            </a:pPr>
            <a:r>
              <a:rPr lang="en-US" dirty="0" smtClean="0">
                <a:solidFill>
                  <a:schemeClr val="accent4"/>
                </a:solidFill>
              </a:rPr>
              <a:t>Software as a service </a:t>
            </a:r>
          </a:p>
          <a:p>
            <a:pPr marL="400050" lvl="1" indent="-171450">
              <a:buFont typeface="Arial"/>
              <a:buChar char="•"/>
            </a:pPr>
            <a:r>
              <a:rPr lang="en-US" dirty="0" smtClean="0">
                <a:solidFill>
                  <a:schemeClr val="accent4"/>
                </a:solidFill>
              </a:rPr>
              <a:t>Platform as a service </a:t>
            </a:r>
          </a:p>
          <a:p>
            <a:pPr marL="400050" lvl="1" indent="-171450">
              <a:buFont typeface="Arial"/>
              <a:buChar char="•"/>
            </a:pPr>
            <a:r>
              <a:rPr lang="en-US" dirty="0" smtClean="0">
                <a:solidFill>
                  <a:schemeClr val="accent4"/>
                </a:solidFill>
              </a:rPr>
              <a:t>And infrastructure as a service </a:t>
            </a:r>
            <a:endParaRPr lang="en-US" dirty="0">
              <a:solidFill>
                <a:schemeClr val="accent4"/>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17</a:t>
            </a:fld>
            <a:endParaRPr lang="en-US" dirty="0">
              <a:solidFill>
                <a:srgbClr val="5F5F5F"/>
              </a:solidFill>
            </a:endParaRPr>
          </a:p>
        </p:txBody>
      </p:sp>
    </p:spTree>
    <p:extLst>
      <p:ext uri="{BB962C8B-B14F-4D97-AF65-F5344CB8AC3E}">
        <p14:creationId xmlns:p14="http://schemas.microsoft.com/office/powerpoint/2010/main" val="2089581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rgbClr val="000000"/>
                </a:solidFill>
              </a:rPr>
              <a:t>Foundational to our cloud offering is our cloud platform, our PaaS and IaaS layers.</a:t>
            </a:r>
          </a:p>
          <a:p>
            <a:pPr marL="171450" indent="-171450">
              <a:buFont typeface="Arial" charset="0"/>
              <a:buChar char="•"/>
            </a:pPr>
            <a:r>
              <a:rPr lang="en-US" dirty="0" smtClean="0">
                <a:solidFill>
                  <a:srgbClr val="000000"/>
                </a:solidFill>
              </a:rPr>
              <a:t>These integrated layers serve as the underlying platform for innovation, where we can build, run, connect, migrate, manage and secure applications and data; and also discover through analytics.</a:t>
            </a:r>
          </a:p>
          <a:p>
            <a:pPr marL="171450" indent="-171450">
              <a:buFont typeface="Arial" charset="0"/>
              <a:buChar char="•"/>
            </a:pPr>
            <a:endParaRPr lang="en-US" dirty="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18</a:t>
            </a:fld>
            <a:endParaRPr lang="uk-UA" dirty="0"/>
          </a:p>
        </p:txBody>
      </p:sp>
    </p:spTree>
    <p:extLst>
      <p:ext uri="{BB962C8B-B14F-4D97-AF65-F5344CB8AC3E}">
        <p14:creationId xmlns:p14="http://schemas.microsoft.com/office/powerpoint/2010/main" val="980285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3736" indent="-173736">
              <a:spcAft>
                <a:spcPts val="1000"/>
              </a:spcAft>
              <a:buFont typeface="Arial" charset="0"/>
              <a:buChar char="•"/>
            </a:pPr>
            <a:r>
              <a:rPr lang="en-US" dirty="0" smtClean="0">
                <a:solidFill>
                  <a:srgbClr val="5F5F5F">
                    <a:lumMod val="50000"/>
                  </a:srgbClr>
                </a:solidFill>
                <a:ea typeface="Calibri" charset="0"/>
                <a:cs typeface="Calibri" charset="0"/>
              </a:rPr>
              <a:t>Let’s take a look at each one of these layers up close.</a:t>
            </a:r>
          </a:p>
          <a:p>
            <a:pPr marL="173736" indent="-173736">
              <a:spcAft>
                <a:spcPts val="1000"/>
              </a:spcAft>
              <a:buFont typeface="Arial" charset="0"/>
              <a:buChar char="•"/>
            </a:pPr>
            <a:r>
              <a:rPr lang="en-US" dirty="0" smtClean="0">
                <a:solidFill>
                  <a:srgbClr val="5F5F5F">
                    <a:lumMod val="50000"/>
                  </a:srgbClr>
                </a:solidFill>
                <a:ea typeface="Calibri" charset="0"/>
                <a:cs typeface="Calibri" charset="0"/>
              </a:rPr>
              <a:t>Let’s begin with SaaS. Think of Oracle SaaS as the platform for enablement.</a:t>
            </a:r>
          </a:p>
          <a:p>
            <a:pPr marL="173736" indent="-173736">
              <a:spcAft>
                <a:spcPts val="1000"/>
              </a:spcAft>
              <a:buFont typeface="Arial" charset="0"/>
              <a:buChar char="•"/>
            </a:pPr>
            <a:r>
              <a:rPr lang="en-US" dirty="0" smtClean="0">
                <a:solidFill>
                  <a:srgbClr val="5F5F5F">
                    <a:lumMod val="50000"/>
                  </a:srgbClr>
                </a:solidFill>
                <a:ea typeface="Calibri" charset="0"/>
                <a:cs typeface="Calibri" charset="0"/>
              </a:rPr>
              <a:t>It provides new levels of:</a:t>
            </a:r>
          </a:p>
          <a:p>
            <a:pPr marL="345186" lvl="2" indent="-173736" algn="l">
              <a:spcAft>
                <a:spcPts val="1000"/>
              </a:spcAft>
              <a:buFont typeface="Arial" charset="0"/>
              <a:buChar char="•"/>
            </a:pPr>
            <a:r>
              <a:rPr lang="en-US" dirty="0" smtClean="0">
                <a:solidFill>
                  <a:srgbClr val="5F5F5F">
                    <a:lumMod val="50000"/>
                  </a:srgbClr>
                </a:solidFill>
                <a:ea typeface="Calibri" charset="0"/>
                <a:cs typeface="Calibri" charset="0"/>
              </a:rPr>
              <a:t>Engagement</a:t>
            </a:r>
          </a:p>
          <a:p>
            <a:pPr marL="345186" lvl="2" indent="-173736" algn="l">
              <a:spcAft>
                <a:spcPts val="1000"/>
              </a:spcAft>
              <a:buFont typeface="Arial" charset="0"/>
              <a:buChar char="•"/>
            </a:pPr>
            <a:r>
              <a:rPr lang="en-US" dirty="0" smtClean="0">
                <a:solidFill>
                  <a:srgbClr val="5F5F5F">
                    <a:lumMod val="50000"/>
                  </a:srgbClr>
                </a:solidFill>
                <a:ea typeface="Calibri" charset="0"/>
                <a:cs typeface="Calibri" charset="0"/>
              </a:rPr>
              <a:t>Experience</a:t>
            </a:r>
          </a:p>
          <a:p>
            <a:pPr marL="345186" lvl="2" indent="-173736" algn="l">
              <a:spcAft>
                <a:spcPts val="1000"/>
              </a:spcAft>
              <a:buFont typeface="Arial" charset="0"/>
              <a:buChar char="•"/>
            </a:pPr>
            <a:r>
              <a:rPr lang="en-US" dirty="0" smtClean="0">
                <a:solidFill>
                  <a:srgbClr val="5F5F5F">
                    <a:lumMod val="50000"/>
                  </a:srgbClr>
                </a:solidFill>
                <a:ea typeface="Calibri" charset="0"/>
                <a:cs typeface="Calibri" charset="0"/>
              </a:rPr>
              <a:t>Business Efficiency</a:t>
            </a:r>
          </a:p>
          <a:p>
            <a:pPr marL="345186" lvl="2" indent="-173736" algn="l">
              <a:spcAft>
                <a:spcPts val="1000"/>
              </a:spcAft>
              <a:buFont typeface="Arial" charset="0"/>
              <a:buChar char="•"/>
            </a:pPr>
            <a:r>
              <a:rPr lang="en-US" dirty="0" smtClean="0">
                <a:solidFill>
                  <a:srgbClr val="5F5F5F">
                    <a:lumMod val="50000"/>
                  </a:srgbClr>
                </a:solidFill>
                <a:ea typeface="Calibri" charset="0"/>
                <a:cs typeface="Calibri" charset="0"/>
              </a:rPr>
              <a:t>And Empowerment for both employees and customers</a:t>
            </a:r>
          </a:p>
          <a:p>
            <a:pPr marL="173736" marR="0" indent="-173736" algn="l" defTabSz="914400" rtl="0" eaLnBrk="1" fontAlgn="auto" latinLnBrk="0" hangingPunct="1">
              <a:lnSpc>
                <a:spcPct val="100000"/>
              </a:lnSpc>
              <a:spcBef>
                <a:spcPts val="600"/>
              </a:spcBef>
              <a:spcAft>
                <a:spcPts val="1000"/>
              </a:spcAft>
              <a:buClrTx/>
              <a:buSzTx/>
              <a:buFont typeface="Arial" charset="0"/>
              <a:buChar char="•"/>
              <a:tabLst/>
              <a:defRPr/>
            </a:pPr>
            <a:r>
              <a:rPr lang="en-US" dirty="0" smtClean="0">
                <a:solidFill>
                  <a:srgbClr val="5F5F5F">
                    <a:lumMod val="50000"/>
                  </a:srgbClr>
                </a:solidFill>
                <a:ea typeface="Calibri" charset="0"/>
                <a:cs typeface="Calibri" charset="0"/>
              </a:rPr>
              <a:t>Oracle SaaS unlocks measurable business value and increases performance by enabling businesses and people to be more informed, connected, productive, and engaged.</a:t>
            </a:r>
          </a:p>
          <a:p>
            <a:pPr marL="173736" indent="-173736">
              <a:buFont typeface="Arial" charset="0"/>
              <a:buChar char="•"/>
            </a:pPr>
            <a:r>
              <a:rPr lang="en-US" dirty="0" smtClean="0">
                <a:solidFill>
                  <a:srgbClr val="5F5F5F">
                    <a:lumMod val="50000"/>
                  </a:srgbClr>
                </a:solidFill>
                <a:ea typeface="Calibri" charset="0"/>
                <a:cs typeface="Calibri" charset="0"/>
              </a:rPr>
              <a:t>It’s about optimizing our business processes and supply chains.</a:t>
            </a:r>
          </a:p>
          <a:p>
            <a:pPr marL="173736" indent="-173736">
              <a:buFont typeface="Arial" charset="0"/>
              <a:buChar char="•"/>
            </a:pPr>
            <a:r>
              <a:rPr lang="en-US" dirty="0" smtClean="0">
                <a:solidFill>
                  <a:srgbClr val="5F5F5F">
                    <a:lumMod val="50000"/>
                  </a:srgbClr>
                </a:solidFill>
                <a:ea typeface="Calibri" charset="0"/>
                <a:cs typeface="Calibri" charset="0"/>
              </a:rPr>
              <a:t>It’s about converting employees to advocates and exceeding the expectations of our customers.</a:t>
            </a: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19</a:t>
            </a:fld>
            <a:endParaRPr lang="en-US" dirty="0">
              <a:solidFill>
                <a:srgbClr val="5F5F5F"/>
              </a:solidFill>
            </a:endParaRPr>
          </a:p>
        </p:txBody>
      </p:sp>
    </p:spTree>
    <p:extLst>
      <p:ext uri="{BB962C8B-B14F-4D97-AF65-F5344CB8AC3E}">
        <p14:creationId xmlns:p14="http://schemas.microsoft.com/office/powerpoint/2010/main" val="217804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1600"/>
              </a:spcAft>
              <a:buFont typeface="Arial" charset="0"/>
              <a:buChar char="•"/>
            </a:pPr>
            <a:r>
              <a:rPr lang="en-US" dirty="0" smtClean="0">
                <a:solidFill>
                  <a:srgbClr val="000000"/>
                </a:solidFill>
              </a:rPr>
              <a:t>And any discussion of cloud has to start with this incredible transformation that’s occurring. </a:t>
            </a:r>
          </a:p>
          <a:p>
            <a:pPr marL="171450" indent="-171450">
              <a:spcAft>
                <a:spcPts val="1600"/>
              </a:spcAft>
              <a:buFont typeface="Arial" charset="0"/>
              <a:buChar char="•"/>
            </a:pPr>
            <a:r>
              <a:rPr lang="en-US" dirty="0" smtClean="0">
                <a:solidFill>
                  <a:srgbClr val="000000"/>
                </a:solidFill>
              </a:rPr>
              <a:t>Cloud really is changing everything. </a:t>
            </a:r>
          </a:p>
          <a:p>
            <a:pPr marL="171450" indent="-171450">
              <a:spcAft>
                <a:spcPts val="1600"/>
              </a:spcAft>
              <a:buFont typeface="Arial" charset="0"/>
              <a:buChar char="•"/>
            </a:pPr>
            <a:r>
              <a:rPr lang="en-US" dirty="0" smtClean="0">
                <a:solidFill>
                  <a:srgbClr val="000000"/>
                </a:solidFill>
              </a:rPr>
              <a:t>It’s changing how business run and people work. </a:t>
            </a:r>
          </a:p>
          <a:p>
            <a:pPr marL="171450" indent="-171450">
              <a:spcAft>
                <a:spcPts val="1600"/>
              </a:spcAft>
              <a:buFont typeface="Arial" charset="0"/>
              <a:buChar char="•"/>
            </a:pPr>
            <a:r>
              <a:rPr lang="en-US" dirty="0" smtClean="0">
                <a:solidFill>
                  <a:srgbClr val="000000"/>
                </a:solidFill>
              </a:rPr>
              <a:t>Its creating new categories and disrupting existing categories. </a:t>
            </a:r>
          </a:p>
          <a:p>
            <a:pPr marL="171450" indent="-171450">
              <a:spcAft>
                <a:spcPts val="1600"/>
              </a:spcAft>
              <a:buFont typeface="Arial" charset="0"/>
              <a:buChar char="•"/>
            </a:pPr>
            <a:r>
              <a:rPr lang="en-US" dirty="0" smtClean="0">
                <a:solidFill>
                  <a:srgbClr val="000000"/>
                </a:solidFill>
              </a:rPr>
              <a:t>It’s happening at an incredible speed and it’s here today. </a:t>
            </a:r>
          </a:p>
          <a:p>
            <a:pPr marL="171450" indent="-171450">
              <a:spcAft>
                <a:spcPts val="1600"/>
              </a:spcAft>
              <a:buFont typeface="Arial" charset="0"/>
              <a:buChar char="•"/>
            </a:pPr>
            <a:r>
              <a:rPr lang="en-US" dirty="0" smtClean="0">
                <a:solidFill>
                  <a:srgbClr val="000000"/>
                </a:solidFill>
              </a:rPr>
              <a:t>For our customers, the challenge has been how to find a path to cloud that meets their needs while also preserving their existing investments. </a:t>
            </a:r>
          </a:p>
          <a:p>
            <a:pPr marL="171450" indent="-171450">
              <a:spcAft>
                <a:spcPts val="1600"/>
              </a:spcAft>
              <a:buFont typeface="Arial" charset="0"/>
              <a:buChar char="•"/>
            </a:pPr>
            <a:r>
              <a:rPr lang="en-US" dirty="0" smtClean="0">
                <a:solidFill>
                  <a:srgbClr val="000000"/>
                </a:solidFill>
              </a:rPr>
              <a:t>One that bridges their present while providing options for the future. </a:t>
            </a: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2</a:t>
            </a:fld>
            <a:endParaRPr lang="uk-UA" dirty="0">
              <a:solidFill>
                <a:srgbClr val="5F5F5F"/>
              </a:solidFill>
              <a:latin typeface="Calibri"/>
            </a:endParaRPr>
          </a:p>
        </p:txBody>
      </p:sp>
    </p:spTree>
    <p:extLst>
      <p:ext uri="{BB962C8B-B14F-4D97-AF65-F5344CB8AC3E}">
        <p14:creationId xmlns:p14="http://schemas.microsoft.com/office/powerpoint/2010/main" val="95940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71441" indent="-171450" defTabSz="914361">
              <a:buFont typeface="Arial"/>
              <a:buChar char="•"/>
              <a:defRPr/>
            </a:pPr>
            <a:r>
              <a:rPr lang="en-US" b="0" dirty="0" smtClean="0">
                <a:solidFill>
                  <a:srgbClr val="FF0000"/>
                </a:solidFill>
              </a:rPr>
              <a:t>Through Oracle SaaS, we offer:</a:t>
            </a:r>
          </a:p>
          <a:p>
            <a:pPr marL="402336" lvl="1" indent="-173736">
              <a:lnSpc>
                <a:spcPct val="80000"/>
              </a:lnSpc>
              <a:spcAft>
                <a:spcPts val="600"/>
              </a:spcAft>
              <a:buFont typeface="Arial"/>
              <a:buChar char="•"/>
            </a:pPr>
            <a:r>
              <a:rPr lang="en-US" sz="1050" dirty="0" smtClean="0">
                <a:solidFill>
                  <a:srgbClr val="000000"/>
                </a:solidFill>
                <a:latin typeface="Calibri" charset="0"/>
                <a:ea typeface="Calibri" charset="0"/>
                <a:cs typeface="Calibri" charset="0"/>
              </a:rPr>
              <a:t>Best-in-class modern apps; a complete, integrated suite spanning every category </a:t>
            </a:r>
            <a:r>
              <a:rPr lang="en-US" sz="1050" strike="sngStrike" dirty="0" smtClean="0">
                <a:solidFill>
                  <a:srgbClr val="000000"/>
                </a:solidFill>
                <a:latin typeface="Calibri" charset="0"/>
                <a:ea typeface="Calibri" charset="0"/>
                <a:cs typeface="Calibri" charset="0"/>
              </a:rPr>
              <a:t> </a:t>
            </a:r>
          </a:p>
          <a:p>
            <a:pPr marL="402336" lvl="1" indent="-173736">
              <a:lnSpc>
                <a:spcPct val="80000"/>
              </a:lnSpc>
              <a:spcAft>
                <a:spcPts val="600"/>
              </a:spcAft>
              <a:buFont typeface="Arial"/>
              <a:buChar char="•"/>
            </a:pPr>
            <a:r>
              <a:rPr lang="en-US" sz="1050" dirty="0" smtClean="0">
                <a:solidFill>
                  <a:srgbClr val="000000"/>
                </a:solidFill>
                <a:latin typeface="Calibri" charset="0"/>
                <a:ea typeface="Calibri" charset="0"/>
                <a:cs typeface="Calibri" charset="0"/>
              </a:rPr>
              <a:t>We</a:t>
            </a:r>
            <a:r>
              <a:rPr lang="en-US" sz="1050" baseline="0" dirty="0" smtClean="0">
                <a:solidFill>
                  <a:srgbClr val="000000"/>
                </a:solidFill>
                <a:latin typeface="Calibri" charset="0"/>
                <a:ea typeface="Calibri" charset="0"/>
                <a:cs typeface="Calibri" charset="0"/>
              </a:rPr>
              <a:t> b</a:t>
            </a:r>
            <a:r>
              <a:rPr lang="en-US" sz="1050" dirty="0" smtClean="0">
                <a:solidFill>
                  <a:srgbClr val="000000"/>
                </a:solidFill>
                <a:latin typeface="Calibri" charset="0"/>
                <a:ea typeface="Calibri" charset="0"/>
                <a:cs typeface="Calibri" charset="0"/>
              </a:rPr>
              <a:t>uild preference and personalized interaction; improve operational efficiency </a:t>
            </a:r>
          </a:p>
          <a:p>
            <a:pPr marL="402336" lvl="1" indent="-173736">
              <a:lnSpc>
                <a:spcPct val="80000"/>
              </a:lnSpc>
              <a:spcAft>
                <a:spcPts val="600"/>
              </a:spcAft>
              <a:buFont typeface="Arial"/>
              <a:buChar char="•"/>
            </a:pPr>
            <a:r>
              <a:rPr lang="en-US" sz="1050" dirty="0" smtClean="0">
                <a:solidFill>
                  <a:srgbClr val="000000"/>
                </a:solidFill>
                <a:latin typeface="Calibri" charset="0"/>
                <a:ea typeface="Calibri" charset="0"/>
                <a:cs typeface="Calibri" charset="0"/>
              </a:rPr>
              <a:t>And real-time adaptive intelligence for business outcomes</a:t>
            </a:r>
          </a:p>
          <a:p>
            <a:pPr marL="402336" marR="0" lvl="1" indent="-173736" algn="l" defTabSz="914400" rtl="0" eaLnBrk="1" fontAlgn="auto" latinLnBrk="0" hangingPunct="1">
              <a:lnSpc>
                <a:spcPct val="80000"/>
              </a:lnSpc>
              <a:spcBef>
                <a:spcPts val="600"/>
              </a:spcBef>
              <a:spcAft>
                <a:spcPts val="600"/>
              </a:spcAft>
              <a:buClrTx/>
              <a:buSzTx/>
              <a:buFont typeface="Arial"/>
              <a:buChar char="•"/>
              <a:tabLst/>
              <a:defRPr/>
            </a:pPr>
            <a:r>
              <a:rPr lang="en-US" sz="1050" dirty="0" smtClean="0">
                <a:solidFill>
                  <a:srgbClr val="F80000"/>
                </a:solidFill>
                <a:latin typeface="Calibri" charset="0"/>
                <a:ea typeface="Calibri" charset="0"/>
                <a:cs typeface="Calibri" charset="0"/>
              </a:rPr>
              <a:t>Ultimately,</a:t>
            </a:r>
            <a:r>
              <a:rPr lang="en-US" sz="1050" baseline="0" dirty="0" smtClean="0">
                <a:solidFill>
                  <a:srgbClr val="F80000"/>
                </a:solidFill>
                <a:latin typeface="Calibri" charset="0"/>
                <a:ea typeface="Calibri" charset="0"/>
                <a:cs typeface="Calibri" charset="0"/>
              </a:rPr>
              <a:t> we t</a:t>
            </a:r>
            <a:r>
              <a:rPr lang="en-US" sz="1050" dirty="0" smtClean="0">
                <a:solidFill>
                  <a:srgbClr val="F80000"/>
                </a:solidFill>
                <a:latin typeface="Calibri" charset="0"/>
                <a:ea typeface="Calibri" charset="0"/>
                <a:cs typeface="Calibri" charset="0"/>
              </a:rPr>
              <a:t>ransform by connecting, enriching and extending these apps with PaaS</a:t>
            </a:r>
          </a:p>
          <a:p>
            <a:pPr marL="173736" indent="-173736">
              <a:lnSpc>
                <a:spcPct val="80000"/>
              </a:lnSpc>
              <a:spcAft>
                <a:spcPts val="600"/>
              </a:spcAft>
              <a:buFont typeface="Arial"/>
              <a:buChar char="•"/>
            </a:pPr>
            <a:endParaRPr lang="en-US" sz="1100" dirty="0" smtClean="0">
              <a:solidFill>
                <a:srgbClr val="000000"/>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latin typeface="Calibri"/>
              </a:rPr>
              <a:pPr/>
              <a:t>20</a:t>
            </a:fld>
            <a:endParaRPr lang="en-US" dirty="0">
              <a:solidFill>
                <a:prstClr val="black"/>
              </a:solidFill>
              <a:latin typeface="Calibri"/>
            </a:endParaRPr>
          </a:p>
        </p:txBody>
      </p:sp>
    </p:spTree>
    <p:extLst>
      <p:ext uri="{BB962C8B-B14F-4D97-AF65-F5344CB8AC3E}">
        <p14:creationId xmlns:p14="http://schemas.microsoft.com/office/powerpoint/2010/main" val="187129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spcAft>
                <a:spcPts val="1400"/>
              </a:spcAft>
              <a:buFont typeface="Arial" panose="020B0604020202020204" pitchFamily="34" charset="0"/>
              <a:buChar char="•"/>
            </a:pPr>
            <a:r>
              <a:rPr lang="en-US" dirty="0" smtClean="0">
                <a:solidFill>
                  <a:schemeClr val="tx1">
                    <a:lumMod val="50000"/>
                  </a:schemeClr>
                </a:solidFill>
              </a:rPr>
              <a:t>One of the key areas where we differentiate is in the seamless integration that we have built between PaaS and SaaS, where we can easily connect cloud apps to on-premises apps as well as third party.</a:t>
            </a:r>
          </a:p>
          <a:p>
            <a:pPr marL="171450" indent="-171450">
              <a:spcAft>
                <a:spcPts val="1400"/>
              </a:spcAft>
              <a:buFont typeface="Arial" panose="020B0604020202020204" pitchFamily="34" charset="0"/>
              <a:buChar char="•"/>
            </a:pPr>
            <a:r>
              <a:rPr lang="en-US" dirty="0" smtClean="0">
                <a:solidFill>
                  <a:schemeClr val="tx1">
                    <a:lumMod val="50000"/>
                  </a:schemeClr>
                </a:solidFill>
              </a:rPr>
              <a:t>Through PaaS customers can extend the capabilities of their applications to meet their unique needs, differentiate and create modern experiences.</a:t>
            </a:r>
          </a:p>
          <a:p>
            <a:pPr marL="171450" indent="-171450">
              <a:spcAft>
                <a:spcPts val="1400"/>
              </a:spcAft>
              <a:buFont typeface="Arial" panose="020B0604020202020204" pitchFamily="34" charset="0"/>
              <a:buChar char="•"/>
            </a:pPr>
            <a:r>
              <a:rPr lang="en-US" dirty="0" smtClean="0">
                <a:solidFill>
                  <a:schemeClr val="tx1">
                    <a:lumMod val="50000"/>
                  </a:schemeClr>
                </a:solidFill>
              </a:rPr>
              <a:t>We enable customers to derive insights through analytics spanning applications and channels.</a:t>
            </a:r>
          </a:p>
          <a:p>
            <a:pPr marL="171450" indent="-171450">
              <a:spcAft>
                <a:spcPts val="1400"/>
              </a:spcAft>
              <a:buFont typeface="Arial" panose="020B0604020202020204" pitchFamily="34" charset="0"/>
              <a:buChar char="•"/>
            </a:pPr>
            <a:r>
              <a:rPr lang="en-US" dirty="0" smtClean="0">
                <a:solidFill>
                  <a:schemeClr val="tx1">
                    <a:lumMod val="50000"/>
                  </a:schemeClr>
                </a:solidFill>
              </a:rPr>
              <a:t>We can automate and orchestrate business processes across apps. </a:t>
            </a:r>
          </a:p>
          <a:p>
            <a:pPr marL="171450" indent="-171450">
              <a:spcAft>
                <a:spcPts val="1400"/>
              </a:spcAft>
              <a:buFont typeface="Arial" panose="020B0604020202020204" pitchFamily="34" charset="0"/>
              <a:buChar char="•"/>
            </a:pPr>
            <a:r>
              <a:rPr lang="en-US" dirty="0" smtClean="0">
                <a:solidFill>
                  <a:schemeClr val="tx1">
                    <a:lumMod val="50000"/>
                  </a:schemeClr>
                </a:solidFill>
              </a:rPr>
              <a:t>And importantly, we can secure identity access and provide integrated management across cloud apps and on-premises apps. </a:t>
            </a:r>
          </a:p>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21</a:t>
            </a:fld>
            <a:endParaRPr lang="en-US" dirty="0"/>
          </a:p>
        </p:txBody>
      </p:sp>
    </p:spTree>
    <p:extLst>
      <p:ext uri="{BB962C8B-B14F-4D97-AF65-F5344CB8AC3E}">
        <p14:creationId xmlns:p14="http://schemas.microsoft.com/office/powerpoint/2010/main" val="1193105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buFont typeface="Arial" panose="020B0604020202020204" pitchFamily="34" charset="0"/>
              <a:buChar char="•"/>
            </a:pPr>
            <a:r>
              <a:rPr lang="en-US" sz="1000" dirty="0" smtClean="0">
                <a:solidFill>
                  <a:schemeClr val="accent4"/>
                </a:solidFill>
              </a:rPr>
              <a:t>And we have some great examples of companies that are using both our SaaS and PaaS offerings.</a:t>
            </a:r>
          </a:p>
          <a:p>
            <a:pPr marL="171450" indent="-171450">
              <a:buFont typeface="Arial" panose="020B0604020202020204" pitchFamily="34" charset="0"/>
              <a:buChar char="•"/>
            </a:pPr>
            <a:r>
              <a:rPr lang="en-US" sz="1000" dirty="0" smtClean="0">
                <a:solidFill>
                  <a:schemeClr val="accent4"/>
                </a:solidFill>
              </a:rPr>
              <a:t>Stitch Fix is an online personal shopping service in the US. </a:t>
            </a:r>
          </a:p>
          <a:p>
            <a:pPr marL="171450" lvl="0" indent="-171450">
              <a:lnSpc>
                <a:spcPct val="100000"/>
              </a:lnSpc>
              <a:buClrTx/>
              <a:buFont typeface="Arial" panose="020B0604020202020204" pitchFamily="34" charset="0"/>
              <a:buChar char="•"/>
              <a:defRPr/>
            </a:pPr>
            <a:r>
              <a:rPr lang="en-US" sz="1000" dirty="0" smtClean="0">
                <a:solidFill>
                  <a:schemeClr val="accent4"/>
                </a:solidFill>
              </a:rPr>
              <a:t>After 5 years of fast growth, they needed to more efficiently manage suppliers and employees.</a:t>
            </a:r>
          </a:p>
          <a:p>
            <a:pPr marL="171450" lvl="0" indent="-171450">
              <a:lnSpc>
                <a:spcPct val="100000"/>
              </a:lnSpc>
              <a:buClrTx/>
              <a:buFont typeface="Arial" panose="020B0604020202020204" pitchFamily="34" charset="0"/>
              <a:buChar char="•"/>
              <a:defRPr/>
            </a:pPr>
            <a:r>
              <a:rPr lang="en-US" sz="1000" dirty="0" smtClean="0">
                <a:solidFill>
                  <a:schemeClr val="accent4"/>
                </a:solidFill>
              </a:rPr>
              <a:t>They had many back-office apps that were disconnected.</a:t>
            </a:r>
          </a:p>
          <a:p>
            <a:pPr marL="171450" lvl="0" indent="-171450">
              <a:lnSpc>
                <a:spcPct val="100000"/>
              </a:lnSpc>
              <a:buClrTx/>
              <a:buFont typeface="Arial" panose="020B0604020202020204" pitchFamily="34" charset="0"/>
              <a:buChar char="•"/>
              <a:defRPr/>
            </a:pPr>
            <a:r>
              <a:rPr lang="en-US" sz="1000" dirty="0" smtClean="0">
                <a:solidFill>
                  <a:schemeClr val="accent4"/>
                </a:solidFill>
              </a:rPr>
              <a:t>To solve the problem, they chose Oracle ERP Cloud and our Integration and Java Cloud Services as a central hub to integrate data and applications.  </a:t>
            </a:r>
          </a:p>
          <a:p>
            <a:pPr marL="171450" indent="-171450">
              <a:buFont typeface="Arial" panose="020B0604020202020204" pitchFamily="34" charset="0"/>
              <a:buChar char="•"/>
            </a:pPr>
            <a:r>
              <a:rPr lang="en-US" sz="1000" dirty="0" smtClean="0">
                <a:solidFill>
                  <a:schemeClr val="accent4"/>
                </a:solidFill>
              </a:rPr>
              <a:t>It allowed them to go from a 100% manual process to 100% automation in just four months.  </a:t>
            </a:r>
          </a:p>
          <a:p>
            <a:pPr marL="171450" indent="-171450">
              <a:buFont typeface="Arial" panose="020B0604020202020204" pitchFamily="34" charset="0"/>
              <a:buChar char="•"/>
            </a:pPr>
            <a:r>
              <a:rPr lang="en-US" sz="1000" dirty="0" smtClean="0">
                <a:solidFill>
                  <a:schemeClr val="accent4"/>
                </a:solidFill>
              </a:rPr>
              <a:t>So let’s watch a video from Stitch Fix about why they chose Oracle.</a:t>
            </a:r>
          </a:p>
          <a:p>
            <a:pPr marL="171450" indent="-171450">
              <a:lnSpc>
                <a:spcPct val="100000"/>
              </a:lnSpc>
              <a:spcBef>
                <a:spcPts val="600"/>
              </a:spcBef>
              <a:buClrTx/>
              <a:buFont typeface="Arial"/>
              <a:buChar char="•"/>
              <a:defRPr/>
            </a:pPr>
            <a:r>
              <a:rPr lang="en-US" sz="1000" dirty="0" smtClean="0">
                <a:solidFill>
                  <a:schemeClr val="tx1">
                    <a:lumMod val="50000"/>
                  </a:schemeClr>
                </a:solidFill>
              </a:rPr>
              <a:t>Stitch Fix is a great example of a company that’s taking advantage of our expertise in multiple cloud layers, including SaaS and PaaS together, and using it to improve the customer experience.</a:t>
            </a:r>
          </a:p>
          <a:p>
            <a:pPr marL="171450" indent="-171450">
              <a:buFont typeface="Arial"/>
              <a:buChar char="•"/>
            </a:pPr>
            <a:r>
              <a:rPr lang="en-US" sz="1000" dirty="0" smtClean="0">
                <a:solidFill>
                  <a:schemeClr val="tx1">
                    <a:lumMod val="50000"/>
                  </a:schemeClr>
                </a:solidFill>
              </a:rPr>
              <a:t>So let’s talk a little more about our platform as a service.</a:t>
            </a:r>
            <a:endParaRPr lang="en-US" sz="1000" dirty="0" smtClean="0">
              <a:solidFill>
                <a:schemeClr val="accent4"/>
              </a:solidFill>
            </a:endParaRPr>
          </a:p>
          <a:p>
            <a:pPr marL="171450" indent="-171450">
              <a:buFont typeface="Arial" panose="020B0604020202020204" pitchFamily="34" charset="0"/>
              <a:buChar char="•"/>
            </a:pPr>
            <a:endParaRPr lang="en-US" sz="1000" dirty="0" smtClean="0">
              <a:solidFill>
                <a:schemeClr val="accent4"/>
              </a:solidFill>
            </a:endParaRPr>
          </a:p>
          <a:p>
            <a:pPr marL="171450" lvl="0" indent="-171450">
              <a:lnSpc>
                <a:spcPct val="100000"/>
              </a:lnSpc>
              <a:buClrTx/>
              <a:buFont typeface="Arial" panose="020B0604020202020204" pitchFamily="34" charset="0"/>
              <a:buChar char="•"/>
              <a:defRPr/>
            </a:pPr>
            <a:endParaRPr lang="en-US" sz="1000" dirty="0" smtClean="0">
              <a:solidFill>
                <a:schemeClr val="accent4"/>
              </a:solidFill>
            </a:endParaRPr>
          </a:p>
        </p:txBody>
      </p:sp>
      <p:sp>
        <p:nvSpPr>
          <p:cNvPr id="4" name="Slide Number Placeholder 3"/>
          <p:cNvSpPr>
            <a:spLocks noGrp="1"/>
          </p:cNvSpPr>
          <p:nvPr>
            <p:ph type="sldNum" sz="quarter" idx="10"/>
          </p:nvPr>
        </p:nvSpPr>
        <p:spPr/>
        <p:txBody>
          <a:bodyPr/>
          <a:lstStyle/>
          <a:p>
            <a:fld id="{15040280-53A9-E547-9CD1-B24DDD1FE5B5}" type="slidenum">
              <a:rPr lang="en-US" smtClean="0">
                <a:solidFill>
                  <a:prstClr val="black"/>
                </a:solidFill>
                <a:latin typeface="Calibri"/>
              </a:rPr>
              <a:pPr/>
              <a:t>22</a:t>
            </a:fld>
            <a:endParaRPr lang="en-US">
              <a:solidFill>
                <a:prstClr val="black"/>
              </a:solidFill>
              <a:latin typeface="Calibri"/>
            </a:endParaRPr>
          </a:p>
        </p:txBody>
      </p:sp>
    </p:spTree>
    <p:extLst>
      <p:ext uri="{BB962C8B-B14F-4D97-AF65-F5344CB8AC3E}">
        <p14:creationId xmlns:p14="http://schemas.microsoft.com/office/powerpoint/2010/main" val="1479543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3736" lvl="1" indent="-173736" algn="l">
              <a:buFont typeface="Arial" panose="020B0604020202020204" pitchFamily="34" charset="0"/>
              <a:buChar char="•"/>
            </a:pPr>
            <a:r>
              <a:rPr lang="en-US" b="0" dirty="0" smtClean="0">
                <a:solidFill>
                  <a:schemeClr val="tx1">
                    <a:lumMod val="50000"/>
                  </a:schemeClr>
                </a:solidFill>
                <a:latin typeface="Calibri" charset="0"/>
                <a:ea typeface="Calibri" charset="0"/>
                <a:cs typeface="Calibri" charset="0"/>
              </a:rPr>
              <a:t>As we discussed, the PaaS layer serves as the platform for accelerating innovation, turning insights into action and connecting, managing and securing our environments.</a:t>
            </a:r>
          </a:p>
          <a:p>
            <a:pPr marL="342900" lvl="1" indent="-342900" algn="l">
              <a:buFont typeface="Arial" panose="020B0604020202020204" pitchFamily="34" charset="0"/>
              <a:buChar char="•"/>
            </a:pPr>
            <a:endParaRPr lang="en-US" b="0" dirty="0">
              <a:solidFill>
                <a:schemeClr val="tx1">
                  <a:lumMod val="50000"/>
                </a:schemeClr>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23</a:t>
            </a:fld>
            <a:endParaRPr lang="en-US" dirty="0"/>
          </a:p>
        </p:txBody>
      </p:sp>
    </p:spTree>
    <p:extLst>
      <p:ext uri="{BB962C8B-B14F-4D97-AF65-F5344CB8AC3E}">
        <p14:creationId xmlns:p14="http://schemas.microsoft.com/office/powerpoint/2010/main" val="1721590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231775" indent="-231775">
              <a:buFont typeface="Arial"/>
              <a:buChar char="•"/>
            </a:pPr>
            <a:r>
              <a:rPr lang="en-US" b="0" dirty="0" smtClean="0">
                <a:solidFill>
                  <a:srgbClr val="FF0000"/>
                </a:solidFill>
              </a:rPr>
              <a:t>Through Oracle PaaS, we provide…</a:t>
            </a:r>
          </a:p>
          <a:p>
            <a:pPr marL="231775" indent="-231775">
              <a:buFont typeface="Arial"/>
              <a:buChar char="•"/>
            </a:pPr>
            <a:r>
              <a:rPr lang="en-US" sz="1100" dirty="0" smtClean="0">
                <a:solidFill>
                  <a:srgbClr val="5F5F5F">
                    <a:lumMod val="50000"/>
                  </a:srgbClr>
                </a:solidFill>
                <a:latin typeface="Calibri" charset="0"/>
                <a:ea typeface="Calibri" charset="0"/>
                <a:cs typeface="Calibri" charset="0"/>
              </a:rPr>
              <a:t>The</a:t>
            </a:r>
            <a:r>
              <a:rPr lang="en-US" sz="1100" baseline="0" dirty="0" smtClean="0">
                <a:solidFill>
                  <a:srgbClr val="5F5F5F">
                    <a:lumMod val="50000"/>
                  </a:srgbClr>
                </a:solidFill>
                <a:latin typeface="Calibri" charset="0"/>
                <a:ea typeface="Calibri" charset="0"/>
                <a:cs typeface="Calibri" charset="0"/>
              </a:rPr>
              <a:t> b</a:t>
            </a:r>
            <a:r>
              <a:rPr lang="en-US" sz="1100" dirty="0" smtClean="0">
                <a:solidFill>
                  <a:srgbClr val="5F5F5F">
                    <a:lumMod val="50000"/>
                  </a:srgbClr>
                </a:solidFill>
                <a:latin typeface="Calibri" charset="0"/>
                <a:ea typeface="Calibri" charset="0"/>
                <a:cs typeface="Calibri" charset="0"/>
              </a:rPr>
              <a:t>roadest offering across all major categories; same capabilities in cloud as on-prem. </a:t>
            </a:r>
          </a:p>
          <a:p>
            <a:pPr marL="231775" indent="-231775">
              <a:buFont typeface="Arial"/>
              <a:buChar char="•"/>
            </a:pPr>
            <a:r>
              <a:rPr lang="en-US" sz="1100" dirty="0" smtClean="0">
                <a:solidFill>
                  <a:srgbClr val="5F5F5F">
                    <a:lumMod val="50000"/>
                  </a:srgbClr>
                </a:solidFill>
                <a:latin typeface="Calibri" charset="0"/>
                <a:ea typeface="Calibri" charset="0"/>
                <a:cs typeface="Calibri" charset="0"/>
              </a:rPr>
              <a:t>A complete, standards-based, integrated suite of Oracle &amp; open source technologies. </a:t>
            </a:r>
          </a:p>
          <a:p>
            <a:pPr marL="231775" indent="-231775">
              <a:buFont typeface="Arial"/>
              <a:buChar char="•"/>
            </a:pPr>
            <a:r>
              <a:rPr lang="en-US" sz="1100" dirty="0" smtClean="0">
                <a:solidFill>
                  <a:srgbClr val="5F5F5F">
                    <a:lumMod val="50000"/>
                  </a:srgbClr>
                </a:solidFill>
                <a:latin typeface="Calibri" charset="0"/>
                <a:ea typeface="Calibri" charset="0"/>
                <a:cs typeface="Calibri" charset="0"/>
              </a:rPr>
              <a:t>Automation through cloud tooling; focus on outcomes vs. administration.</a:t>
            </a:r>
          </a:p>
          <a:p>
            <a:pPr marL="231775" marR="0" lvl="1" indent="-231775" algn="l" defTabSz="914400" rtl="0" eaLnBrk="1" fontAlgn="auto" latinLnBrk="0" hangingPunct="1">
              <a:lnSpc>
                <a:spcPct val="100000"/>
              </a:lnSpc>
              <a:spcBef>
                <a:spcPts val="600"/>
              </a:spcBef>
              <a:spcAft>
                <a:spcPts val="0"/>
              </a:spcAft>
              <a:buClrTx/>
              <a:buSzTx/>
              <a:buFont typeface="Arial"/>
              <a:buChar char="•"/>
              <a:tabLst/>
              <a:defRPr/>
            </a:pPr>
            <a:r>
              <a:rPr lang="en-US" sz="2400" dirty="0" smtClean="0">
                <a:solidFill>
                  <a:srgbClr val="F80000"/>
                </a:solidFill>
                <a:latin typeface="Calibri" charset="0"/>
                <a:ea typeface="Calibri" charset="0"/>
                <a:cs typeface="Calibri" charset="0"/>
              </a:rPr>
              <a:t>And</a:t>
            </a:r>
            <a:r>
              <a:rPr lang="en-US" sz="2400" baseline="0" dirty="0" smtClean="0">
                <a:solidFill>
                  <a:srgbClr val="F80000"/>
                </a:solidFill>
                <a:latin typeface="Calibri" charset="0"/>
                <a:ea typeface="Calibri" charset="0"/>
                <a:cs typeface="Calibri" charset="0"/>
              </a:rPr>
              <a:t> it r</a:t>
            </a:r>
            <a:r>
              <a:rPr lang="en-US" sz="2400" dirty="0" smtClean="0">
                <a:solidFill>
                  <a:srgbClr val="F80000"/>
                </a:solidFill>
                <a:latin typeface="Calibri" charset="0"/>
                <a:ea typeface="Calibri" charset="0"/>
                <a:cs typeface="Calibri" charset="0"/>
              </a:rPr>
              <a:t>uns on Oracle IaaS for unmatched performance, security, scale and HA.</a:t>
            </a:r>
          </a:p>
          <a:p>
            <a:pPr marL="231775" indent="-231775">
              <a:buFont typeface="Arial"/>
              <a:buChar char="•"/>
            </a:pPr>
            <a:endParaRPr lang="en-US" b="0" dirty="0" smtClean="0">
              <a:solidFill>
                <a:srgbClr val="FF0000"/>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latin typeface="Calibri"/>
              </a:rPr>
              <a:pPr/>
              <a:t>24</a:t>
            </a:fld>
            <a:endParaRPr lang="en-US" dirty="0">
              <a:solidFill>
                <a:prstClr val="black"/>
              </a:solidFill>
              <a:latin typeface="Calibri"/>
            </a:endParaRPr>
          </a:p>
        </p:txBody>
      </p:sp>
    </p:spTree>
    <p:extLst>
      <p:ext uri="{BB962C8B-B14F-4D97-AF65-F5344CB8AC3E}">
        <p14:creationId xmlns:p14="http://schemas.microsoft.com/office/powerpoint/2010/main" val="1521637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4150" lvl="1" indent="-184150">
              <a:lnSpc>
                <a:spcPct val="90000"/>
              </a:lnSpc>
              <a:spcBef>
                <a:spcPts val="1200"/>
              </a:spcBef>
              <a:spcAft>
                <a:spcPts val="600"/>
              </a:spcAft>
              <a:buFont typeface="Arial"/>
              <a:buChar char="•"/>
            </a:pPr>
            <a:r>
              <a:rPr lang="en-US" sz="1100" dirty="0" smtClean="0">
                <a:solidFill>
                  <a:schemeClr val="bg1"/>
                </a:solidFill>
              </a:rPr>
              <a:t>We</a:t>
            </a:r>
            <a:r>
              <a:rPr lang="en-US" sz="1100" baseline="0" dirty="0" smtClean="0">
                <a:solidFill>
                  <a:schemeClr val="bg1"/>
                </a:solidFill>
              </a:rPr>
              <a:t> e</a:t>
            </a:r>
            <a:r>
              <a:rPr lang="en-US" sz="1100" dirty="0" smtClean="0">
                <a:solidFill>
                  <a:schemeClr val="bg1"/>
                </a:solidFill>
              </a:rPr>
              <a:t>xtend, enrich and connect across apps; cloud and on-prem.</a:t>
            </a:r>
          </a:p>
          <a:p>
            <a:pPr marL="184150" lvl="1" indent="-184150">
              <a:lnSpc>
                <a:spcPct val="90000"/>
              </a:lnSpc>
              <a:spcBef>
                <a:spcPts val="1200"/>
              </a:spcBef>
              <a:spcAft>
                <a:spcPts val="600"/>
              </a:spcAft>
              <a:buFont typeface="Arial"/>
              <a:buChar char="•"/>
            </a:pPr>
            <a:r>
              <a:rPr lang="en-US" sz="1100" dirty="0" smtClean="0">
                <a:solidFill>
                  <a:schemeClr val="bg1"/>
                </a:solidFill>
              </a:rPr>
              <a:t>Build, deploy, migrate a variety of workloads.</a:t>
            </a:r>
          </a:p>
          <a:p>
            <a:pPr marL="184150" lvl="1" indent="-184150">
              <a:lnSpc>
                <a:spcPct val="90000"/>
              </a:lnSpc>
              <a:spcBef>
                <a:spcPts val="1200"/>
              </a:spcBef>
              <a:spcAft>
                <a:spcPts val="600"/>
              </a:spcAft>
              <a:buFont typeface="Arial"/>
              <a:buChar char="•"/>
            </a:pPr>
            <a:r>
              <a:rPr lang="en-US" sz="1100" dirty="0" smtClean="0">
                <a:solidFill>
                  <a:schemeClr val="bg1"/>
                </a:solidFill>
              </a:rPr>
              <a:t>Comprehensive data management for all businesses and apps.</a:t>
            </a:r>
          </a:p>
          <a:p>
            <a:pPr marL="184150" lvl="1" indent="-184150">
              <a:lnSpc>
                <a:spcPct val="90000"/>
              </a:lnSpc>
              <a:spcBef>
                <a:spcPts val="1200"/>
              </a:spcBef>
              <a:spcAft>
                <a:spcPts val="600"/>
              </a:spcAft>
              <a:buFont typeface="Arial"/>
              <a:buChar char="•"/>
            </a:pPr>
            <a:r>
              <a:rPr lang="en-US" sz="1100" dirty="0" smtClean="0">
                <a:solidFill>
                  <a:schemeClr val="bg1"/>
                </a:solidFill>
              </a:rPr>
              <a:t>Rich suite of data prep, discovery, AI and ML tools to analyze data.</a:t>
            </a:r>
          </a:p>
          <a:p>
            <a:pPr marL="184150" lvl="1" indent="-184150">
              <a:lnSpc>
                <a:spcPct val="90000"/>
              </a:lnSpc>
              <a:spcBef>
                <a:spcPts val="1200"/>
              </a:spcBef>
              <a:spcAft>
                <a:spcPts val="600"/>
              </a:spcAft>
              <a:buFont typeface="Arial"/>
              <a:buChar char="•"/>
            </a:pPr>
            <a:r>
              <a:rPr lang="en-US" sz="1100" dirty="0" smtClean="0">
                <a:solidFill>
                  <a:schemeClr val="bg1"/>
                </a:solidFill>
              </a:rPr>
              <a:t>Manage performance, experience, and access.</a:t>
            </a:r>
          </a:p>
          <a:p>
            <a:pPr marL="184150" lvl="1" indent="-184150">
              <a:lnSpc>
                <a:spcPct val="90000"/>
              </a:lnSpc>
              <a:spcBef>
                <a:spcPts val="1200"/>
              </a:spcBef>
              <a:spcAft>
                <a:spcPts val="600"/>
              </a:spcAft>
              <a:buFont typeface="Arial"/>
              <a:buChar char="•"/>
            </a:pPr>
            <a:r>
              <a:rPr lang="en-US" sz="1100" dirty="0" smtClean="0">
                <a:solidFill>
                  <a:schemeClr val="bg1"/>
                </a:solidFill>
              </a:rPr>
              <a:t>Detect, prevent, predict and respond to security threats.</a:t>
            </a:r>
          </a:p>
          <a:p>
            <a:pPr marL="0" lvl="1">
              <a:lnSpc>
                <a:spcPct val="90000"/>
              </a:lnSpc>
              <a:spcBef>
                <a:spcPts val="1200"/>
              </a:spcBef>
              <a:spcAft>
                <a:spcPts val="600"/>
              </a:spcAft>
            </a:pPr>
            <a:endParaRPr lang="en-US" sz="1100" dirty="0">
              <a:solidFill>
                <a:srgbClr val="FFFFFF"/>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25</a:t>
            </a:fld>
            <a:endParaRPr lang="en-US" dirty="0"/>
          </a:p>
        </p:txBody>
      </p:sp>
    </p:spTree>
    <p:extLst>
      <p:ext uri="{BB962C8B-B14F-4D97-AF65-F5344CB8AC3E}">
        <p14:creationId xmlns:p14="http://schemas.microsoft.com/office/powerpoint/2010/main" val="1193105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399" indent="-171399">
              <a:lnSpc>
                <a:spcPct val="100000"/>
              </a:lnSpc>
              <a:spcBef>
                <a:spcPts val="600"/>
              </a:spcBef>
              <a:buClrTx/>
              <a:buFont typeface="Arial" charset="0"/>
              <a:buChar char="•"/>
              <a:defRPr/>
            </a:pPr>
            <a:r>
              <a:rPr lang="en-US" sz="1200" dirty="0" smtClean="0">
                <a:solidFill>
                  <a:schemeClr val="tx1">
                    <a:lumMod val="50000"/>
                  </a:schemeClr>
                </a:solidFill>
              </a:rPr>
              <a:t>Trek Bicycle Corporation is a great PaaS example. They’re a major cycling product manufacturer and distributor that sells through a network of more than 10,000 independent bicycle dealers in 90 countries around the world. </a:t>
            </a:r>
          </a:p>
          <a:p>
            <a:pPr marL="171399" indent="-171399">
              <a:lnSpc>
                <a:spcPct val="100000"/>
              </a:lnSpc>
              <a:spcBef>
                <a:spcPts val="600"/>
              </a:spcBef>
              <a:buClrTx/>
              <a:buFont typeface="Arial" charset="0"/>
              <a:buChar char="•"/>
              <a:defRPr/>
            </a:pPr>
            <a:r>
              <a:rPr lang="en-US" sz="1200" dirty="0" smtClean="0">
                <a:solidFill>
                  <a:schemeClr val="tx1">
                    <a:lumMod val="50000"/>
                  </a:schemeClr>
                </a:solidFill>
              </a:rPr>
              <a:t>They wanted to create a stronger bond with their dealers and customers, so they used Oracle Mobile Cloud Service to allow dealers to submit claims for repair or replacement via smartphone. </a:t>
            </a:r>
          </a:p>
          <a:p>
            <a:pPr marL="171399" indent="-171399">
              <a:lnSpc>
                <a:spcPct val="100000"/>
              </a:lnSpc>
              <a:spcBef>
                <a:spcPts val="600"/>
              </a:spcBef>
              <a:buClrTx/>
              <a:buFont typeface="Arial" charset="0"/>
              <a:buChar char="•"/>
              <a:defRPr/>
            </a:pPr>
            <a:r>
              <a:rPr lang="en-US" sz="1200" dirty="0" smtClean="0">
                <a:solidFill>
                  <a:schemeClr val="tx1">
                    <a:lumMod val="50000"/>
                  </a:schemeClr>
                </a:solidFill>
              </a:rPr>
              <a:t>And this was fully integrated with their on prem JDE environment.</a:t>
            </a:r>
          </a:p>
          <a:p>
            <a:pPr marL="171399" indent="-171399">
              <a:lnSpc>
                <a:spcPct val="100000"/>
              </a:lnSpc>
              <a:spcBef>
                <a:spcPts val="600"/>
              </a:spcBef>
              <a:buClrTx/>
              <a:buFont typeface="Arial" charset="0"/>
              <a:buChar char="•"/>
              <a:defRPr/>
            </a:pPr>
            <a:r>
              <a:rPr lang="en-US" sz="1200" smtClean="0">
                <a:solidFill>
                  <a:schemeClr val="tx1">
                    <a:lumMod val="50000"/>
                  </a:schemeClr>
                </a:solidFill>
              </a:rPr>
              <a:t>It reduced claims automation from days or weeks to 6-7 minutes.</a:t>
            </a:r>
            <a:endParaRPr lang="en-US" sz="120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26</a:t>
            </a:fld>
            <a:endParaRPr lang="en-US">
              <a:solidFill>
                <a:srgbClr val="5F5F5F"/>
              </a:solidFill>
              <a:latin typeface="Calibri"/>
            </a:endParaRPr>
          </a:p>
        </p:txBody>
      </p:sp>
    </p:spTree>
    <p:extLst>
      <p:ext uri="{BB962C8B-B14F-4D97-AF65-F5344CB8AC3E}">
        <p14:creationId xmlns:p14="http://schemas.microsoft.com/office/powerpoint/2010/main" val="3517121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9563" y="222250"/>
            <a:ext cx="3959225" cy="2227263"/>
          </a:xfrm>
        </p:spPr>
      </p:sp>
      <p:sp>
        <p:nvSpPr>
          <p:cNvPr id="3" name="Notes Placeholder 2"/>
          <p:cNvSpPr>
            <a:spLocks noGrp="1"/>
          </p:cNvSpPr>
          <p:nvPr>
            <p:ph type="body" idx="1"/>
          </p:nvPr>
        </p:nvSpPr>
        <p:spPr>
          <a:xfrm>
            <a:off x="191864" y="3042669"/>
            <a:ext cx="6526436" cy="5415531"/>
          </a:xfrm>
        </p:spPr>
        <p:txBody>
          <a:bodyPr>
            <a:noAutofit/>
          </a:bodyPr>
          <a:lstStyle/>
          <a:p>
            <a:pPr marL="342900" indent="-342900">
              <a:buFont typeface="Arial" charset="0"/>
              <a:buChar char="•"/>
            </a:pPr>
            <a:r>
              <a:rPr lang="en-US" sz="800" dirty="0" smtClean="0">
                <a:solidFill>
                  <a:srgbClr val="5F5F5F">
                    <a:lumMod val="50000"/>
                  </a:srgbClr>
                </a:solidFill>
                <a:ea typeface="Calibri" charset="0"/>
                <a:cs typeface="Calibri" charset="0"/>
              </a:rPr>
              <a:t>Oracle IaaS helps customers accelerate their cloud transformation by helping move and migrate workloads, and develop, deploy, and run applications—at scale.</a:t>
            </a:r>
          </a:p>
          <a:p>
            <a:pPr marL="342900" indent="-342900">
              <a:buFont typeface="Arial" charset="0"/>
              <a:buChar char="•"/>
            </a:pPr>
            <a:endParaRPr lang="en-US" sz="800" dirty="0">
              <a:solidFill>
                <a:srgbClr val="5F5F5F">
                  <a:lumMod val="50000"/>
                </a:srgbClr>
              </a:solidFill>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27</a:t>
            </a:fld>
            <a:endParaRPr lang="en-US" dirty="0">
              <a:solidFill>
                <a:srgbClr val="5F5F5F"/>
              </a:solidFill>
            </a:endParaRPr>
          </a:p>
        </p:txBody>
      </p:sp>
    </p:spTree>
    <p:extLst>
      <p:ext uri="{BB962C8B-B14F-4D97-AF65-F5344CB8AC3E}">
        <p14:creationId xmlns:p14="http://schemas.microsoft.com/office/powerpoint/2010/main" val="10205993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a:xfrm>
            <a:off x="424267" y="3204459"/>
            <a:ext cx="5486400" cy="3600450"/>
          </a:xfrm>
        </p:spPr>
        <p:txBody>
          <a:bodyPr>
            <a:noAutofit/>
          </a:bodyPr>
          <a:lstStyle/>
          <a:p>
            <a:pPr marL="173736" lvl="2" indent="-173736">
              <a:buFont typeface="Arial"/>
              <a:buChar char="•"/>
            </a:pPr>
            <a:r>
              <a:rPr lang="en-US" sz="1050" dirty="0" smtClean="0">
                <a:solidFill>
                  <a:schemeClr val="tx1">
                    <a:lumMod val="50000"/>
                  </a:schemeClr>
                </a:solidFill>
              </a:rPr>
              <a:t>Oracle</a:t>
            </a:r>
            <a:r>
              <a:rPr lang="en-US" sz="1050" baseline="0" dirty="0" smtClean="0">
                <a:solidFill>
                  <a:schemeClr val="tx1">
                    <a:lumMod val="50000"/>
                  </a:schemeClr>
                </a:solidFill>
              </a:rPr>
              <a:t> IaaS is:</a:t>
            </a:r>
          </a:p>
          <a:p>
            <a:pPr marL="402336" lvl="1" indent="-173736">
              <a:lnSpc>
                <a:spcPct val="110000"/>
              </a:lnSpc>
              <a:spcAft>
                <a:spcPts val="300"/>
              </a:spcAft>
              <a:buFont typeface="Arial"/>
              <a:buChar char="•"/>
            </a:pPr>
            <a:r>
              <a:rPr lang="en-US" sz="2050" dirty="0" smtClean="0">
                <a:solidFill>
                  <a:srgbClr val="313D3F"/>
                </a:solidFill>
                <a:ea typeface="Calibri" charset="0"/>
                <a:cs typeface="Calibri" charset="0"/>
              </a:rPr>
              <a:t>Purpose-built for the needs of the enterprise–support diverse workloads and apps.</a:t>
            </a:r>
          </a:p>
          <a:p>
            <a:pPr marL="402336" lvl="1" indent="-173736">
              <a:lnSpc>
                <a:spcPct val="110000"/>
              </a:lnSpc>
              <a:spcAft>
                <a:spcPts val="300"/>
              </a:spcAft>
              <a:buFont typeface="Arial" charset="0"/>
              <a:buChar char="•"/>
            </a:pPr>
            <a:r>
              <a:rPr lang="en-US" sz="2050" dirty="0" smtClean="0">
                <a:solidFill>
                  <a:srgbClr val="313D3F"/>
                </a:solidFill>
                <a:ea typeface="Calibri" charset="0"/>
                <a:cs typeface="Calibri" charset="0"/>
              </a:rPr>
              <a:t>Moves apps and databases to modern infrastructure; build new cloud native apps.</a:t>
            </a:r>
          </a:p>
          <a:p>
            <a:pPr marL="402336" lvl="1" indent="-173736">
              <a:lnSpc>
                <a:spcPct val="110000"/>
              </a:lnSpc>
              <a:spcAft>
                <a:spcPts val="300"/>
              </a:spcAft>
              <a:buFont typeface="Arial" charset="0"/>
              <a:buChar char="•"/>
            </a:pPr>
            <a:r>
              <a:rPr lang="en-US" sz="2050" dirty="0" smtClean="0">
                <a:solidFill>
                  <a:srgbClr val="313D3F"/>
                </a:solidFill>
                <a:ea typeface="Calibri" charset="0"/>
                <a:cs typeface="Calibri" charset="0"/>
              </a:rPr>
              <a:t>Security, governance; visibility into usage and access control.</a:t>
            </a:r>
          </a:p>
          <a:p>
            <a:pPr marL="402336" lvl="1" indent="-173736">
              <a:lnSpc>
                <a:spcPct val="110000"/>
              </a:lnSpc>
              <a:spcAft>
                <a:spcPts val="300"/>
              </a:spcAft>
              <a:buFont typeface="Arial" charset="0"/>
              <a:buChar char="•"/>
            </a:pPr>
            <a:r>
              <a:rPr lang="en-US" sz="2050" dirty="0" smtClean="0">
                <a:solidFill>
                  <a:srgbClr val="313D3F"/>
                </a:solidFill>
                <a:ea typeface="Calibri" charset="0"/>
                <a:cs typeface="Calibri" charset="0"/>
              </a:rPr>
              <a:t>HA and low-latency networking to support maximum database availability.</a:t>
            </a:r>
          </a:p>
          <a:p>
            <a:pPr marL="402336" lvl="1" indent="-173736">
              <a:lnSpc>
                <a:spcPct val="110000"/>
              </a:lnSpc>
              <a:spcAft>
                <a:spcPts val="300"/>
              </a:spcAft>
              <a:buFont typeface="Arial" charset="0"/>
              <a:buChar char="•"/>
            </a:pPr>
            <a:r>
              <a:rPr lang="en-US" sz="2050" dirty="0" smtClean="0">
                <a:solidFill>
                  <a:srgbClr val="313D3F"/>
                </a:solidFill>
                <a:ea typeface="Calibri" charset="0"/>
                <a:cs typeface="Calibri" charset="0"/>
              </a:rPr>
              <a:t>Consistent, predictable performance with dedicated compute and private, isolated networks.</a:t>
            </a:r>
          </a:p>
          <a:p>
            <a:pPr marL="173736" lvl="2" indent="-173736">
              <a:buFont typeface="Arial"/>
              <a:buChar char="•"/>
            </a:pPr>
            <a:endParaRPr lang="en-US" sz="105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858170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3736" lvl="0" indent="-173736">
              <a:buFont typeface="Arial" panose="020B0604020202020204" pitchFamily="34" charset="0"/>
              <a:buChar char="•"/>
            </a:pPr>
            <a:r>
              <a:rPr lang="en-US" dirty="0" smtClean="0">
                <a:solidFill>
                  <a:schemeClr val="tx1">
                    <a:lumMod val="50000"/>
                  </a:schemeClr>
                </a:solidFill>
              </a:rPr>
              <a:t>So what was our approach?</a:t>
            </a:r>
          </a:p>
          <a:p>
            <a:pPr marL="173736" lvl="0" indent="-173736">
              <a:buFont typeface="Arial" panose="020B0604020202020204" pitchFamily="34" charset="0"/>
              <a:buChar char="•"/>
            </a:pPr>
            <a:r>
              <a:rPr lang="en-US" dirty="0" smtClean="0">
                <a:solidFill>
                  <a:schemeClr val="tx1">
                    <a:lumMod val="50000"/>
                  </a:schemeClr>
                </a:solidFill>
              </a:rPr>
              <a:t>Customers have come to expect a certain set of functionality in the public cloud </a:t>
            </a:r>
            <a:r>
              <a:rPr lang="en-US" b="0" dirty="0" smtClean="0">
                <a:solidFill>
                  <a:schemeClr val="tx1">
                    <a:lumMod val="50000"/>
                  </a:schemeClr>
                </a:solidFill>
              </a:rPr>
              <a:t>(pictured on the left) </a:t>
            </a:r>
            <a:r>
              <a:rPr lang="en-US" dirty="0" smtClean="0">
                <a:solidFill>
                  <a:schemeClr val="tx1">
                    <a:lumMod val="50000"/>
                  </a:schemeClr>
                </a:solidFill>
              </a:rPr>
              <a:t>pay for what you use, elasticity, fast provisioning and scale. </a:t>
            </a:r>
          </a:p>
          <a:p>
            <a:pPr marL="173736" lvl="0" indent="-173736">
              <a:buFont typeface="Arial" panose="020B0604020202020204" pitchFamily="34" charset="0"/>
              <a:buChar char="•"/>
            </a:pPr>
            <a:r>
              <a:rPr lang="en-US" dirty="0" smtClean="0">
                <a:solidFill>
                  <a:schemeClr val="tx1">
                    <a:lumMod val="50000"/>
                  </a:schemeClr>
                </a:solidFill>
              </a:rPr>
              <a:t>Today these are all table steaks for public cloud and our customers expect to </a:t>
            </a:r>
            <a:r>
              <a:rPr lang="en-US" u="sng" dirty="0" smtClean="0">
                <a:solidFill>
                  <a:schemeClr val="tx1">
                    <a:lumMod val="50000"/>
                  </a:schemeClr>
                </a:solidFill>
              </a:rPr>
              <a:t>retain</a:t>
            </a:r>
            <a:r>
              <a:rPr lang="en-US" dirty="0" smtClean="0">
                <a:solidFill>
                  <a:schemeClr val="tx1">
                    <a:lumMod val="50000"/>
                  </a:schemeClr>
                </a:solidFill>
              </a:rPr>
              <a:t> these benefits. </a:t>
            </a:r>
          </a:p>
          <a:p>
            <a:pPr marL="173736" lvl="0" indent="-173736">
              <a:buFont typeface="Arial" panose="020B0604020202020204" pitchFamily="34" charset="0"/>
              <a:buChar char="•"/>
            </a:pPr>
            <a:r>
              <a:rPr lang="en-US" dirty="0" smtClean="0">
                <a:solidFill>
                  <a:schemeClr val="tx1">
                    <a:lumMod val="50000"/>
                  </a:schemeClr>
                </a:solidFill>
              </a:rPr>
              <a:t>What is Oracle doing differently in this space? </a:t>
            </a:r>
          </a:p>
          <a:p>
            <a:pPr marL="173736" lvl="0" indent="-173736">
              <a:buFont typeface="Arial" panose="020B0604020202020204" pitchFamily="34" charset="0"/>
              <a:buChar char="•"/>
            </a:pPr>
            <a:r>
              <a:rPr lang="en-US" dirty="0" smtClean="0">
                <a:solidFill>
                  <a:schemeClr val="tx1">
                    <a:lumMod val="50000"/>
                  </a:schemeClr>
                </a:solidFill>
              </a:rPr>
              <a:t>Our Infrastructure as a Service strategy is about helping organizations preserve these benefits while also adding functionality that is purpose built for enterprises. </a:t>
            </a:r>
          </a:p>
          <a:p>
            <a:pPr marL="173736" lvl="0" indent="-173736">
              <a:buFont typeface="Arial" charset="0"/>
              <a:buChar char="•"/>
            </a:pPr>
            <a:r>
              <a:rPr lang="en-US" dirty="0" smtClean="0">
                <a:solidFill>
                  <a:schemeClr val="accent4"/>
                </a:solidFill>
              </a:rPr>
              <a:t>For example:</a:t>
            </a:r>
          </a:p>
          <a:p>
            <a:pPr marL="402336" lvl="1" indent="-173736">
              <a:buFont typeface="Arial" charset="0"/>
              <a:buChar char="•"/>
            </a:pPr>
            <a:r>
              <a:rPr lang="en-US" dirty="0" smtClean="0">
                <a:solidFill>
                  <a:schemeClr val="tx1">
                    <a:lumMod val="50000"/>
                  </a:schemeClr>
                </a:solidFill>
              </a:rPr>
              <a:t>Deliver peak consistent performance</a:t>
            </a:r>
          </a:p>
          <a:p>
            <a:pPr marL="402336" lvl="1" indent="-173736">
              <a:buFont typeface="Arial" panose="020B0604020202020204" pitchFamily="34" charset="0"/>
              <a:buChar char="•"/>
            </a:pPr>
            <a:r>
              <a:rPr lang="en-US" dirty="0" smtClean="0">
                <a:solidFill>
                  <a:schemeClr val="tx1">
                    <a:lumMod val="50000"/>
                  </a:schemeClr>
                </a:solidFill>
              </a:rPr>
              <a:t>Governance, security </a:t>
            </a:r>
          </a:p>
          <a:p>
            <a:pPr marL="402336" lvl="1" indent="-173736">
              <a:buFont typeface="Arial" panose="020B0604020202020204" pitchFamily="34" charset="0"/>
              <a:buChar char="•"/>
            </a:pPr>
            <a:r>
              <a:rPr lang="en-US" dirty="0" smtClean="0">
                <a:solidFill>
                  <a:schemeClr val="tx1">
                    <a:lumMod val="50000"/>
                  </a:schemeClr>
                </a:solidFill>
              </a:rPr>
              <a:t>Reliability and SLAs core to enterprise needs</a:t>
            </a:r>
          </a:p>
          <a:p>
            <a:pPr marL="402336" lvl="1" indent="-173736">
              <a:buFont typeface="Arial" panose="020B0604020202020204" pitchFamily="34" charset="0"/>
              <a:buChar char="•"/>
            </a:pPr>
            <a:r>
              <a:rPr lang="en-US" dirty="0" smtClean="0">
                <a:solidFill>
                  <a:schemeClr val="tx1">
                    <a:lumMod val="50000"/>
                  </a:schemeClr>
                </a:solidFill>
              </a:rPr>
              <a:t>Simple, intuitive pricing</a:t>
            </a:r>
            <a:endParaRPr lang="en-US" dirty="0" smtClean="0">
              <a:solidFill>
                <a:schemeClr val="accent1"/>
              </a:solidFill>
            </a:endParaRPr>
          </a:p>
          <a:p>
            <a:pPr marL="402336" lvl="1" indent="-173736">
              <a:buFont typeface="Arial" panose="020B0604020202020204" pitchFamily="34" charset="0"/>
              <a:buChar char="•"/>
            </a:pPr>
            <a:r>
              <a:rPr lang="en-US" dirty="0" smtClean="0">
                <a:solidFill>
                  <a:schemeClr val="tx1">
                    <a:lumMod val="50000"/>
                  </a:schemeClr>
                </a:solidFill>
              </a:rPr>
              <a:t>More importantly having fully integrated layers of cloud</a:t>
            </a:r>
          </a:p>
          <a:p>
            <a:pPr marL="173736" lvl="0" indent="-173736">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rPr>
              <a:pPr/>
              <a:t>29</a:t>
            </a:fld>
            <a:endParaRPr lang="uk-UA" dirty="0">
              <a:solidFill>
                <a:srgbClr val="5F5F5F"/>
              </a:solidFill>
            </a:endParaRPr>
          </a:p>
        </p:txBody>
      </p:sp>
    </p:spTree>
    <p:extLst>
      <p:ext uri="{BB962C8B-B14F-4D97-AF65-F5344CB8AC3E}">
        <p14:creationId xmlns:p14="http://schemas.microsoft.com/office/powerpoint/2010/main" val="2014814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3190686"/>
            <a:ext cx="6096000" cy="5267514"/>
          </a:xfrm>
        </p:spPr>
        <p:txBody>
          <a:bodyPr/>
          <a:lstStyle/>
          <a:p>
            <a:pPr marL="171450" indent="-171450">
              <a:buFont typeface="Arial" charset="0"/>
              <a:buChar char="•"/>
            </a:pPr>
            <a:r>
              <a:rPr lang="en-US" dirty="0" smtClean="0">
                <a:solidFill>
                  <a:schemeClr val="tx1">
                    <a:lumMod val="50000"/>
                  </a:schemeClr>
                </a:solidFill>
              </a:rPr>
              <a:t>Another word from transformation is change</a:t>
            </a:r>
            <a:r>
              <a:rPr lang="mr-IN" dirty="0" smtClean="0">
                <a:solidFill>
                  <a:schemeClr val="tx1">
                    <a:lumMod val="50000"/>
                  </a:schemeClr>
                </a:solidFill>
              </a:rPr>
              <a:t>…</a:t>
            </a:r>
            <a:endParaRPr lang="en-US" dirty="0" smtClean="0">
              <a:solidFill>
                <a:schemeClr val="tx1">
                  <a:lumMod val="50000"/>
                </a:schemeClr>
              </a:solidFill>
            </a:endParaRPr>
          </a:p>
          <a:p>
            <a:pPr marL="171450" indent="-171450">
              <a:buFont typeface="Arial" charset="0"/>
              <a:buChar char="•"/>
            </a:pPr>
            <a:r>
              <a:rPr lang="en-US" dirty="0" smtClean="0">
                <a:solidFill>
                  <a:schemeClr val="tx1">
                    <a:lumMod val="50000"/>
                  </a:schemeClr>
                </a:solidFill>
              </a:rPr>
              <a:t>Cloud is not only changing how businesses operate, it’s redefining innovation in multiple ways.</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3</a:t>
            </a:fld>
            <a:endParaRPr lang="uk-UA" dirty="0">
              <a:solidFill>
                <a:srgbClr val="5F5F5F"/>
              </a:solidFill>
              <a:latin typeface="Calibri"/>
            </a:endParaRPr>
          </a:p>
        </p:txBody>
      </p:sp>
    </p:spTree>
    <p:extLst>
      <p:ext uri="{BB962C8B-B14F-4D97-AF65-F5344CB8AC3E}">
        <p14:creationId xmlns:p14="http://schemas.microsoft.com/office/powerpoint/2010/main" val="1188597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a:xfrm>
            <a:off x="380999" y="3124200"/>
            <a:ext cx="6357471" cy="5334000"/>
          </a:xfrm>
        </p:spPr>
        <p:txBody>
          <a:bodyPr>
            <a:noAutofit/>
          </a:bodyPr>
          <a:lstStyle/>
          <a:p>
            <a:pPr marL="171450" indent="-171450">
              <a:lnSpc>
                <a:spcPct val="100000"/>
              </a:lnSpc>
              <a:buClr>
                <a:schemeClr val="bg1"/>
              </a:buClr>
              <a:buFont typeface="Arial" charset="0"/>
              <a:buChar char="•"/>
            </a:pPr>
            <a:r>
              <a:rPr lang="en-US" sz="1100" dirty="0" smtClean="0">
                <a:solidFill>
                  <a:srgbClr val="FFFFFF"/>
                </a:solidFill>
              </a:rPr>
              <a:t>Oracle IaaS allows you to:</a:t>
            </a:r>
          </a:p>
          <a:p>
            <a:pPr marL="400050" lvl="1" indent="-171450">
              <a:lnSpc>
                <a:spcPct val="100000"/>
              </a:lnSpc>
              <a:buClr>
                <a:schemeClr val="bg1"/>
              </a:buClr>
              <a:buFont typeface="Arial" charset="0"/>
              <a:buChar char="•"/>
            </a:pPr>
            <a:r>
              <a:rPr lang="en-US" sz="1050" dirty="0" smtClean="0">
                <a:solidFill>
                  <a:srgbClr val="FFFFFF"/>
                </a:solidFill>
              </a:rPr>
              <a:t>Lift and shift apps and databases to modern infrastructure</a:t>
            </a:r>
            <a:r>
              <a:rPr lang="en-US" sz="1050" strike="sngStrike" dirty="0" smtClean="0">
                <a:solidFill>
                  <a:srgbClr val="FFFFFF"/>
                </a:solidFill>
              </a:rPr>
              <a:t> </a:t>
            </a:r>
          </a:p>
          <a:p>
            <a:pPr marL="400050" lvl="1" indent="-171450">
              <a:lnSpc>
                <a:spcPct val="100000"/>
              </a:lnSpc>
              <a:buClr>
                <a:schemeClr val="bg1"/>
              </a:buClr>
              <a:buFont typeface="Arial" charset="0"/>
              <a:buChar char="•"/>
            </a:pPr>
            <a:r>
              <a:rPr lang="en-US" sz="1050" dirty="0" smtClean="0">
                <a:solidFill>
                  <a:srgbClr val="FFFFFF"/>
                </a:solidFill>
              </a:rPr>
              <a:t>Migrate and deploy a variety of workloads (Oracle and 3</a:t>
            </a:r>
            <a:r>
              <a:rPr lang="en-US" sz="1050" baseline="30000" dirty="0" smtClean="0">
                <a:solidFill>
                  <a:srgbClr val="FFFFFF"/>
                </a:solidFill>
              </a:rPr>
              <a:t>rd</a:t>
            </a:r>
            <a:r>
              <a:rPr lang="en-US" sz="1050" dirty="0" smtClean="0">
                <a:solidFill>
                  <a:srgbClr val="FFFFFF"/>
                </a:solidFill>
              </a:rPr>
              <a:t> party); pre-built, auto-migration tools</a:t>
            </a:r>
          </a:p>
          <a:p>
            <a:pPr marL="400050" lvl="1" indent="-171450">
              <a:lnSpc>
                <a:spcPct val="100000"/>
              </a:lnSpc>
              <a:buClr>
                <a:schemeClr val="bg1"/>
              </a:buClr>
              <a:buFont typeface="Arial" charset="0"/>
              <a:buChar char="•"/>
            </a:pPr>
            <a:r>
              <a:rPr lang="en-US" sz="1050" dirty="0" smtClean="0">
                <a:solidFill>
                  <a:schemeClr val="bg1"/>
                </a:solidFill>
              </a:rPr>
              <a:t>Shift VMware-based workloads without change </a:t>
            </a:r>
          </a:p>
          <a:p>
            <a:pPr marL="400050" lvl="1" indent="-171450">
              <a:lnSpc>
                <a:spcPct val="100000"/>
              </a:lnSpc>
              <a:buClr>
                <a:schemeClr val="bg1"/>
              </a:buClr>
              <a:buFont typeface="Arial" charset="0"/>
              <a:buChar char="•"/>
            </a:pPr>
            <a:r>
              <a:rPr lang="en-US" sz="1050" kern="0" dirty="0" smtClean="0">
                <a:solidFill>
                  <a:schemeClr val="bg1"/>
                </a:solidFill>
              </a:rPr>
              <a:t>Build resource-intensive, scalable, HA cloud native apps</a:t>
            </a:r>
          </a:p>
          <a:p>
            <a:pPr marL="400050" lvl="1" indent="-171450">
              <a:lnSpc>
                <a:spcPct val="100000"/>
              </a:lnSpc>
              <a:buClr>
                <a:schemeClr val="bg1"/>
              </a:buClr>
              <a:buFont typeface="Arial" charset="0"/>
              <a:buChar char="•"/>
            </a:pPr>
            <a:r>
              <a:rPr lang="en-US" sz="1050" dirty="0" smtClean="0">
                <a:solidFill>
                  <a:schemeClr val="bg1"/>
                </a:solidFill>
              </a:rPr>
              <a:t>Preserve and archive critical business data </a:t>
            </a:r>
          </a:p>
          <a:p>
            <a:pPr marL="400050" lvl="1" indent="-171450">
              <a:lnSpc>
                <a:spcPct val="100000"/>
              </a:lnSpc>
              <a:buClr>
                <a:schemeClr val="bg1"/>
              </a:buClr>
              <a:buFont typeface="Arial" charset="0"/>
              <a:buChar char="•"/>
            </a:pPr>
            <a:r>
              <a:rPr lang="en-US" sz="1050" dirty="0" smtClean="0">
                <a:solidFill>
                  <a:schemeClr val="bg1"/>
                </a:solidFill>
              </a:rPr>
              <a:t>Bring your app dev platforms and containers to IaaS</a:t>
            </a: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010275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342900" indent="-342900">
              <a:spcAft>
                <a:spcPts val="1400"/>
              </a:spcAft>
              <a:buFont typeface="Arial" charset="0"/>
              <a:buChar char="•"/>
            </a:pPr>
            <a:r>
              <a:rPr lang="en-US" sz="1200" dirty="0" smtClean="0">
                <a:solidFill>
                  <a:srgbClr val="5F5F5F">
                    <a:lumMod val="50000"/>
                  </a:srgbClr>
                </a:solidFill>
                <a:ea typeface="Calibri" charset="0"/>
                <a:cs typeface="Calibri" charset="0"/>
              </a:rPr>
              <a:t>Let’s talk about AWS vs. Oracle. The value prop that AWS would like you to believe is that, basically, you can re-write, and pay more for slower performance and lock in. Hard to believe. </a:t>
            </a:r>
          </a:p>
          <a:p>
            <a:pPr marL="342900" indent="-342900">
              <a:spcAft>
                <a:spcPts val="1400"/>
              </a:spcAft>
              <a:buFont typeface="Arial" charset="0"/>
              <a:buChar char="•"/>
            </a:pPr>
            <a:r>
              <a:rPr lang="en-US" sz="1200" dirty="0" smtClean="0">
                <a:solidFill>
                  <a:srgbClr val="5F5F5F">
                    <a:lumMod val="50000"/>
                  </a:srgbClr>
                </a:solidFill>
                <a:ea typeface="Calibri" charset="0"/>
                <a:cs typeface="Calibri" charset="0"/>
              </a:rPr>
              <a:t>Let’s talk about some silver bullets you can use vs. Amazon</a:t>
            </a:r>
          </a:p>
          <a:p>
            <a:pPr marL="342900" indent="-342900">
              <a:spcAft>
                <a:spcPts val="1400"/>
              </a:spcAft>
              <a:buFont typeface="Arial" charset="0"/>
              <a:buChar char="•"/>
            </a:pPr>
            <a:r>
              <a:rPr lang="en-US" sz="1200" dirty="0" smtClean="0">
                <a:solidFill>
                  <a:srgbClr val="5F5F5F">
                    <a:lumMod val="50000"/>
                  </a:srgbClr>
                </a:solidFill>
                <a:ea typeface="Calibri" charset="0"/>
                <a:cs typeface="Calibri" charset="0"/>
              </a:rPr>
              <a:t>Missing enterprise capabilities… </a:t>
            </a:r>
          </a:p>
          <a:p>
            <a:pPr marL="571500" lvl="1" indent="-342900">
              <a:spcAft>
                <a:spcPts val="1400"/>
              </a:spcAft>
              <a:buFont typeface="Arial" charset="0"/>
              <a:buChar char="•"/>
            </a:pPr>
            <a:r>
              <a:rPr lang="en-US" sz="1150" dirty="0" smtClean="0">
                <a:solidFill>
                  <a:srgbClr val="5F5F5F">
                    <a:lumMod val="50000"/>
                  </a:srgbClr>
                </a:solidFill>
                <a:ea typeface="Calibri" charset="0"/>
                <a:cs typeface="Calibri" charset="0"/>
              </a:rPr>
              <a:t>They’re unable to deliver consistent, predictable performance</a:t>
            </a:r>
          </a:p>
          <a:p>
            <a:pPr marL="571500" lvl="1" indent="-342900">
              <a:spcAft>
                <a:spcPts val="1400"/>
              </a:spcAft>
              <a:buFont typeface="Arial" charset="0"/>
              <a:buChar char="•"/>
            </a:pPr>
            <a:r>
              <a:rPr lang="en-US" sz="1150" dirty="0" smtClean="0">
                <a:solidFill>
                  <a:srgbClr val="5F5F5F">
                    <a:lumMod val="50000"/>
                  </a:srgbClr>
                </a:solidFill>
                <a:ea typeface="Calibri" charset="0"/>
                <a:cs typeface="Calibri" charset="0"/>
              </a:rPr>
              <a:t>They’re </a:t>
            </a:r>
            <a:r>
              <a:rPr lang="en-US" sz="1150" i="1" dirty="0" smtClean="0">
                <a:solidFill>
                  <a:srgbClr val="5F5F5F">
                    <a:lumMod val="50000"/>
                  </a:srgbClr>
                </a:solidFill>
                <a:ea typeface="Calibri" charset="0"/>
                <a:cs typeface="Calibri" charset="0"/>
              </a:rPr>
              <a:t>not</a:t>
            </a:r>
            <a:r>
              <a:rPr lang="en-US" sz="1150" dirty="0" smtClean="0">
                <a:solidFill>
                  <a:srgbClr val="5F5F5F">
                    <a:lumMod val="50000"/>
                  </a:srgbClr>
                </a:solidFill>
                <a:ea typeface="Calibri" charset="0"/>
                <a:cs typeface="Calibri" charset="0"/>
              </a:rPr>
              <a:t> certified for enterprise applications </a:t>
            </a:r>
          </a:p>
          <a:p>
            <a:pPr marL="571500" lvl="1" indent="-342900">
              <a:spcAft>
                <a:spcPts val="1400"/>
              </a:spcAft>
              <a:buFont typeface="Arial" charset="0"/>
              <a:buChar char="•"/>
            </a:pPr>
            <a:r>
              <a:rPr lang="en-US" sz="1150" dirty="0" smtClean="0">
                <a:solidFill>
                  <a:srgbClr val="5F5F5F">
                    <a:lumMod val="50000"/>
                  </a:srgbClr>
                </a:solidFill>
                <a:ea typeface="Calibri" charset="0"/>
                <a:cs typeface="Calibri" charset="0"/>
              </a:rPr>
              <a:t>They have no leadership in database (Aurora, Redshift); these are all proprietary technologies. </a:t>
            </a:r>
          </a:p>
          <a:p>
            <a:pPr marL="342900" indent="-342900">
              <a:buFont typeface="Arial" charset="0"/>
              <a:buChar char="•"/>
            </a:pPr>
            <a:r>
              <a:rPr lang="en-US" sz="1200" dirty="0" smtClean="0">
                <a:solidFill>
                  <a:srgbClr val="5F5F5F">
                    <a:lumMod val="50000"/>
                  </a:srgbClr>
                </a:solidFill>
                <a:ea typeface="Calibri" charset="0"/>
                <a:cs typeface="Calibri" charset="0"/>
              </a:rPr>
              <a:t>They have limited hybrid and on-premises options</a:t>
            </a:r>
          </a:p>
          <a:p>
            <a:pPr marL="571500" lvl="1" indent="-342900">
              <a:buFont typeface="Arial" charset="0"/>
              <a:buChar char="•"/>
            </a:pPr>
            <a:r>
              <a:rPr lang="en-US" sz="1150" dirty="0" smtClean="0">
                <a:solidFill>
                  <a:srgbClr val="5F5F5F">
                    <a:lumMod val="50000"/>
                  </a:srgbClr>
                </a:solidFill>
                <a:ea typeface="Calibri" charset="0"/>
                <a:cs typeface="Calibri" charset="0"/>
              </a:rPr>
              <a:t>No on-premises option.</a:t>
            </a:r>
          </a:p>
          <a:p>
            <a:pPr marL="571500" lvl="1" indent="-342900">
              <a:buFont typeface="Arial" charset="0"/>
              <a:buChar char="•"/>
            </a:pPr>
            <a:r>
              <a:rPr lang="en-US" sz="1150" dirty="0" smtClean="0">
                <a:solidFill>
                  <a:srgbClr val="5F5F5F">
                    <a:lumMod val="50000"/>
                  </a:srgbClr>
                </a:solidFill>
                <a:ea typeface="Calibri" charset="0"/>
                <a:cs typeface="Calibri" charset="0"/>
              </a:rPr>
              <a:t>No hybrid, multi-cloud management and security controls.</a:t>
            </a:r>
          </a:p>
          <a:p>
            <a:pPr marL="571500" lvl="1" indent="-342900">
              <a:buFont typeface="Arial" charset="0"/>
              <a:buChar char="•"/>
            </a:pPr>
            <a:r>
              <a:rPr lang="en-US" sz="1150" dirty="0" smtClean="0">
                <a:solidFill>
                  <a:srgbClr val="5F5F5F">
                    <a:lumMod val="50000"/>
                  </a:srgbClr>
                </a:solidFill>
                <a:ea typeface="Calibri" charset="0"/>
                <a:cs typeface="Calibri" charset="0"/>
              </a:rPr>
              <a:t>They have no ability to move workloads back and forth, or split workloads between on-prem and cloud.</a:t>
            </a:r>
          </a:p>
          <a:p>
            <a:pPr marL="342900" indent="-342900">
              <a:buFont typeface="Arial" charset="0"/>
              <a:buChar char="•"/>
            </a:pPr>
            <a:r>
              <a:rPr lang="en-US" sz="1200" dirty="0" smtClean="0">
                <a:solidFill>
                  <a:srgbClr val="5F5F5F">
                    <a:lumMod val="50000"/>
                  </a:srgbClr>
                </a:solidFill>
                <a:ea typeface="Calibri" charset="0"/>
                <a:cs typeface="Calibri" charset="0"/>
              </a:rPr>
              <a:t>Finally Pricing.</a:t>
            </a:r>
            <a:r>
              <a:rPr lang="en-US" sz="1200" baseline="0" dirty="0" smtClean="0">
                <a:solidFill>
                  <a:srgbClr val="5F5F5F">
                    <a:lumMod val="50000"/>
                  </a:srgbClr>
                </a:solidFill>
                <a:ea typeface="Calibri" charset="0"/>
                <a:cs typeface="Calibri" charset="0"/>
              </a:rPr>
              <a:t> </a:t>
            </a:r>
          </a:p>
          <a:p>
            <a:pPr marL="571500" lvl="1" indent="-342900">
              <a:buFont typeface="Arial" charset="0"/>
              <a:buChar char="•"/>
            </a:pPr>
            <a:r>
              <a:rPr lang="en-US" sz="1150" dirty="0" smtClean="0">
                <a:solidFill>
                  <a:srgbClr val="5F5F5F">
                    <a:lumMod val="50000"/>
                  </a:srgbClr>
                </a:solidFill>
                <a:ea typeface="Calibri" charset="0"/>
                <a:cs typeface="Calibri" charset="0"/>
              </a:rPr>
              <a:t>It’s a myth that Oracle is more expensive than AWS. In most cases we are priced the same or less than AWS in compute network, storage. </a:t>
            </a:r>
          </a:p>
          <a:p>
            <a:pPr marL="571500" lvl="1" indent="-342900">
              <a:buFont typeface="Arial" charset="0"/>
              <a:buChar char="•"/>
            </a:pPr>
            <a:r>
              <a:rPr lang="en-US" sz="1150" dirty="0" smtClean="0">
                <a:solidFill>
                  <a:srgbClr val="5F5F5F">
                    <a:lumMod val="50000"/>
                  </a:srgbClr>
                </a:solidFill>
                <a:ea typeface="Calibri" charset="0"/>
                <a:cs typeface="Calibri" charset="0"/>
              </a:rPr>
              <a:t>In fact, AWS has too many pricing options and it can be hard to forecast costs.</a:t>
            </a:r>
          </a:p>
          <a:p>
            <a:pPr marL="342900" indent="-342900">
              <a:buFont typeface="Arial" charset="0"/>
              <a:buChar char="•"/>
            </a:pPr>
            <a:r>
              <a:rPr lang="en-US" sz="1200" dirty="0" smtClean="0">
                <a:solidFill>
                  <a:srgbClr val="5F5F5F">
                    <a:lumMod val="50000"/>
                  </a:srgbClr>
                </a:solidFill>
                <a:ea typeface="Calibri" charset="0"/>
                <a:cs typeface="Calibri" charset="0"/>
              </a:rPr>
              <a:t>And hands down we beat them in every benchmark in price performance…</a:t>
            </a:r>
          </a:p>
          <a:p>
            <a:pPr marL="571500" lvl="1" indent="-342900">
              <a:buFont typeface="Arial" charset="0"/>
              <a:buChar char="•"/>
            </a:pPr>
            <a:r>
              <a:rPr lang="en-US" sz="1150" dirty="0" smtClean="0">
                <a:solidFill>
                  <a:srgbClr val="5F5F5F">
                    <a:lumMod val="50000"/>
                  </a:srgbClr>
                </a:solidFill>
                <a:ea typeface="Calibri" charset="0"/>
                <a:cs typeface="Calibri" charset="0"/>
              </a:rPr>
              <a:t>We’re 35X faster than Amazon Aurora on transactions.</a:t>
            </a:r>
          </a:p>
          <a:p>
            <a:pPr marL="571500" lvl="1" indent="-342900">
              <a:buFont typeface="Arial" charset="0"/>
              <a:buChar char="•"/>
            </a:pPr>
            <a:r>
              <a:rPr lang="en-US" sz="1150" dirty="0" smtClean="0">
                <a:solidFill>
                  <a:srgbClr val="5F5F5F">
                    <a:lumMod val="50000"/>
                  </a:srgbClr>
                </a:solidFill>
                <a:ea typeface="Calibri" charset="0"/>
                <a:cs typeface="Calibri" charset="0"/>
              </a:rPr>
              <a:t>105x Faster than AWS Redshift in analytics. </a:t>
            </a:r>
          </a:p>
          <a:p>
            <a:pPr marL="571500" lvl="1" indent="-342900">
              <a:buFont typeface="Arial" charset="0"/>
              <a:buChar char="•"/>
            </a:pPr>
            <a:r>
              <a:rPr lang="en-US" sz="1150" dirty="0" smtClean="0">
                <a:solidFill>
                  <a:srgbClr val="5F5F5F">
                    <a:lumMod val="50000"/>
                  </a:srgbClr>
                </a:solidFill>
                <a:ea typeface="Calibri" charset="0"/>
                <a:cs typeface="Calibri" charset="0"/>
              </a:rPr>
              <a:t>33% lower compute cost than AWS EC2.</a:t>
            </a:r>
          </a:p>
          <a:p>
            <a:pPr marL="571500" lvl="1" indent="-342900">
              <a:buFont typeface="Arial" charset="0"/>
              <a:buChar char="•"/>
            </a:pPr>
            <a:r>
              <a:rPr lang="en-US" sz="1150" dirty="0" smtClean="0">
                <a:solidFill>
                  <a:srgbClr val="5F5F5F">
                    <a:lumMod val="50000"/>
                  </a:srgbClr>
                </a:solidFill>
                <a:ea typeface="Calibri" charset="0"/>
                <a:cs typeface="Calibri" charset="0"/>
              </a:rPr>
              <a:t>So let’s talk about a few of examples of where we won.</a:t>
            </a:r>
          </a:p>
          <a:p>
            <a:pPr marL="342900" indent="-342900">
              <a:buFont typeface="Arial" charset="0"/>
              <a:buChar char="•"/>
            </a:pPr>
            <a:endParaRPr lang="en-US" sz="1200" dirty="0" smtClean="0">
              <a:solidFill>
                <a:srgbClr val="5F5F5F">
                  <a:lumMod val="50000"/>
                </a:srgbClr>
              </a:solidFill>
              <a:ea typeface="Calibri" charset="0"/>
              <a:cs typeface="Calibri" charset="0"/>
            </a:endParaRPr>
          </a:p>
          <a:p>
            <a:pPr marL="342900" indent="-342900">
              <a:buFont typeface="Arial" charset="0"/>
              <a:buChar char="•"/>
            </a:pPr>
            <a:endParaRPr lang="en-US" sz="1200" dirty="0" smtClean="0">
              <a:solidFill>
                <a:srgbClr val="5F5F5F">
                  <a:lumMod val="50000"/>
                </a:srgbClr>
              </a:solidFill>
              <a:ea typeface="Calibri" charset="0"/>
              <a:cs typeface="Calibri" charset="0"/>
            </a:endParaRPr>
          </a:p>
          <a:p>
            <a:pPr marL="342900" indent="-342900">
              <a:buFont typeface="Arial" charset="0"/>
              <a:buChar char="•"/>
            </a:pPr>
            <a:endParaRPr lang="en-US" sz="1200" dirty="0" smtClean="0">
              <a:solidFill>
                <a:srgbClr val="5F5F5F">
                  <a:lumMod val="50000"/>
                </a:srgbClr>
              </a:solidFill>
              <a:ea typeface="Calibri" charset="0"/>
              <a:cs typeface="Calibri" charset="0"/>
            </a:endParaRPr>
          </a:p>
          <a:p>
            <a:pPr marL="342900" indent="-342900">
              <a:spcAft>
                <a:spcPts val="1400"/>
              </a:spcAft>
              <a:buFont typeface="Arial" charset="0"/>
              <a:buChar char="•"/>
            </a:pPr>
            <a:endParaRPr lang="en-US" sz="1200" dirty="0">
              <a:solidFill>
                <a:srgbClr val="5F5F5F">
                  <a:lumMod val="50000"/>
                </a:srgbClr>
              </a:solidFill>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31</a:t>
            </a:fld>
            <a:endParaRPr lang="en-US" dirty="0">
              <a:solidFill>
                <a:srgbClr val="5F5F5F"/>
              </a:solidFill>
              <a:latin typeface="Calibri"/>
            </a:endParaRPr>
          </a:p>
        </p:txBody>
      </p:sp>
    </p:spTree>
    <p:extLst>
      <p:ext uri="{BB962C8B-B14F-4D97-AF65-F5344CB8AC3E}">
        <p14:creationId xmlns:p14="http://schemas.microsoft.com/office/powerpoint/2010/main" val="1492543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rgbClr val="FF0000"/>
                </a:solidFill>
              </a:rPr>
              <a:t>SCRIPT: DAIN</a:t>
            </a:r>
            <a:endParaRPr lang="en-US" dirty="0">
              <a:solidFill>
                <a:schemeClr val="tx1">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rPr>
              <a:pPr/>
              <a:t>32</a:t>
            </a:fld>
            <a:endParaRPr lang="uk-UA" dirty="0">
              <a:solidFill>
                <a:srgbClr val="5F5F5F"/>
              </a:solidFill>
            </a:endParaRPr>
          </a:p>
        </p:txBody>
      </p:sp>
    </p:spTree>
    <p:extLst>
      <p:ext uri="{BB962C8B-B14F-4D97-AF65-F5344CB8AC3E}">
        <p14:creationId xmlns:p14="http://schemas.microsoft.com/office/powerpoint/2010/main" val="631861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rgbClr val="000000"/>
                </a:solidFill>
              </a:rPr>
              <a:t>Tippet Studios actually did the work on The Force Awakens, the latest Star Wars movie, and Starship Troopers. </a:t>
            </a:r>
          </a:p>
          <a:p>
            <a:pPr marL="171450" indent="-171450">
              <a:buFont typeface="Arial" charset="0"/>
              <a:buChar char="•"/>
            </a:pPr>
            <a:r>
              <a:rPr lang="en-US" dirty="0" smtClean="0">
                <a:solidFill>
                  <a:srgbClr val="000000"/>
                </a:solidFill>
              </a:rPr>
              <a:t>So they’re routinely dealing with huge files, and they needed a way to store and access those files from anywhere, for fast retrieval by artists around the world. </a:t>
            </a:r>
          </a:p>
          <a:p>
            <a:pPr marL="171450" indent="-171450">
              <a:buFont typeface="Arial" charset="0"/>
              <a:buChar char="•"/>
            </a:pPr>
            <a:r>
              <a:rPr lang="en-US" dirty="0" smtClean="0">
                <a:solidFill>
                  <a:srgbClr val="000000"/>
                </a:solidFill>
              </a:rPr>
              <a:t>It used to take days and weeks to retrieve these files and now they’re able to do it in under four hours. </a:t>
            </a:r>
          </a:p>
          <a:p>
            <a:pPr marL="171450" indent="-171450">
              <a:buFont typeface="Arial" charset="0"/>
              <a:buChar char="•"/>
            </a:pPr>
            <a:r>
              <a:rPr lang="en-US" dirty="0" smtClean="0">
                <a:solidFill>
                  <a:srgbClr val="000000"/>
                </a:solidFill>
              </a:rPr>
              <a:t>Oracle was also one tenth the price of the competitors and twice as fast. </a:t>
            </a:r>
          </a:p>
          <a:p>
            <a:pPr marL="171450" indent="-171450">
              <a:buFont typeface="Arial" charset="0"/>
              <a:buChar char="•"/>
            </a:pPr>
            <a:r>
              <a:rPr lang="en-US" dirty="0" smtClean="0">
                <a:solidFill>
                  <a:srgbClr val="000000"/>
                </a:solidFill>
              </a:rPr>
              <a:t>In addition to lower cost, there were economic benefits, too.</a:t>
            </a:r>
          </a:p>
          <a:p>
            <a:pPr marL="171450" indent="-171450">
              <a:buFont typeface="Arial" charset="0"/>
              <a:buChar char="•"/>
            </a:pPr>
            <a:r>
              <a:rPr lang="en-US" dirty="0" smtClean="0">
                <a:solidFill>
                  <a:srgbClr val="000000"/>
                </a:solidFill>
              </a:rPr>
              <a:t>Projects got done quicker, which meant they could take on more clients and projects around the world.</a:t>
            </a:r>
          </a:p>
          <a:p>
            <a:pPr marL="171450" indent="-171450">
              <a:buFont typeface="Arial" charset="0"/>
              <a:buChar char="•"/>
            </a:pPr>
            <a:r>
              <a:rPr lang="en-US" dirty="0" smtClean="0">
                <a:solidFill>
                  <a:srgbClr val="000000"/>
                </a:solidFill>
              </a:rPr>
              <a:t>So something as simple storage as a service could provide great business outcomes.</a:t>
            </a:r>
          </a:p>
          <a:p>
            <a:pPr marL="171450" indent="-171450">
              <a:buFont typeface="Arial" charset="0"/>
              <a:buChar char="•"/>
            </a:pPr>
            <a:r>
              <a:rPr lang="en-US" dirty="0" smtClean="0">
                <a:solidFill>
                  <a:srgbClr val="000000"/>
                </a:solidFill>
              </a:rPr>
              <a:t>Let’s watch </a:t>
            </a:r>
            <a:r>
              <a:rPr lang="en-US" dirty="0" err="1" smtClean="0">
                <a:solidFill>
                  <a:srgbClr val="000000"/>
                </a:solidFill>
              </a:rPr>
              <a:t>Tippett</a:t>
            </a:r>
            <a:r>
              <a:rPr lang="en-US" dirty="0" smtClean="0">
                <a:solidFill>
                  <a:srgbClr val="000000"/>
                </a:solidFill>
              </a:rPr>
              <a:t> explain why they made the decision to use the Oracle Cloud Platform.</a:t>
            </a:r>
          </a:p>
          <a:p>
            <a:pPr marL="171450" marR="0" indent="-171450" algn="l" defTabSz="914400" rtl="0" eaLnBrk="1" fontAlgn="auto" latinLnBrk="0" hangingPunct="1">
              <a:lnSpc>
                <a:spcPct val="100000"/>
              </a:lnSpc>
              <a:spcBef>
                <a:spcPts val="600"/>
              </a:spcBef>
              <a:spcAft>
                <a:spcPts val="0"/>
              </a:spcAft>
              <a:buClrTx/>
              <a:buSzTx/>
              <a:buFont typeface="Arial" charset="0"/>
              <a:buChar char="•"/>
              <a:tabLst/>
              <a:defRPr/>
            </a:pPr>
            <a:r>
              <a:rPr lang="en-US" dirty="0" smtClean="0">
                <a:solidFill>
                  <a:srgbClr val="000000"/>
                </a:solidFill>
              </a:rPr>
              <a:t>As you see with each of these customer stories, one of the big reasons we’re able to win against AWS is that when you can provide all three layers of the cloud, you give customers a wealth of new opportunities.</a:t>
            </a:r>
          </a:p>
          <a:p>
            <a:pPr marL="171450" indent="-171450">
              <a:buFont typeface="Arial" charset="0"/>
              <a:buChar char="•"/>
            </a:pPr>
            <a:endParaRPr lang="en-US" dirty="0" smtClean="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33</a:t>
            </a:fld>
            <a:endParaRPr lang="en-US" dirty="0">
              <a:solidFill>
                <a:srgbClr val="5F5F5F"/>
              </a:solidFill>
            </a:endParaRPr>
          </a:p>
        </p:txBody>
      </p:sp>
    </p:spTree>
    <p:extLst>
      <p:ext uri="{BB962C8B-B14F-4D97-AF65-F5344CB8AC3E}">
        <p14:creationId xmlns:p14="http://schemas.microsoft.com/office/powerpoint/2010/main" val="1208802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rgbClr val="000000"/>
                </a:solidFill>
              </a:rPr>
              <a:t>So from an Oracle perspective, we’re really focused on offering solutions at every category. </a:t>
            </a:r>
          </a:p>
          <a:p>
            <a:pPr marL="171450" indent="-171450">
              <a:buFont typeface="Arial" charset="0"/>
              <a:buChar char="•"/>
            </a:pPr>
            <a:r>
              <a:rPr lang="en-US" dirty="0" smtClean="0">
                <a:solidFill>
                  <a:srgbClr val="000000"/>
                </a:solidFill>
              </a:rPr>
              <a:t>From applications, to  platform to infrastructure.</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34</a:t>
            </a:fld>
            <a:endParaRPr lang="uk-UA" dirty="0"/>
          </a:p>
        </p:txBody>
      </p:sp>
    </p:spTree>
    <p:extLst>
      <p:ext uri="{BB962C8B-B14F-4D97-AF65-F5344CB8AC3E}">
        <p14:creationId xmlns:p14="http://schemas.microsoft.com/office/powerpoint/2010/main" val="701863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rgbClr val="000000"/>
                </a:solidFill>
              </a:rPr>
              <a:t>And we don</a:t>
            </a:r>
            <a:r>
              <a:rPr lang="mr-IN" dirty="0" smtClean="0">
                <a:solidFill>
                  <a:srgbClr val="000000"/>
                </a:solidFill>
              </a:rPr>
              <a:t>’</a:t>
            </a:r>
            <a:r>
              <a:rPr lang="en-US" dirty="0" smtClean="0">
                <a:solidFill>
                  <a:srgbClr val="000000"/>
                </a:solidFill>
              </a:rPr>
              <a:t>t only have a solution that spans every category, but also one that enables every stakeholder.</a:t>
            </a:r>
            <a:endParaRPr lang="en-US" dirty="0" smtClean="0">
              <a:solidFill>
                <a:schemeClr val="tx1">
                  <a:lumMod val="50000"/>
                </a:schemeClr>
              </a:solidFill>
            </a:endParaRPr>
          </a:p>
          <a:p>
            <a:pPr marL="171450" indent="-171450">
              <a:buFont typeface="Arial" charset="0"/>
              <a:buChar char="•"/>
            </a:pPr>
            <a:r>
              <a:rPr lang="en-US" dirty="0" smtClean="0">
                <a:solidFill>
                  <a:schemeClr val="tx1">
                    <a:lumMod val="50000"/>
                  </a:schemeClr>
                </a:solidFill>
              </a:rPr>
              <a:t>It’s not just for IT but for sales, marketing, HR, finance, and analysts. </a:t>
            </a:r>
          </a:p>
          <a:p>
            <a:pPr marL="171450" indent="-171450">
              <a:lnSpc>
                <a:spcPct val="100000"/>
              </a:lnSpc>
              <a:spcBef>
                <a:spcPts val="600"/>
              </a:spcBef>
              <a:buClrTx/>
              <a:buFont typeface="Arial" charset="0"/>
              <a:buChar char="•"/>
              <a:defRPr/>
            </a:pPr>
            <a:r>
              <a:rPr lang="en-US" dirty="0" smtClean="0">
                <a:solidFill>
                  <a:schemeClr val="tx1">
                    <a:lumMod val="50000"/>
                  </a:schemeClr>
                </a:solidFill>
                <a:ea typeface="Arial" charset="0"/>
                <a:cs typeface="Arial" charset="0"/>
              </a:rPr>
              <a:t>We also provide powerful dev tools for developers as well as visual tools for business users.</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826955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defTabSz="914400">
              <a:spcBef>
                <a:spcPts val="600"/>
              </a:spcBef>
              <a:spcAft>
                <a:spcPts val="1200"/>
              </a:spcAft>
              <a:buClr>
                <a:srgbClr val="FFFFFF"/>
              </a:buClr>
              <a:buFont typeface="Arial"/>
              <a:buChar char="•"/>
            </a:pPr>
            <a:r>
              <a:rPr lang="en-US" sz="1100" b="0" dirty="0" smtClean="0">
                <a:solidFill>
                  <a:schemeClr val="accent1"/>
                </a:solidFill>
              </a:rPr>
              <a:t>Ultimately, it’s about all these solutions working together to drive real business value for our customers, enabling them to…</a:t>
            </a:r>
          </a:p>
          <a:p>
            <a:pPr marL="402336" lvl="1" indent="-173736">
              <a:lnSpc>
                <a:spcPct val="130000"/>
              </a:lnSpc>
              <a:buFont typeface="Arial" charset="0"/>
              <a:buChar char="•"/>
            </a:pPr>
            <a:r>
              <a:rPr lang="en-US" sz="1050" dirty="0" smtClean="0">
                <a:solidFill>
                  <a:srgbClr val="FFFFFF"/>
                </a:solidFill>
                <a:latin typeface="+mn-lt"/>
              </a:rPr>
              <a:t>Reduce IT costs and modernize IT.</a:t>
            </a:r>
          </a:p>
          <a:p>
            <a:pPr marL="402336" lvl="1" indent="-173736">
              <a:lnSpc>
                <a:spcPct val="130000"/>
              </a:lnSpc>
              <a:buFont typeface="Arial" charset="0"/>
              <a:buChar char="•"/>
            </a:pPr>
            <a:r>
              <a:rPr lang="en-US" sz="1050" dirty="0" smtClean="0">
                <a:solidFill>
                  <a:srgbClr val="FFFFFF"/>
                </a:solidFill>
                <a:latin typeface="+mn-lt"/>
              </a:rPr>
              <a:t>Innovate, differentiate to compete.</a:t>
            </a:r>
          </a:p>
          <a:p>
            <a:pPr marL="402336" lvl="1" indent="-173736">
              <a:lnSpc>
                <a:spcPct val="130000"/>
              </a:lnSpc>
              <a:buFont typeface="Arial" charset="0"/>
              <a:buChar char="•"/>
            </a:pPr>
            <a:r>
              <a:rPr lang="en-US" sz="1050" dirty="0" smtClean="0">
                <a:solidFill>
                  <a:schemeClr val="bg1"/>
                </a:solidFill>
                <a:latin typeface="+mn-lt"/>
              </a:rPr>
              <a:t>Create new revenue streams.</a:t>
            </a:r>
          </a:p>
          <a:p>
            <a:pPr marL="402336" lvl="1" indent="-173736">
              <a:lnSpc>
                <a:spcPct val="130000"/>
              </a:lnSpc>
              <a:buFont typeface="Arial" charset="0"/>
              <a:buChar char="•"/>
            </a:pPr>
            <a:r>
              <a:rPr lang="en-US" sz="1050" dirty="0" smtClean="0">
                <a:solidFill>
                  <a:srgbClr val="FFFFFF"/>
                </a:solidFill>
                <a:latin typeface="+mn-lt"/>
              </a:rPr>
              <a:t>Connect business processes and data.</a:t>
            </a:r>
          </a:p>
          <a:p>
            <a:pPr marL="402336" lvl="1" indent="-173736">
              <a:lnSpc>
                <a:spcPct val="130000"/>
              </a:lnSpc>
              <a:buFont typeface="Arial" charset="0"/>
              <a:buChar char="•"/>
            </a:pPr>
            <a:r>
              <a:rPr lang="en-US" sz="1050" dirty="0" smtClean="0">
                <a:solidFill>
                  <a:srgbClr val="FFFFFF"/>
                </a:solidFill>
                <a:latin typeface="+mn-lt"/>
              </a:rPr>
              <a:t>Make better decisions with insights.</a:t>
            </a:r>
          </a:p>
          <a:p>
            <a:pPr marL="402336" lvl="1" indent="-173736">
              <a:lnSpc>
                <a:spcPct val="130000"/>
              </a:lnSpc>
              <a:buFont typeface="Arial" charset="0"/>
              <a:buChar char="•"/>
            </a:pPr>
            <a:r>
              <a:rPr lang="en-US" sz="1050" dirty="0" smtClean="0">
                <a:solidFill>
                  <a:srgbClr val="FFFFFF"/>
                </a:solidFill>
                <a:latin typeface="+mn-lt"/>
              </a:rPr>
              <a:t>Reduce risk and ensure compliance.</a:t>
            </a:r>
          </a:p>
          <a:p>
            <a:pPr marL="173736" indent="-173736" defTabSz="914400">
              <a:spcBef>
                <a:spcPts val="600"/>
              </a:spcBef>
              <a:spcAft>
                <a:spcPts val="1200"/>
              </a:spcAft>
              <a:buClr>
                <a:srgbClr val="FFFFFF"/>
              </a:buClr>
              <a:buFont typeface="Arial"/>
              <a:buChar char="•"/>
            </a:pPr>
            <a:endParaRPr lang="en-US" sz="1100" b="0" dirty="0" smtClean="0">
              <a:solidFill>
                <a:schemeClr val="accent1"/>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36</a:t>
            </a:fld>
            <a:endParaRPr lang="uk-UA" dirty="0">
              <a:solidFill>
                <a:srgbClr val="5F5F5F"/>
              </a:solidFill>
              <a:latin typeface="Calibri"/>
            </a:endParaRPr>
          </a:p>
        </p:txBody>
      </p:sp>
    </p:spTree>
    <p:extLst>
      <p:ext uri="{BB962C8B-B14F-4D97-AF65-F5344CB8AC3E}">
        <p14:creationId xmlns:p14="http://schemas.microsoft.com/office/powerpoint/2010/main" val="527061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chemeClr val="tx1">
                    <a:lumMod val="50000"/>
                  </a:schemeClr>
                </a:solidFill>
              </a:rPr>
              <a:t>And how do we enable our customers to achieve this value. We do it in the following ways: </a:t>
            </a:r>
          </a:p>
          <a:p>
            <a:pPr marL="628650" lvl="1" indent="-171450" algn="l">
              <a:buFont typeface="Arial"/>
              <a:buChar char="•"/>
            </a:pPr>
            <a:r>
              <a:rPr lang="en-US" b="0" dirty="0" smtClean="0">
                <a:solidFill>
                  <a:schemeClr val="tx1">
                    <a:lumMod val="50000"/>
                  </a:schemeClr>
                </a:solidFill>
              </a:rPr>
              <a:t>Moving workloads to the cloud</a:t>
            </a:r>
          </a:p>
          <a:p>
            <a:pPr marL="628650" lvl="1" indent="-171450" algn="l">
              <a:buFont typeface="Arial"/>
              <a:buChar char="•"/>
            </a:pPr>
            <a:r>
              <a:rPr lang="en-US" b="0" dirty="0" smtClean="0">
                <a:solidFill>
                  <a:schemeClr val="tx1">
                    <a:lumMod val="50000"/>
                  </a:schemeClr>
                </a:solidFill>
              </a:rPr>
              <a:t>Developing &amp; deploying applications</a:t>
            </a:r>
          </a:p>
          <a:p>
            <a:pPr marL="628650" lvl="1" indent="-171450" algn="l">
              <a:buFont typeface="Arial"/>
              <a:buChar char="•"/>
            </a:pPr>
            <a:r>
              <a:rPr lang="en-US" b="0" dirty="0" smtClean="0">
                <a:solidFill>
                  <a:schemeClr val="tx1">
                    <a:lumMod val="50000"/>
                  </a:schemeClr>
                </a:solidFill>
              </a:rPr>
              <a:t>Connecting &amp; extending apps</a:t>
            </a:r>
          </a:p>
          <a:p>
            <a:pPr marL="628650" lvl="1" indent="-171450" algn="l">
              <a:buFont typeface="Arial"/>
              <a:buChar char="•"/>
            </a:pPr>
            <a:r>
              <a:rPr lang="en-US" b="0" dirty="0" smtClean="0">
                <a:solidFill>
                  <a:schemeClr val="tx1">
                    <a:lumMod val="50000"/>
                  </a:schemeClr>
                </a:solidFill>
              </a:rPr>
              <a:t>Modernizing data management</a:t>
            </a:r>
          </a:p>
          <a:p>
            <a:pPr marL="628650" lvl="1" indent="-171450" algn="l">
              <a:buFont typeface="Arial"/>
              <a:buChar char="•"/>
            </a:pPr>
            <a:r>
              <a:rPr lang="en-US" b="0" dirty="0" smtClean="0">
                <a:solidFill>
                  <a:schemeClr val="tx1">
                    <a:lumMod val="50000"/>
                  </a:schemeClr>
                </a:solidFill>
              </a:rPr>
              <a:t>Leveraging insights for business transformation</a:t>
            </a:r>
          </a:p>
          <a:p>
            <a:pPr marL="628650" lvl="1" indent="-171450" algn="l">
              <a:buFont typeface="Arial"/>
              <a:buChar char="•"/>
            </a:pPr>
            <a:r>
              <a:rPr lang="en-US" b="0" dirty="0" smtClean="0">
                <a:solidFill>
                  <a:schemeClr val="tx1">
                    <a:lumMod val="50000"/>
                  </a:schemeClr>
                </a:solidFill>
              </a:rPr>
              <a:t>And securing &amp; managing hybrid cloud</a:t>
            </a:r>
          </a:p>
          <a:p>
            <a:pPr marL="171450" indent="-171450">
              <a:buFont typeface="Arial"/>
              <a:buChar char="•"/>
            </a:pPr>
            <a:r>
              <a:rPr lang="en-US" dirty="0" smtClean="0">
                <a:solidFill>
                  <a:schemeClr val="tx1">
                    <a:lumMod val="50000"/>
                  </a:schemeClr>
                </a:solidFill>
              </a:rPr>
              <a:t>And we have many incredible examples of customers that are deriving great value following these cloud journeys, the supporting use cases and cloud services.  </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37</a:t>
            </a:fld>
            <a:endParaRPr lang="uk-UA" dirty="0">
              <a:solidFill>
                <a:srgbClr val="5F5F5F"/>
              </a:solidFill>
              <a:latin typeface="Calibri"/>
            </a:endParaRPr>
          </a:p>
        </p:txBody>
      </p:sp>
    </p:spTree>
    <p:extLst>
      <p:ext uri="{BB962C8B-B14F-4D97-AF65-F5344CB8AC3E}">
        <p14:creationId xmlns:p14="http://schemas.microsoft.com/office/powerpoint/2010/main" val="527061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3" name="Shape 1643"/>
          <p:cNvSpPr>
            <a:spLocks noGrp="1" noRot="1" noChangeAspect="1"/>
          </p:cNvSpPr>
          <p:nvPr>
            <p:ph type="sldImg"/>
          </p:nvPr>
        </p:nvSpPr>
        <p:spPr>
          <a:xfrm>
            <a:off x="381000" y="685800"/>
            <a:ext cx="6096000" cy="3429000"/>
          </a:xfrm>
          <a:prstGeom prst="rect">
            <a:avLst/>
          </a:prstGeom>
        </p:spPr>
        <p:txBody>
          <a:bodyPr/>
          <a:lstStyle/>
          <a:p>
            <a:endParaRPr/>
          </a:p>
        </p:txBody>
      </p:sp>
      <p:sp>
        <p:nvSpPr>
          <p:cNvPr id="1644" name="Shape 1644"/>
          <p:cNvSpPr>
            <a:spLocks noGrp="1"/>
          </p:cNvSpPr>
          <p:nvPr>
            <p:ph type="body" sz="quarter" idx="1"/>
          </p:nvPr>
        </p:nvSpPr>
        <p:spPr>
          <a:xfrm>
            <a:off x="371230" y="4452815"/>
            <a:ext cx="6096000" cy="5334000"/>
          </a:xfrm>
          <a:prstGeom prst="rect">
            <a:avLst/>
          </a:prstGeom>
        </p:spPr>
        <p:txBody>
          <a:bodyPr>
            <a:normAutofit/>
          </a:bodyPr>
          <a:lstStyle/>
          <a:p>
            <a:pPr marL="171450" lvl="0" indent="-171450">
              <a:lnSpc>
                <a:spcPct val="80000"/>
              </a:lnSpc>
              <a:buClrTx/>
              <a:buFont typeface="Arial" panose="020B0604020202020204" pitchFamily="34" charset="0"/>
              <a:buChar char="•"/>
              <a:defRPr/>
            </a:pPr>
            <a:r>
              <a:rPr lang="en-US" dirty="0" smtClean="0">
                <a:solidFill>
                  <a:schemeClr val="tx1">
                    <a:lumMod val="50000"/>
                  </a:schemeClr>
                </a:solidFill>
              </a:rPr>
              <a:t>Here’s an example of moving workloads to the cloud</a:t>
            </a:r>
          </a:p>
          <a:p>
            <a:pPr marL="171450" lvl="0" indent="-171450">
              <a:lnSpc>
                <a:spcPct val="80000"/>
              </a:lnSpc>
              <a:buClrTx/>
              <a:buFont typeface="Arial" panose="020B0604020202020204" pitchFamily="34" charset="0"/>
              <a:buChar char="•"/>
              <a:defRPr/>
            </a:pPr>
            <a:r>
              <a:rPr lang="en-US" dirty="0" smtClean="0">
                <a:solidFill>
                  <a:schemeClr val="tx1">
                    <a:lumMod val="50000"/>
                  </a:schemeClr>
                </a:solidFill>
              </a:rPr>
              <a:t>AT&amp;T, one the largest telecom company in world is moving </a:t>
            </a:r>
            <a:r>
              <a:rPr lang="en-US" u="sng" dirty="0" smtClean="0">
                <a:solidFill>
                  <a:schemeClr val="tx1">
                    <a:lumMod val="50000"/>
                  </a:schemeClr>
                </a:solidFill>
              </a:rPr>
              <a:t>thousands</a:t>
            </a:r>
            <a:r>
              <a:rPr lang="en-US" dirty="0" smtClean="0">
                <a:solidFill>
                  <a:schemeClr val="tx1">
                    <a:lumMod val="50000"/>
                  </a:schemeClr>
                </a:solidFill>
              </a:rPr>
              <a:t> of large-scale internal Oracle databases containing petabytes of data, as well as their associated applications workloads. </a:t>
            </a:r>
          </a:p>
        </p:txBody>
      </p:sp>
    </p:spTree>
    <p:extLst>
      <p:ext uri="{BB962C8B-B14F-4D97-AF65-F5344CB8AC3E}">
        <p14:creationId xmlns:p14="http://schemas.microsoft.com/office/powerpoint/2010/main" val="9372584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dirty="0" smtClean="0">
                <a:solidFill>
                  <a:schemeClr val="tx1">
                    <a:lumMod val="50000"/>
                  </a:schemeClr>
                </a:solidFill>
              </a:rPr>
              <a:t>A great example of driving insights for business transformation is Stub Hub, one of the world’s largest ticket marketplaces</a:t>
            </a:r>
          </a:p>
          <a:p>
            <a:pPr marL="171450" indent="-171450">
              <a:buFont typeface="Arial" panose="020B0604020202020204" pitchFamily="34" charset="0"/>
              <a:buChar char="•"/>
            </a:pPr>
            <a:r>
              <a:rPr lang="en-US" dirty="0" smtClean="0">
                <a:solidFill>
                  <a:schemeClr val="tx1">
                    <a:lumMod val="50000"/>
                  </a:schemeClr>
                </a:solidFill>
              </a:rPr>
              <a:t>They used Oracle’s predictive analytics to understand ticket buying patterns to improve the customer experience</a:t>
            </a:r>
          </a:p>
          <a:p>
            <a:pPr marL="171450" indent="-171450">
              <a:buFont typeface="Arial" panose="020B0604020202020204" pitchFamily="34" charset="0"/>
              <a:buChar char="•"/>
            </a:pPr>
            <a:r>
              <a:rPr lang="en-US" dirty="0" smtClean="0">
                <a:solidFill>
                  <a:schemeClr val="tx1">
                    <a:lumMod val="50000"/>
                  </a:schemeClr>
                </a:solidFill>
              </a:rPr>
              <a:t>In addition, through analytics, they were able to reduce fraud by 90% </a:t>
            </a:r>
          </a:p>
          <a:p>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39</a:t>
            </a:fld>
            <a:endParaRPr lang="en-US" dirty="0">
              <a:solidFill>
                <a:srgbClr val="5F5F5F"/>
              </a:solidFill>
              <a:latin typeface="Calibri"/>
            </a:endParaRPr>
          </a:p>
        </p:txBody>
      </p:sp>
    </p:spTree>
    <p:extLst>
      <p:ext uri="{BB962C8B-B14F-4D97-AF65-F5344CB8AC3E}">
        <p14:creationId xmlns:p14="http://schemas.microsoft.com/office/powerpoint/2010/main" val="936846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It</a:t>
            </a:r>
            <a:r>
              <a:rPr lang="mr-IN" dirty="0" smtClean="0">
                <a:solidFill>
                  <a:schemeClr val="tx1">
                    <a:lumMod val="50000"/>
                  </a:schemeClr>
                </a:solidFill>
              </a:rPr>
              <a:t>’</a:t>
            </a:r>
            <a:r>
              <a:rPr lang="en-US" dirty="0" smtClean="0">
                <a:solidFill>
                  <a:schemeClr val="tx1">
                    <a:lumMod val="50000"/>
                  </a:schemeClr>
                </a:solidFill>
              </a:rPr>
              <a:t>s changing the economics of innovation.</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It’s changing the pace of innovation.</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And finally, it’s changing how we can use insights to innovate in ways we just couldn’t before.</a:t>
            </a: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4</a:t>
            </a:fld>
            <a:endParaRPr lang="en-US" dirty="0">
              <a:solidFill>
                <a:srgbClr val="5F5F5F"/>
              </a:solidFill>
              <a:latin typeface="Calibri"/>
            </a:endParaRPr>
          </a:p>
        </p:txBody>
      </p:sp>
    </p:spTree>
    <p:extLst>
      <p:ext uri="{BB962C8B-B14F-4D97-AF65-F5344CB8AC3E}">
        <p14:creationId xmlns:p14="http://schemas.microsoft.com/office/powerpoint/2010/main" val="15384239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I know you’re all familiar with </a:t>
            </a:r>
            <a:r>
              <a:rPr lang="en-US" dirty="0" smtClean="0">
                <a:solidFill>
                  <a:schemeClr val="tx1">
                    <a:lumMod val="50000"/>
                  </a:schemeClr>
                </a:solidFill>
              </a:rPr>
              <a:t>Levi Strauss &amp; Co.</a:t>
            </a:r>
          </a:p>
          <a:p>
            <a:pPr marL="162306" indent="-173736">
              <a:spcBef>
                <a:spcPts val="600"/>
              </a:spcBef>
              <a:buFont typeface="Arial"/>
              <a:buChar char="•"/>
            </a:pPr>
            <a:r>
              <a:rPr lang="en-US" dirty="0" smtClean="0">
                <a:solidFill>
                  <a:schemeClr val="tx1">
                    <a:lumMod val="50000"/>
                  </a:schemeClr>
                </a:solidFill>
              </a:rPr>
              <a:t>This is an example of securing and managing cloud</a:t>
            </a:r>
          </a:p>
          <a:p>
            <a:pPr marL="162306" indent="-173736">
              <a:spcBef>
                <a:spcPts val="600"/>
              </a:spcBef>
              <a:buFont typeface="Arial"/>
              <a:buChar char="•"/>
            </a:pPr>
            <a:r>
              <a:rPr lang="en-US" dirty="0" smtClean="0">
                <a:solidFill>
                  <a:schemeClr val="tx1">
                    <a:lumMod val="50000"/>
                  </a:schemeClr>
                </a:solidFill>
              </a:rPr>
              <a:t>They needed to gain complete visibility into their cloud infrastructure to identify and prevent security threats</a:t>
            </a:r>
          </a:p>
          <a:p>
            <a:pPr marL="171450" indent="-171450">
              <a:buFont typeface="Arial" panose="020B0604020202020204" pitchFamily="34" charset="0"/>
              <a:buChar char="•"/>
            </a:pPr>
            <a:r>
              <a:rPr lang="en-US" dirty="0" smtClean="0">
                <a:solidFill>
                  <a:schemeClr val="tx1">
                    <a:lumMod val="50000"/>
                  </a:schemeClr>
                </a:solidFill>
              </a:rPr>
              <a:t>They’re using Oracle Cloud Access Security Broker (CASB) to monitor their 3</a:t>
            </a:r>
            <a:r>
              <a:rPr lang="en-US" baseline="30000" dirty="0" smtClean="0">
                <a:solidFill>
                  <a:schemeClr val="tx1">
                    <a:lumMod val="50000"/>
                  </a:schemeClr>
                </a:solidFill>
              </a:rPr>
              <a:t>rd</a:t>
            </a:r>
            <a:r>
              <a:rPr lang="en-US" dirty="0" smtClean="0">
                <a:solidFill>
                  <a:schemeClr val="tx1">
                    <a:lumMod val="50000"/>
                  </a:schemeClr>
                </a:solidFill>
              </a:rPr>
              <a:t> party cloud platforms</a:t>
            </a:r>
          </a:p>
          <a:p>
            <a:pPr marL="171450" indent="-171450">
              <a:buFont typeface="Arial" panose="020B0604020202020204" pitchFamily="34" charset="0"/>
              <a:buChar char="•"/>
            </a:pPr>
            <a:r>
              <a:rPr lang="en-US" dirty="0" smtClean="0">
                <a:solidFill>
                  <a:schemeClr val="tx1">
                    <a:lumMod val="50000"/>
                  </a:schemeClr>
                </a:solidFill>
              </a:rPr>
              <a:t>Now Levis can better predict and respond to threats in real time</a:t>
            </a:r>
            <a:endParaRPr lang="en-US" dirty="0" smtClean="0">
              <a:solidFill>
                <a:srgbClr val="5F5F5F"/>
              </a:solidFill>
            </a:endParaRPr>
          </a:p>
          <a:p>
            <a:pPr marL="162306" indent="-173736">
              <a:spcBef>
                <a:spcPts val="600"/>
              </a:spcBef>
              <a:buFont typeface="Arial"/>
              <a:buChar char="•"/>
            </a:pPr>
            <a:endParaRPr lang="en-US" altLang="en-US" dirty="0" smtClean="0">
              <a:ea typeface="ＭＳ Ｐゴシック" panose="020B0600070205080204" pitchFamily="34" charset="-128"/>
            </a:endParaRPr>
          </a:p>
          <a:p>
            <a:r>
              <a:rPr lang="en-US" dirty="0" smtClean="0">
                <a:solidFill>
                  <a:schemeClr val="tx1">
                    <a:lumMod val="50000"/>
                  </a:schemeClr>
                </a:solidFill>
              </a:rPr>
              <a:t/>
            </a:r>
            <a:br>
              <a:rPr lang="en-US" dirty="0" smtClean="0">
                <a:solidFill>
                  <a:schemeClr val="tx1">
                    <a:lumMod val="50000"/>
                  </a:schemeClr>
                </a:solidFill>
              </a:rPr>
            </a:br>
            <a:endParaRPr lang="en-US" dirty="0" smtClean="0">
              <a:solidFill>
                <a:schemeClr val="tx1">
                  <a:lumMod val="50000"/>
                </a:schemeClr>
              </a:solidFill>
            </a:endParaRPr>
          </a:p>
          <a:p>
            <a:endParaRPr lang="en-US" dirty="0" smtClean="0"/>
          </a:p>
          <a:p>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rgbClr val="5F5F5F"/>
                </a:solidFill>
                <a:latin typeface="Calibri"/>
              </a:rPr>
              <a:pPr>
                <a:defRPr/>
              </a:pPr>
              <a:t>40</a:t>
            </a:fld>
            <a:endParaRPr lang="en-US" sz="1800" kern="0" dirty="0">
              <a:solidFill>
                <a:srgbClr val="5F5F5F"/>
              </a:solidFill>
              <a:latin typeface="Calibri"/>
            </a:endParaRPr>
          </a:p>
        </p:txBody>
      </p:sp>
    </p:spTree>
    <p:extLst>
      <p:ext uri="{BB962C8B-B14F-4D97-AF65-F5344CB8AC3E}">
        <p14:creationId xmlns:p14="http://schemas.microsoft.com/office/powerpoint/2010/main" val="1019482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lvl="0" indent="-171450">
              <a:lnSpc>
                <a:spcPct val="90000"/>
              </a:lnSpc>
              <a:spcBef>
                <a:spcPts val="600"/>
              </a:spcBef>
              <a:buFont typeface="Arial" charset="0"/>
              <a:buChar char="•"/>
            </a:pPr>
            <a:r>
              <a:rPr lang="en-US" sz="1100" b="0" dirty="0" smtClean="0">
                <a:solidFill>
                  <a:schemeClr val="tx1">
                    <a:lumMod val="50000"/>
                  </a:schemeClr>
                </a:solidFill>
              </a:rPr>
              <a:t>So we’ve talked about our solutions and seen some great customer examples. Let’s discuss how Oracle uniquely differentiates across these five key areas:</a:t>
            </a:r>
          </a:p>
          <a:p>
            <a:pPr marL="400050" lvl="1" indent="-171450">
              <a:lnSpc>
                <a:spcPct val="90000"/>
              </a:lnSpc>
              <a:spcBef>
                <a:spcPts val="600"/>
              </a:spcBef>
              <a:buFont typeface="Arial" charset="0"/>
              <a:buChar char="•"/>
            </a:pPr>
            <a:r>
              <a:rPr lang="en-US" sz="1050" b="0" dirty="0" smtClean="0">
                <a:solidFill>
                  <a:schemeClr val="tx1">
                    <a:lumMod val="50000"/>
                  </a:schemeClr>
                </a:solidFill>
              </a:rPr>
              <a:t>Complete</a:t>
            </a:r>
          </a:p>
          <a:p>
            <a:pPr marL="400050" lvl="1" indent="-171450">
              <a:lnSpc>
                <a:spcPct val="90000"/>
              </a:lnSpc>
              <a:spcBef>
                <a:spcPts val="600"/>
              </a:spcBef>
              <a:buFont typeface="Arial" charset="0"/>
              <a:buChar char="•"/>
            </a:pPr>
            <a:r>
              <a:rPr lang="en-US" sz="1050" b="0" dirty="0" smtClean="0">
                <a:solidFill>
                  <a:schemeClr val="tx1">
                    <a:lumMod val="50000"/>
                  </a:schemeClr>
                </a:solidFill>
              </a:rPr>
              <a:t>Open</a:t>
            </a:r>
          </a:p>
          <a:p>
            <a:pPr marL="400050" lvl="1" indent="-171450">
              <a:lnSpc>
                <a:spcPct val="90000"/>
              </a:lnSpc>
              <a:spcBef>
                <a:spcPts val="600"/>
              </a:spcBef>
              <a:buFont typeface="Arial" charset="0"/>
              <a:buChar char="•"/>
            </a:pPr>
            <a:r>
              <a:rPr lang="en-US" sz="1050" b="0" dirty="0" smtClean="0">
                <a:solidFill>
                  <a:schemeClr val="tx1">
                    <a:lumMod val="50000"/>
                  </a:schemeClr>
                </a:solidFill>
              </a:rPr>
              <a:t>Secure</a:t>
            </a:r>
          </a:p>
          <a:p>
            <a:pPr marL="400050" lvl="1" indent="-171450">
              <a:lnSpc>
                <a:spcPct val="90000"/>
              </a:lnSpc>
              <a:spcBef>
                <a:spcPts val="600"/>
              </a:spcBef>
              <a:buFont typeface="Arial" charset="0"/>
              <a:buChar char="•"/>
            </a:pPr>
            <a:r>
              <a:rPr lang="en-US" sz="1050" b="0" dirty="0" smtClean="0">
                <a:solidFill>
                  <a:schemeClr val="tx1">
                    <a:lumMod val="50000"/>
                  </a:schemeClr>
                </a:solidFill>
              </a:rPr>
              <a:t>Choice, and </a:t>
            </a:r>
          </a:p>
          <a:p>
            <a:pPr marL="400050" lvl="1" indent="-171450">
              <a:lnSpc>
                <a:spcPct val="90000"/>
              </a:lnSpc>
              <a:spcBef>
                <a:spcPts val="600"/>
              </a:spcBef>
              <a:buFont typeface="Arial" charset="0"/>
              <a:buChar char="•"/>
            </a:pPr>
            <a:r>
              <a:rPr lang="en-US" sz="1050" b="0" dirty="0" smtClean="0">
                <a:solidFill>
                  <a:schemeClr val="tx1">
                    <a:lumMod val="50000"/>
                  </a:schemeClr>
                </a:solidFill>
              </a:rPr>
              <a:t>Intelligent</a:t>
            </a:r>
          </a:p>
          <a:p>
            <a:pPr marL="171450" lvl="0" indent="-171450">
              <a:lnSpc>
                <a:spcPct val="90000"/>
              </a:lnSpc>
              <a:spcBef>
                <a:spcPts val="600"/>
              </a:spcBef>
              <a:buFont typeface="Arial" charset="0"/>
              <a:buChar char="•"/>
            </a:pPr>
            <a:endParaRPr lang="en-US" sz="1100" b="0" dirty="0" smtClean="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41</a:t>
            </a:fld>
            <a:endParaRPr lang="en-US" dirty="0">
              <a:solidFill>
                <a:srgbClr val="5F5F5F"/>
              </a:solidFill>
            </a:endParaRPr>
          </a:p>
        </p:txBody>
      </p:sp>
    </p:spTree>
    <p:extLst>
      <p:ext uri="{BB962C8B-B14F-4D97-AF65-F5344CB8AC3E}">
        <p14:creationId xmlns:p14="http://schemas.microsoft.com/office/powerpoint/2010/main" val="19280555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73736" indent="-173736" defTabSz="914209">
              <a:spcBef>
                <a:spcPts val="1200"/>
              </a:spcBef>
              <a:spcAft>
                <a:spcPts val="600"/>
              </a:spcAft>
              <a:buFont typeface="Arial"/>
              <a:buChar char="•"/>
            </a:pPr>
            <a:r>
              <a:rPr lang="en-US" sz="1000" dirty="0" smtClean="0">
                <a:solidFill>
                  <a:srgbClr val="FFFFFF"/>
                </a:solidFill>
                <a:latin typeface="+mn-lt"/>
                <a:ea typeface="Calibri" charset="0"/>
                <a:cs typeface="Calibri" charset="0"/>
              </a:rPr>
              <a:t>Complete and best-of-breed cloud solutions spanning SaaS, PaaS and IaaS</a:t>
            </a:r>
          </a:p>
          <a:p>
            <a:pPr marL="173736" indent="-173736" defTabSz="914209">
              <a:spcBef>
                <a:spcPts val="1200"/>
              </a:spcBef>
              <a:spcAft>
                <a:spcPts val="600"/>
              </a:spcAft>
              <a:buFont typeface="Arial"/>
              <a:buChar char="•"/>
            </a:pPr>
            <a:r>
              <a:rPr lang="en-US" sz="1000" dirty="0" smtClean="0">
                <a:solidFill>
                  <a:srgbClr val="FFFFFF"/>
                </a:solidFill>
                <a:latin typeface="+mn-lt"/>
                <a:ea typeface="Calibri" charset="0"/>
                <a:cs typeface="Calibri" charset="0"/>
              </a:rPr>
              <a:t>Every layer of the cloud integrated</a:t>
            </a:r>
          </a:p>
          <a:p>
            <a:pPr marL="173736" indent="-173736" defTabSz="914209">
              <a:spcBef>
                <a:spcPts val="1200"/>
              </a:spcBef>
              <a:spcAft>
                <a:spcPts val="600"/>
              </a:spcAft>
              <a:buFont typeface="Arial"/>
              <a:buChar char="•"/>
            </a:pPr>
            <a:r>
              <a:rPr lang="en-US" sz="1000" dirty="0" smtClean="0">
                <a:solidFill>
                  <a:srgbClr val="FFFFFF"/>
                </a:solidFill>
                <a:latin typeface="+mn-lt"/>
                <a:ea typeface="Calibri" charset="0"/>
                <a:cs typeface="Calibri" charset="0"/>
              </a:rPr>
              <a:t>Intelligence supported by every layer</a:t>
            </a:r>
          </a:p>
          <a:p>
            <a:pPr marL="173736" indent="-173736" defTabSz="914209">
              <a:spcBef>
                <a:spcPts val="1200"/>
              </a:spcBef>
              <a:spcAft>
                <a:spcPts val="600"/>
              </a:spcAft>
              <a:buFont typeface="Arial"/>
              <a:buChar char="•"/>
            </a:pPr>
            <a:r>
              <a:rPr lang="en-US" sz="1000" dirty="0" smtClean="0">
                <a:solidFill>
                  <a:srgbClr val="FFFFFF"/>
                </a:solidFill>
                <a:latin typeface="Calibri" charset="0"/>
                <a:ea typeface="Calibri" charset="0"/>
                <a:cs typeface="Calibri" charset="0"/>
              </a:rPr>
              <a:t>Reduces complexity</a:t>
            </a:r>
          </a:p>
          <a:p>
            <a:pPr marL="173736" indent="-173736" defTabSz="914209">
              <a:spcBef>
                <a:spcPts val="1200"/>
              </a:spcBef>
              <a:spcAft>
                <a:spcPts val="600"/>
              </a:spcAft>
              <a:buFont typeface="Arial"/>
              <a:buChar char="•"/>
            </a:pPr>
            <a:endParaRPr lang="en-US" sz="1000" dirty="0">
              <a:solidFill>
                <a:srgbClr val="FFFFFF"/>
              </a:solidFill>
              <a:latin typeface="+mn-lt"/>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42</a:t>
            </a:fld>
            <a:endParaRPr lang="en-US" dirty="0">
              <a:solidFill>
                <a:srgbClr val="5F5F5F"/>
              </a:solidFill>
              <a:latin typeface="Calibri"/>
            </a:endParaRPr>
          </a:p>
        </p:txBody>
      </p:sp>
    </p:spTree>
    <p:extLst>
      <p:ext uri="{BB962C8B-B14F-4D97-AF65-F5344CB8AC3E}">
        <p14:creationId xmlns:p14="http://schemas.microsoft.com/office/powerpoint/2010/main" val="20610624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defTabSz="914209">
              <a:spcBef>
                <a:spcPts val="1200"/>
              </a:spcBef>
              <a:spcAft>
                <a:spcPts val="600"/>
              </a:spcAft>
              <a:buFont typeface="Arial"/>
              <a:buChar char="•"/>
            </a:pPr>
            <a:r>
              <a:rPr lang="en-US" sz="1100" dirty="0" smtClean="0">
                <a:solidFill>
                  <a:srgbClr val="FFFFFF"/>
                </a:solidFill>
                <a:latin typeface="+mn-lt"/>
                <a:ea typeface="Calibri" charset="0"/>
                <a:cs typeface="Calibri" charset="0"/>
              </a:rPr>
              <a:t>Technology agnostic, stan</a:t>
            </a:r>
            <a:r>
              <a:rPr lang="en-US" sz="1100" dirty="0" smtClean="0">
                <a:solidFill>
                  <a:srgbClr val="FFFFFF"/>
                </a:solidFill>
                <a:ea typeface="Calibri" charset="0"/>
                <a:cs typeface="Calibri" charset="0"/>
              </a:rPr>
              <a:t>dards-based platform–</a:t>
            </a:r>
            <a:r>
              <a:rPr lang="en-US" sz="1100" dirty="0" smtClean="0">
                <a:solidFill>
                  <a:srgbClr val="FFFFFF"/>
                </a:solidFill>
                <a:latin typeface="+mn-lt"/>
                <a:ea typeface="Calibri" charset="0"/>
                <a:cs typeface="Calibri" charset="0"/>
              </a:rPr>
              <a:t> Oracle &amp; Open Source</a:t>
            </a:r>
          </a:p>
          <a:p>
            <a:pPr marL="173736" indent="-173736" defTabSz="914209">
              <a:spcBef>
                <a:spcPts val="1200"/>
              </a:spcBef>
              <a:spcAft>
                <a:spcPts val="600"/>
              </a:spcAft>
              <a:buFont typeface="Arial"/>
              <a:buChar char="•"/>
            </a:pPr>
            <a:r>
              <a:rPr lang="en-US" sz="1100" dirty="0" smtClean="0">
                <a:solidFill>
                  <a:srgbClr val="FFFFFF"/>
                </a:solidFill>
                <a:latin typeface="+mn-lt"/>
                <a:ea typeface="Calibri" charset="0"/>
                <a:cs typeface="Calibri" charset="0"/>
              </a:rPr>
              <a:t>Supports all apps, languages, tools, containers, OS and data types </a:t>
            </a:r>
          </a:p>
          <a:p>
            <a:pPr marL="173736" indent="-173736" defTabSz="914209">
              <a:spcBef>
                <a:spcPts val="1200"/>
              </a:spcBef>
              <a:spcAft>
                <a:spcPts val="600"/>
              </a:spcAft>
              <a:buFont typeface="Arial"/>
              <a:buChar char="•"/>
            </a:pPr>
            <a:r>
              <a:rPr lang="en-US" sz="1100" dirty="0" smtClean="0">
                <a:solidFill>
                  <a:srgbClr val="FFFFFF"/>
                </a:solidFill>
                <a:latin typeface="+mn-lt"/>
                <a:ea typeface="Calibri" charset="0"/>
                <a:cs typeface="Calibri" charset="0"/>
              </a:rPr>
              <a:t>API first design–develop and extend all apps with platform elements  </a:t>
            </a:r>
          </a:p>
          <a:p>
            <a:pPr marL="173736" indent="-173736" defTabSz="914209">
              <a:spcBef>
                <a:spcPts val="1200"/>
              </a:spcBef>
              <a:spcAft>
                <a:spcPts val="600"/>
              </a:spcAft>
              <a:buFont typeface="Arial"/>
              <a:buChar char="•"/>
            </a:pPr>
            <a:r>
              <a:rPr lang="en-US" sz="1100" dirty="0" smtClean="0">
                <a:solidFill>
                  <a:srgbClr val="FFFFFF"/>
                </a:solidFill>
                <a:latin typeface="+mn-lt"/>
                <a:ea typeface="Calibri" charset="0"/>
                <a:cs typeface="Calibri" charset="0"/>
              </a:rPr>
              <a:t>For everyone to build on, customers and partners; </a:t>
            </a:r>
            <a:r>
              <a:rPr lang="en-US" sz="1100" dirty="0" smtClean="0">
                <a:solidFill>
                  <a:srgbClr val="FFFFFF"/>
                </a:solidFill>
                <a:ea typeface="Calibri" charset="0"/>
                <a:cs typeface="Calibri" charset="0"/>
              </a:rPr>
              <a:t>Oracle marketplace</a:t>
            </a:r>
          </a:p>
          <a:p>
            <a:pPr lvl="0"/>
            <a:endParaRPr lang="en-US" b="1" dirty="0">
              <a:solidFill>
                <a:schemeClr val="accent1"/>
              </a:solidFill>
            </a:endParaRPr>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t>43</a:t>
            </a:fld>
            <a:endParaRPr lang="uk-UA" dirty="0"/>
          </a:p>
        </p:txBody>
      </p:sp>
    </p:spTree>
    <p:extLst>
      <p:ext uri="{BB962C8B-B14F-4D97-AF65-F5344CB8AC3E}">
        <p14:creationId xmlns:p14="http://schemas.microsoft.com/office/powerpoint/2010/main" val="26429856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Autofit/>
          </a:bodyPr>
          <a:lstStyle/>
          <a:p>
            <a:pPr marL="173736" indent="-173736" defTabSz="914209">
              <a:spcBef>
                <a:spcPts val="600"/>
              </a:spcBef>
              <a:spcAft>
                <a:spcPts val="600"/>
              </a:spcAft>
              <a:buFont typeface="Arial"/>
              <a:buChar char="•"/>
            </a:pPr>
            <a:r>
              <a:rPr lang="en-US" sz="1400" dirty="0" smtClean="0">
                <a:solidFill>
                  <a:srgbClr val="FFFFFF"/>
                </a:solidFill>
                <a:ea typeface="Calibri" charset="0"/>
                <a:cs typeface="Calibri" charset="0"/>
              </a:rPr>
              <a:t>Visibility and control of unsanctioned apps</a:t>
            </a:r>
          </a:p>
          <a:p>
            <a:pPr marL="173736" indent="-173736" defTabSz="914209">
              <a:spcBef>
                <a:spcPts val="600"/>
              </a:spcBef>
              <a:spcAft>
                <a:spcPts val="600"/>
              </a:spcAft>
              <a:buFont typeface="Arial"/>
              <a:buChar char="•"/>
            </a:pPr>
            <a:r>
              <a:rPr lang="en-US" sz="1400" dirty="0" smtClean="0">
                <a:solidFill>
                  <a:srgbClr val="FFFFFF"/>
                </a:solidFill>
                <a:ea typeface="Calibri" charset="0"/>
                <a:cs typeface="Calibri" charset="0"/>
              </a:rPr>
              <a:t>Protect against sophisticated cyberattacks with unified insight and ML</a:t>
            </a:r>
          </a:p>
          <a:p>
            <a:pPr marL="173736" indent="-173736" defTabSz="914209">
              <a:spcBef>
                <a:spcPts val="600"/>
              </a:spcBef>
              <a:spcAft>
                <a:spcPts val="600"/>
              </a:spcAft>
              <a:buFont typeface="Arial"/>
              <a:buChar char="•"/>
            </a:pPr>
            <a:r>
              <a:rPr lang="en-US" sz="1400" dirty="0" smtClean="0">
                <a:solidFill>
                  <a:srgbClr val="FFFFFF"/>
                </a:solidFill>
                <a:ea typeface="Calibri" charset="0"/>
                <a:cs typeface="Calibri" charset="0"/>
              </a:rPr>
              <a:t>Identity-driven Security Operations to prevent, detect, and defend</a:t>
            </a:r>
          </a:p>
          <a:p>
            <a:pPr marL="173736" indent="-173736" defTabSz="914209">
              <a:spcBef>
                <a:spcPts val="600"/>
              </a:spcBef>
              <a:spcAft>
                <a:spcPts val="600"/>
              </a:spcAft>
              <a:buFont typeface="Arial"/>
              <a:buChar char="•"/>
            </a:pPr>
            <a:r>
              <a:rPr lang="en-US" sz="1400" dirty="0" smtClean="0">
                <a:solidFill>
                  <a:srgbClr val="FFFFFF"/>
                </a:solidFill>
                <a:ea typeface="Calibri" charset="0"/>
                <a:cs typeface="Calibri" charset="0"/>
              </a:rPr>
              <a:t>User access controls, encryption, masking</a:t>
            </a:r>
            <a:endParaRPr lang="en-US" sz="1400" dirty="0">
              <a:solidFill>
                <a:srgbClr val="FFFFFF"/>
              </a:solidFill>
              <a:latin typeface="+mn-lt"/>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44</a:t>
            </a:fld>
            <a:endParaRPr lang="en-US" dirty="0">
              <a:solidFill>
                <a:srgbClr val="5F5F5F"/>
              </a:solidFill>
              <a:latin typeface="Calibri"/>
            </a:endParaRPr>
          </a:p>
        </p:txBody>
      </p:sp>
    </p:spTree>
    <p:extLst>
      <p:ext uri="{BB962C8B-B14F-4D97-AF65-F5344CB8AC3E}">
        <p14:creationId xmlns:p14="http://schemas.microsoft.com/office/powerpoint/2010/main" val="7192129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3736" indent="-173736" defTabSz="914209">
              <a:spcBef>
                <a:spcPts val="1200"/>
              </a:spcBef>
              <a:spcAft>
                <a:spcPts val="600"/>
              </a:spcAft>
              <a:buFont typeface="Arial"/>
              <a:buChar char="•"/>
            </a:pPr>
            <a:r>
              <a:rPr lang="en-US" sz="1100" dirty="0" smtClean="0">
                <a:solidFill>
                  <a:schemeClr val="bg1"/>
                </a:solidFill>
                <a:ea typeface="Calibri" charset="0"/>
                <a:cs typeface="Calibri" charset="0"/>
              </a:rPr>
              <a:t>Deployment: private, public, Cloud at Customer, hybrid</a:t>
            </a:r>
          </a:p>
          <a:p>
            <a:pPr marL="173736" indent="-173736" defTabSz="914209">
              <a:spcBef>
                <a:spcPts val="1200"/>
              </a:spcBef>
              <a:spcAft>
                <a:spcPts val="600"/>
              </a:spcAft>
              <a:buFont typeface="Arial"/>
              <a:buChar char="•"/>
            </a:pPr>
            <a:r>
              <a:rPr lang="en-US" sz="1100" dirty="0" smtClean="0">
                <a:solidFill>
                  <a:schemeClr val="bg1"/>
                </a:solidFill>
                <a:ea typeface="Calibri" charset="0"/>
                <a:cs typeface="Calibri" charset="0"/>
              </a:rPr>
              <a:t>Supports diverse use cases and workloads</a:t>
            </a:r>
          </a:p>
          <a:p>
            <a:pPr marL="173736" indent="-173736" defTabSz="914209">
              <a:spcBef>
                <a:spcPts val="1200"/>
              </a:spcBef>
              <a:spcAft>
                <a:spcPts val="600"/>
              </a:spcAft>
              <a:buFont typeface="Arial"/>
              <a:buChar char="•"/>
            </a:pPr>
            <a:r>
              <a:rPr lang="en-US" sz="1100" dirty="0" smtClean="0">
                <a:solidFill>
                  <a:srgbClr val="FFFFFF"/>
                </a:solidFill>
                <a:ea typeface="Calibri" charset="0"/>
                <a:cs typeface="Calibri" charset="0"/>
              </a:rPr>
              <a:t>Leverage apps and services individually or integrated together </a:t>
            </a:r>
          </a:p>
          <a:p>
            <a:pPr marL="173736" indent="-173736" defTabSz="914209">
              <a:spcBef>
                <a:spcPts val="1200"/>
              </a:spcBef>
              <a:spcAft>
                <a:spcPts val="600"/>
              </a:spcAft>
              <a:buFont typeface="Arial"/>
              <a:buChar char="•"/>
            </a:pPr>
            <a:r>
              <a:rPr lang="en-US" sz="1100" dirty="0" smtClean="0">
                <a:solidFill>
                  <a:srgbClr val="FFFFFF"/>
                </a:solidFill>
                <a:ea typeface="Calibri" charset="0"/>
                <a:cs typeface="Calibri" charset="0"/>
              </a:rPr>
              <a:t>Tools for both developers and business users</a:t>
            </a:r>
          </a:p>
          <a:p>
            <a:pPr marL="173736" indent="-173736" defTabSz="914209">
              <a:spcBef>
                <a:spcPts val="1200"/>
              </a:spcBef>
              <a:spcAft>
                <a:spcPts val="600"/>
              </a:spcAft>
              <a:buFont typeface="Arial"/>
              <a:buChar char="•"/>
            </a:pPr>
            <a:r>
              <a:rPr lang="en-US" sz="1100" dirty="0" smtClean="0">
                <a:solidFill>
                  <a:srgbClr val="FFFFFF"/>
                </a:solidFill>
                <a:latin typeface="Calibri" charset="0"/>
                <a:ea typeface="Calibri" charset="0"/>
                <a:cs typeface="Calibri" charset="0"/>
              </a:rPr>
              <a:t>Entry points and adoption paths</a:t>
            </a:r>
            <a:endParaRPr lang="en-US" sz="1100" dirty="0">
              <a:solidFill>
                <a:srgbClr val="FFFFFF"/>
              </a:solidFill>
              <a:latin typeface="Calibri" charset="0"/>
              <a:ea typeface="Calibri" charset="0"/>
              <a:cs typeface="Calibri" charset="0"/>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45</a:t>
            </a:fld>
            <a:endParaRPr lang="en-US" dirty="0">
              <a:solidFill>
                <a:srgbClr val="5F5F5F"/>
              </a:solidFill>
              <a:latin typeface="Calibri"/>
            </a:endParaRPr>
          </a:p>
        </p:txBody>
      </p:sp>
    </p:spTree>
    <p:extLst>
      <p:ext uri="{BB962C8B-B14F-4D97-AF65-F5344CB8AC3E}">
        <p14:creationId xmlns:p14="http://schemas.microsoft.com/office/powerpoint/2010/main" val="17546780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We believe where we are truly differentiated is how we offer choice.</a:t>
            </a:r>
          </a:p>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How we deploy in cloud and on-premises and how we can move workloads between. </a:t>
            </a: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0055827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With Oracle </a:t>
            </a:r>
            <a:r>
              <a:rPr lang="en-US" altLang="en-US" dirty="0" err="1" smtClean="0">
                <a:solidFill>
                  <a:schemeClr val="tx1">
                    <a:lumMod val="50000"/>
                  </a:schemeClr>
                </a:solidFill>
                <a:ea typeface="ＭＳ Ｐゴシック" panose="020B0600070205080204" pitchFamily="34" charset="-128"/>
              </a:rPr>
              <a:t>Cloud@Customer</a:t>
            </a:r>
            <a:r>
              <a:rPr lang="en-US" altLang="en-US" dirty="0" smtClean="0">
                <a:solidFill>
                  <a:schemeClr val="tx1">
                    <a:lumMod val="50000"/>
                  </a:schemeClr>
                </a:solidFill>
                <a:ea typeface="ＭＳ Ｐゴシック" panose="020B0600070205080204" pitchFamily="34" charset="-128"/>
              </a:rPr>
              <a:t>, we take choice to an even greater level—bringing all the power of the Oracle Cloud into our customers’ data centers.</a:t>
            </a:r>
          </a:p>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For those who want the benefits of public cloud but can’t adopt it for reasons that may include regulatory, data sovereignty or other legal and governance constraints, we’ve created a solution that allows our customers to deploy our public cloud behind their firewall.</a:t>
            </a:r>
          </a:p>
          <a:p>
            <a:pPr marL="176160" indent="-176160" eaLnBrk="0" fontAlgn="base" hangingPunct="0">
              <a:spcBef>
                <a:spcPct val="0"/>
              </a:spcBef>
              <a:spcAft>
                <a:spcPct val="0"/>
              </a:spcAft>
              <a:buFont typeface="Arial"/>
              <a:buChar char="•"/>
            </a:pPr>
            <a:r>
              <a:rPr lang="en-US" altLang="en-US" dirty="0" err="1" smtClean="0">
                <a:solidFill>
                  <a:schemeClr val="accent4"/>
                </a:solidFill>
              </a:rPr>
              <a:t>Cloud@Customer</a:t>
            </a:r>
            <a:r>
              <a:rPr lang="en-US" altLang="en-US" dirty="0" smtClean="0">
                <a:solidFill>
                  <a:schemeClr val="accent4"/>
                </a:solidFill>
              </a:rPr>
              <a:t> is the full Oracle public cloud running on your premises. </a:t>
            </a:r>
          </a:p>
          <a:p>
            <a:pPr marL="176160" indent="-176160" eaLnBrk="0" fontAlgn="base" hangingPunct="0">
              <a:spcBef>
                <a:spcPct val="0"/>
              </a:spcBef>
              <a:spcAft>
                <a:spcPct val="0"/>
              </a:spcAft>
              <a:buFont typeface="Arial"/>
              <a:buChar char="•"/>
            </a:pPr>
            <a:r>
              <a:rPr lang="en-US" altLang="en-US" dirty="0" smtClean="0">
                <a:solidFill>
                  <a:schemeClr val="accent4"/>
                </a:solidFill>
              </a:rPr>
              <a:t>Self-contained behind your firewall.</a:t>
            </a:r>
          </a:p>
          <a:p>
            <a:pPr marL="176160" indent="-176160" eaLnBrk="0" fontAlgn="base" hangingPunct="0">
              <a:spcBef>
                <a:spcPct val="0"/>
              </a:spcBef>
              <a:spcAft>
                <a:spcPct val="0"/>
              </a:spcAft>
              <a:buFont typeface="Arial"/>
              <a:buChar char="•"/>
            </a:pPr>
            <a:r>
              <a:rPr lang="en-US" altLang="en-US" dirty="0" smtClean="0">
                <a:solidFill>
                  <a:schemeClr val="accent4"/>
                </a:solidFill>
              </a:rPr>
              <a:t>Subscription-based pricing with metering.</a:t>
            </a:r>
          </a:p>
          <a:p>
            <a:pPr marL="176160" indent="-176160" eaLnBrk="0" fontAlgn="base" hangingPunct="0">
              <a:spcBef>
                <a:spcPct val="0"/>
              </a:spcBef>
              <a:spcAft>
                <a:spcPct val="0"/>
              </a:spcAft>
              <a:buFont typeface="Arial"/>
              <a:buChar char="•"/>
            </a:pPr>
            <a:r>
              <a:rPr lang="en-US" altLang="en-US" dirty="0" smtClean="0">
                <a:solidFill>
                  <a:schemeClr val="accent4"/>
                </a:solidFill>
              </a:rPr>
              <a:t>Same software as Oracle Public Cloud.</a:t>
            </a:r>
          </a:p>
          <a:p>
            <a:pPr marL="176160" indent="-176160" eaLnBrk="0" fontAlgn="base" hangingPunct="0">
              <a:spcBef>
                <a:spcPct val="0"/>
              </a:spcBef>
              <a:spcAft>
                <a:spcPct val="0"/>
              </a:spcAft>
              <a:buFont typeface="Arial"/>
              <a:buChar char="•"/>
            </a:pPr>
            <a:r>
              <a:rPr lang="en-US" altLang="en-US" dirty="0" smtClean="0">
                <a:solidFill>
                  <a:schemeClr val="accent4"/>
                </a:solidFill>
              </a:rPr>
              <a:t>Fully managed cloud by Oracle.</a:t>
            </a:r>
          </a:p>
          <a:p>
            <a:pPr marL="162306" indent="-173736">
              <a:spcBef>
                <a:spcPts val="600"/>
              </a:spcBef>
              <a:buFont typeface="Arial"/>
              <a:buChar char="•"/>
            </a:pPr>
            <a:endParaRPr lang="en-US" altLang="en-US" dirty="0" smtClean="0">
              <a:solidFill>
                <a:schemeClr val="tx1">
                  <a:lumMod val="50000"/>
                </a:schemeClr>
              </a:solidFill>
              <a:ea typeface="ＭＳ Ｐゴシック" panose="020B0600070205080204" pitchFamily="34" charset="-128"/>
            </a:endParaRPr>
          </a:p>
          <a:p>
            <a:pPr marL="162306" indent="-173736">
              <a:spcBef>
                <a:spcPts val="600"/>
              </a:spcBef>
              <a:buFont typeface="Arial"/>
              <a:buChar char="•"/>
            </a:pPr>
            <a:endParaRPr lang="en-US" altLang="en-US" dirty="0" smtClean="0">
              <a:solidFill>
                <a:schemeClr val="tx1">
                  <a:lumMod val="50000"/>
                </a:schemeClr>
              </a:solidFill>
              <a:ea typeface="ＭＳ Ｐゴシック" panose="020B0600070205080204" pitchFamily="34" charset="-128"/>
            </a:endParaRPr>
          </a:p>
          <a:p>
            <a:pPr marL="162306" indent="-173736">
              <a:spcBef>
                <a:spcPts val="600"/>
              </a:spcBef>
              <a:buFont typeface="Arial"/>
              <a:buChar char="•"/>
            </a:pPr>
            <a:endParaRPr lang="en-US" altLang="en-US" dirty="0">
              <a:solidFill>
                <a:schemeClr val="tx1">
                  <a:lumMod val="50000"/>
                </a:schemeClr>
              </a:solidFill>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47</a:t>
            </a:fld>
            <a:endParaRPr lang="uk-UA" dirty="0"/>
          </a:p>
        </p:txBody>
      </p:sp>
    </p:spTree>
    <p:extLst>
      <p:ext uri="{BB962C8B-B14F-4D97-AF65-F5344CB8AC3E}">
        <p14:creationId xmlns:p14="http://schemas.microsoft.com/office/powerpoint/2010/main" val="17151997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defTabSz="913935">
              <a:spcBef>
                <a:spcPts val="1200"/>
              </a:spcBef>
              <a:spcAft>
                <a:spcPts val="600"/>
              </a:spcAft>
              <a:buFont typeface="Arial"/>
              <a:buChar char="•"/>
            </a:pPr>
            <a:r>
              <a:rPr lang="en-US" sz="1100" dirty="0" smtClean="0">
                <a:solidFill>
                  <a:srgbClr val="FFFFFF"/>
                </a:solidFill>
                <a:latin typeface="+mn-lt"/>
              </a:rPr>
              <a:t>Provide adaptive intelligence apps for business users </a:t>
            </a:r>
          </a:p>
          <a:p>
            <a:pPr marL="173736" indent="-173736" defTabSz="913935">
              <a:spcBef>
                <a:spcPts val="1200"/>
              </a:spcBef>
              <a:spcAft>
                <a:spcPts val="600"/>
              </a:spcAft>
              <a:buFont typeface="Arial"/>
              <a:buChar char="•"/>
            </a:pPr>
            <a:r>
              <a:rPr lang="en-US" sz="1100" dirty="0" smtClean="0">
                <a:solidFill>
                  <a:srgbClr val="FFFFFF"/>
                </a:solidFill>
                <a:latin typeface="+mn-lt"/>
              </a:rPr>
              <a:t>Make intelligence available through our platform to any developer, with cloud scale</a:t>
            </a:r>
          </a:p>
          <a:p>
            <a:pPr marL="173736" indent="-173736" defTabSz="913935">
              <a:spcBef>
                <a:spcPts val="1200"/>
              </a:spcBef>
              <a:spcAft>
                <a:spcPts val="600"/>
              </a:spcAft>
              <a:buFont typeface="Arial"/>
              <a:buChar char="•"/>
            </a:pPr>
            <a:r>
              <a:rPr lang="en-US" sz="1100" dirty="0" smtClean="0">
                <a:solidFill>
                  <a:srgbClr val="FFFFFF"/>
                </a:solidFill>
                <a:latin typeface="+mn-lt"/>
                <a:ea typeface="Calibri" charset="0"/>
                <a:cs typeface="Calibri" charset="0"/>
              </a:rPr>
              <a:t>Access vast real-time data via Oracle database, Oracle Data Cloud, third party</a:t>
            </a:r>
          </a:p>
          <a:p>
            <a:pPr marL="173736" indent="-173736" defTabSz="913935">
              <a:spcBef>
                <a:spcPts val="1200"/>
              </a:spcBef>
              <a:spcAft>
                <a:spcPts val="600"/>
              </a:spcAft>
              <a:buFont typeface="Arial"/>
              <a:buChar char="•"/>
            </a:pPr>
            <a:r>
              <a:rPr lang="en-US" sz="1100" dirty="0" smtClean="0">
                <a:solidFill>
                  <a:srgbClr val="FFFFFF"/>
                </a:solidFill>
                <a:latin typeface="+mn-lt"/>
                <a:ea typeface="Arial" charset="0"/>
                <a:cs typeface="Arial" charset="0"/>
              </a:rPr>
              <a:t>Action-oriented and </a:t>
            </a:r>
            <a:r>
              <a:rPr lang="en-US" sz="1100" dirty="0" err="1" smtClean="0">
                <a:solidFill>
                  <a:srgbClr val="FFFFFF"/>
                </a:solidFill>
                <a:latin typeface="+mn-lt"/>
                <a:ea typeface="Arial" charset="0"/>
                <a:cs typeface="Arial" charset="0"/>
              </a:rPr>
              <a:t>omni</a:t>
            </a:r>
            <a:r>
              <a:rPr lang="en-US" sz="1100" dirty="0" smtClean="0">
                <a:solidFill>
                  <a:srgbClr val="FFFFFF"/>
                </a:solidFill>
                <a:latin typeface="+mn-lt"/>
                <a:ea typeface="Arial" charset="0"/>
                <a:cs typeface="Arial" charset="0"/>
              </a:rPr>
              <a:t>-channel; track events and anticipate behaviors</a:t>
            </a:r>
          </a:p>
          <a:p>
            <a:pPr marL="173736" indent="-173736" defTabSz="913935">
              <a:spcBef>
                <a:spcPts val="1200"/>
              </a:spcBef>
              <a:spcAft>
                <a:spcPts val="600"/>
              </a:spcAft>
              <a:buFont typeface="Arial"/>
              <a:buChar char="•"/>
            </a:pPr>
            <a:r>
              <a:rPr lang="en-US" sz="1100" dirty="0" smtClean="0">
                <a:solidFill>
                  <a:srgbClr val="FFFFFF"/>
                </a:solidFill>
                <a:latin typeface="+mn-lt"/>
                <a:ea typeface="Calibri" charset="0"/>
                <a:cs typeface="Calibri" charset="0"/>
              </a:rPr>
              <a:t>Continuously learning; adaptive outcomes</a:t>
            </a:r>
          </a:p>
          <a:p>
            <a:pPr marL="173736" lvl="0" indent="-173736"/>
            <a:endParaRPr lang="en-US" b="1" dirty="0">
              <a:solidFill>
                <a:schemeClr val="accent1"/>
              </a:solidFill>
            </a:endParaRPr>
          </a:p>
          <a:p>
            <a:pPr marL="173736" indent="-173736"/>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48</a:t>
            </a:fld>
            <a:endParaRPr lang="uk-UA" dirty="0">
              <a:solidFill>
                <a:srgbClr val="5F5F5F"/>
              </a:solidFill>
              <a:latin typeface="Calibri"/>
            </a:endParaRPr>
          </a:p>
        </p:txBody>
      </p:sp>
    </p:spTree>
    <p:extLst>
      <p:ext uri="{BB962C8B-B14F-4D97-AF65-F5344CB8AC3E}">
        <p14:creationId xmlns:p14="http://schemas.microsoft.com/office/powerpoint/2010/main" val="994649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Combined, all of these areas of differentiation are much greater than the sum of the parts.</a:t>
            </a:r>
          </a:p>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And it’s by providing all layers of cloud that we can uniquely enable every customers journey to cloud, supporting every starting point and every business need.</a:t>
            </a:r>
            <a:endParaRPr lang="en-US" altLang="en-US" dirty="0">
              <a:solidFill>
                <a:schemeClr val="tx1">
                  <a:lumMod val="50000"/>
                </a:schemeClr>
              </a:solidFill>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rPr>
              <a:pPr/>
              <a:t>49</a:t>
            </a:fld>
            <a:endParaRPr lang="en-US" dirty="0">
              <a:solidFill>
                <a:prstClr val="black"/>
              </a:solidFill>
            </a:endParaRPr>
          </a:p>
        </p:txBody>
      </p:sp>
      <p:sp>
        <p:nvSpPr>
          <p:cNvPr id="7" name="Slide Image Placeholder 6"/>
          <p:cNvSpPr>
            <a:spLocks noGrp="1" noRot="1" noChangeAspect="1"/>
          </p:cNvSpPr>
          <p:nvPr>
            <p:ph type="sldImg"/>
          </p:nvPr>
        </p:nvSpPr>
        <p:spPr>
          <a:xfrm>
            <a:off x="382588" y="381000"/>
            <a:ext cx="4572000" cy="2573338"/>
          </a:xfrm>
        </p:spPr>
      </p:sp>
    </p:spTree>
    <p:extLst>
      <p:ext uri="{BB962C8B-B14F-4D97-AF65-F5344CB8AC3E}">
        <p14:creationId xmlns:p14="http://schemas.microsoft.com/office/powerpoint/2010/main" val="453878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10000"/>
              </a:lnSpc>
              <a:spcBef>
                <a:spcPts val="600"/>
              </a:spcBef>
              <a:spcAft>
                <a:spcPts val="300"/>
              </a:spcAft>
              <a:buClrTx/>
              <a:buSzTx/>
              <a:buFont typeface="Arial"/>
              <a:buChar char="•"/>
              <a:tabLst/>
              <a:defRPr/>
            </a:pPr>
            <a:r>
              <a:rPr lang="en-US" dirty="0" smtClean="0">
                <a:solidFill>
                  <a:schemeClr val="tx1">
                    <a:lumMod val="50000"/>
                  </a:schemeClr>
                </a:solidFill>
              </a:rPr>
              <a:t>Today, we’re dealing with these seemingly competing forces of trying to innovate while at the same time reducing costs, of flipping the status quo of 80% of our spend going to maintenance and only 20% to innovation and competitiveness. </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Cloud has the potential to help us change that equation, to change the economics of innovation.</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It drives down capex, and reduces cost on maintenance. It gives the flexibility of pay-as-you-go pricing. </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We can shift those dollars and people hours to innovation.</a:t>
            </a:r>
          </a:p>
          <a:p>
            <a:pPr marL="171450" marR="0" lvl="0" indent="-171450" algn="l" defTabSz="914400" rtl="0" eaLnBrk="1" fontAlgn="auto" latinLnBrk="0" hangingPunct="1">
              <a:lnSpc>
                <a:spcPct val="110000"/>
              </a:lnSpc>
              <a:spcBef>
                <a:spcPts val="600"/>
              </a:spcBef>
              <a:spcAft>
                <a:spcPts val="300"/>
              </a:spcAft>
              <a:buClrTx/>
              <a:buSzTx/>
              <a:buFont typeface="Arial"/>
              <a:buChar char="•"/>
              <a:tabLst/>
              <a:defRPr/>
            </a:pPr>
            <a:r>
              <a:rPr lang="en-US" dirty="0" smtClean="0">
                <a:solidFill>
                  <a:schemeClr val="tx1">
                    <a:lumMod val="50000"/>
                  </a:schemeClr>
                </a:solidFill>
              </a:rPr>
              <a:t>And cloud allows customers to speed up the pace of innovation with continuous development, which leads to faster time to market, with products that better meet customer demands.</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And finally, with intelligence, the cloud can deliver rapid insights into data, identifying patterns we haven’t been able to see, and enabling us to better predict outcomes.</a:t>
            </a:r>
          </a:p>
          <a:p>
            <a:pPr marL="171450" lvl="0" indent="-171450">
              <a:lnSpc>
                <a:spcPct val="110000"/>
              </a:lnSpc>
              <a:spcBef>
                <a:spcPts val="600"/>
              </a:spcBef>
              <a:spcAft>
                <a:spcPts val="300"/>
              </a:spcAft>
              <a:buClrTx/>
              <a:buFont typeface="Arial"/>
              <a:buChar char="•"/>
              <a:defRPr/>
            </a:pPr>
            <a:r>
              <a:rPr lang="en-US" dirty="0" smtClean="0">
                <a:solidFill>
                  <a:schemeClr val="tx1">
                    <a:lumMod val="50000"/>
                  </a:schemeClr>
                </a:solidFill>
              </a:rPr>
              <a:t>Through insights, we can deliver new  levels of innovation that we couldn't imagine before. </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5</a:t>
            </a:fld>
            <a:endParaRPr lang="en-US" dirty="0">
              <a:solidFill>
                <a:srgbClr val="5F5F5F"/>
              </a:solidFill>
            </a:endParaRPr>
          </a:p>
        </p:txBody>
      </p:sp>
    </p:spTree>
    <p:extLst>
      <p:ext uri="{BB962C8B-B14F-4D97-AF65-F5344CB8AC3E}">
        <p14:creationId xmlns:p14="http://schemas.microsoft.com/office/powerpoint/2010/main" val="21818042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There are many different journeys to cloud. These 6 represent some of the key journeys that span our entire offering at Oracle . </a:t>
            </a:r>
          </a:p>
          <a:p>
            <a:pPr marL="162306" indent="-173736">
              <a:spcBef>
                <a:spcPts val="600"/>
              </a:spcBef>
              <a:buFont typeface="Arial"/>
              <a:buChar char="•"/>
            </a:pPr>
            <a:r>
              <a:rPr lang="en-US" altLang="en-US" dirty="0" smtClean="0">
                <a:solidFill>
                  <a:schemeClr val="tx1">
                    <a:lumMod val="50000"/>
                  </a:schemeClr>
                </a:solidFill>
                <a:ea typeface="ＭＳ Ｐゴシック" panose="020B0600070205080204" pitchFamily="34" charset="-128"/>
              </a:rPr>
              <a:t>We can view these each as entry points and show how Oracle enables the steps that follow on each of these different paths to cloud.</a:t>
            </a:r>
          </a:p>
          <a:p>
            <a:pPr marL="162306" indent="-173736">
              <a:spcBef>
                <a:spcPts val="600"/>
              </a:spcBef>
              <a:buFont typeface="Arial"/>
              <a:buChar char="•"/>
            </a:pPr>
            <a:endParaRPr lang="en-US" altLang="en-US" dirty="0">
              <a:solidFill>
                <a:schemeClr val="tx1">
                  <a:lumMod val="50000"/>
                </a:schemeClr>
              </a:solidFill>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prstClr val="black"/>
                </a:solidFill>
                <a:latin typeface="Calibri"/>
              </a:rPr>
              <a:pPr/>
              <a:t>50</a:t>
            </a:fld>
            <a:endParaRPr lang="uk-UA" dirty="0">
              <a:solidFill>
                <a:prstClr val="black"/>
              </a:solidFill>
              <a:latin typeface="Calibri"/>
            </a:endParaRPr>
          </a:p>
        </p:txBody>
      </p:sp>
    </p:spTree>
    <p:extLst>
      <p:ext uri="{BB962C8B-B14F-4D97-AF65-F5344CB8AC3E}">
        <p14:creationId xmlns:p14="http://schemas.microsoft.com/office/powerpoint/2010/main" val="40062947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chemeClr val="tx1">
                    <a:lumMod val="50000"/>
                  </a:schemeClr>
                </a:solidFill>
              </a:rPr>
              <a:t>The journey to cloud is about moving from point products and services that simply manage our business operations, to a fully integrated Cloud platform that transforms business.</a:t>
            </a:r>
          </a:p>
          <a:p>
            <a:pPr marL="171450" indent="-171450">
              <a:buFont typeface="Arial"/>
              <a:buChar char="•"/>
            </a:pPr>
            <a:r>
              <a:rPr lang="en-US" dirty="0" smtClean="0">
                <a:solidFill>
                  <a:schemeClr val="tx1">
                    <a:lumMod val="50000"/>
                  </a:schemeClr>
                </a:solidFill>
              </a:rPr>
              <a:t>And only Oracle offers all the pieces to help realize that promise of business transformation. </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latin typeface="Calibri"/>
              </a:rPr>
              <a:pPr/>
              <a:t>51</a:t>
            </a:fld>
            <a:endParaRPr lang="en-US" dirty="0">
              <a:solidFill>
                <a:prstClr val="black"/>
              </a:solidFill>
              <a:latin typeface="Calibri"/>
            </a:endParaRPr>
          </a:p>
        </p:txBody>
      </p:sp>
    </p:spTree>
    <p:extLst>
      <p:ext uri="{BB962C8B-B14F-4D97-AF65-F5344CB8AC3E}">
        <p14:creationId xmlns:p14="http://schemas.microsoft.com/office/powerpoint/2010/main" val="31098464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rgbClr val="000000"/>
                </a:solidFill>
              </a:rPr>
              <a:t>Let’s look at these potential journeys and let’s start with SaaS. </a:t>
            </a:r>
          </a:p>
          <a:p>
            <a:pPr marL="171450" indent="-171450">
              <a:buFont typeface="Arial"/>
              <a:buChar char="•"/>
            </a:pPr>
            <a:r>
              <a:rPr lang="en-US" dirty="0" smtClean="0">
                <a:solidFill>
                  <a:srgbClr val="000000"/>
                </a:solidFill>
              </a:rPr>
              <a:t>I might start by modernizing with SaaS but then I might need to integrate those SaaS apps what I have on prem. </a:t>
            </a:r>
          </a:p>
          <a:p>
            <a:pPr marL="171450" indent="-171450">
              <a:buFont typeface="Arial"/>
              <a:buChar char="•"/>
            </a:pPr>
            <a:r>
              <a:rPr lang="en-US" dirty="0" smtClean="0">
                <a:solidFill>
                  <a:srgbClr val="000000"/>
                </a:solidFill>
              </a:rPr>
              <a:t>That’s where our platform as a service and integration can come in. </a:t>
            </a:r>
          </a:p>
          <a:p>
            <a:pPr marL="171450" indent="-171450">
              <a:buFont typeface="Arial"/>
              <a:buChar char="•"/>
            </a:pPr>
            <a:r>
              <a:rPr lang="en-US" dirty="0" smtClean="0">
                <a:solidFill>
                  <a:srgbClr val="000000"/>
                </a:solidFill>
              </a:rPr>
              <a:t>Then I might want to extend the capabilities of that application I deployed with social, mobile, process or I want to integrate adaptive intelligence. </a:t>
            </a:r>
          </a:p>
          <a:p>
            <a:pPr marL="171450" indent="-171450">
              <a:buFont typeface="Arial"/>
              <a:buChar char="•"/>
            </a:pPr>
            <a:r>
              <a:rPr lang="en-US" dirty="0" smtClean="0">
                <a:solidFill>
                  <a:srgbClr val="000000"/>
                </a:solidFill>
              </a:rPr>
              <a:t>I can do this all at once or I can take a phased approach. </a:t>
            </a:r>
          </a:p>
          <a:p>
            <a:pPr marL="171450" indent="-171450">
              <a:buFont typeface="Arial"/>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52</a:t>
            </a:fld>
            <a:endParaRPr lang="en-US" dirty="0">
              <a:solidFill>
                <a:srgbClr val="5F5F5F"/>
              </a:solidFill>
              <a:latin typeface="Calibri"/>
            </a:endParaRPr>
          </a:p>
        </p:txBody>
      </p:sp>
    </p:spTree>
    <p:extLst>
      <p:ext uri="{BB962C8B-B14F-4D97-AF65-F5344CB8AC3E}">
        <p14:creationId xmlns:p14="http://schemas.microsoft.com/office/powerpoint/2010/main" val="2139039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rgbClr val="000000"/>
                </a:solidFill>
              </a:rPr>
              <a:t>From a platform as a service perspective, I can start with new app dev. </a:t>
            </a:r>
          </a:p>
          <a:p>
            <a:pPr marL="171450" indent="-171450">
              <a:buFont typeface="Arial"/>
              <a:buChar char="•"/>
            </a:pPr>
            <a:r>
              <a:rPr lang="en-US" dirty="0" smtClean="0">
                <a:solidFill>
                  <a:srgbClr val="000000"/>
                </a:solidFill>
              </a:rPr>
              <a:t>I can develop that in cloud and run it on prem and then I can decide to move that into production. </a:t>
            </a:r>
          </a:p>
          <a:p>
            <a:pPr marL="171450" indent="-171450">
              <a:buFont typeface="Arial"/>
              <a:buChar char="•"/>
            </a:pPr>
            <a:r>
              <a:rPr lang="en-US" dirty="0" smtClean="0">
                <a:solidFill>
                  <a:srgbClr val="000000"/>
                </a:solidFill>
              </a:rPr>
              <a:t>Next, I can integrate data and analytics to drive greater insights. </a:t>
            </a:r>
          </a:p>
          <a:p>
            <a:pPr marL="171450" indent="-171450">
              <a:buFont typeface="Arial"/>
              <a:buChar char="•"/>
            </a:pPr>
            <a:r>
              <a:rPr lang="en-US" dirty="0" smtClean="0">
                <a:solidFill>
                  <a:srgbClr val="000000"/>
                </a:solidFill>
              </a:rPr>
              <a:t>Finally, I can further differentiate the applications with things like </a:t>
            </a:r>
            <a:r>
              <a:rPr lang="en-US" dirty="0" err="1" smtClean="0">
                <a:solidFill>
                  <a:srgbClr val="000000"/>
                </a:solidFill>
              </a:rPr>
              <a:t>chatbots</a:t>
            </a:r>
            <a:r>
              <a:rPr lang="en-US" dirty="0" smtClean="0">
                <a:solidFill>
                  <a:srgbClr val="000000"/>
                </a:solidFill>
              </a:rPr>
              <a:t> or virtual assistants. </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53</a:t>
            </a:fld>
            <a:endParaRPr lang="en-US" dirty="0">
              <a:solidFill>
                <a:srgbClr val="5F5F5F"/>
              </a:solidFill>
              <a:latin typeface="Calibri"/>
            </a:endParaRPr>
          </a:p>
        </p:txBody>
      </p:sp>
    </p:spTree>
    <p:extLst>
      <p:ext uri="{BB962C8B-B14F-4D97-AF65-F5344CB8AC3E}">
        <p14:creationId xmlns:p14="http://schemas.microsoft.com/office/powerpoint/2010/main" val="1551813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rgbClr val="000000"/>
                </a:solidFill>
              </a:rPr>
              <a:t>From an IaaS perspective I can start by moving workloads to cloud, </a:t>
            </a:r>
          </a:p>
          <a:p>
            <a:pPr marL="171450" indent="-171450">
              <a:buFont typeface="Arial"/>
              <a:buChar char="•"/>
            </a:pPr>
            <a:r>
              <a:rPr lang="en-US" dirty="0" smtClean="0">
                <a:solidFill>
                  <a:srgbClr val="000000"/>
                </a:solidFill>
              </a:rPr>
              <a:t>then I can integrate those applications I’ve moved to what I have on prem and I can extend their capabilities.</a:t>
            </a:r>
          </a:p>
          <a:p>
            <a:pPr marL="171450" indent="-171450">
              <a:buFont typeface="Arial"/>
              <a:buChar char="•"/>
            </a:pPr>
            <a:r>
              <a:rPr lang="en-US" dirty="0" smtClean="0">
                <a:solidFill>
                  <a:srgbClr val="000000"/>
                </a:solidFill>
              </a:rPr>
              <a:t>Then I could add SaaS modules to continue to add features.</a:t>
            </a:r>
          </a:p>
          <a:p>
            <a:pPr marL="171450" indent="-171450">
              <a:buFont typeface="Arial"/>
              <a:buChar char="•"/>
            </a:pPr>
            <a:r>
              <a:rPr lang="en-US" dirty="0" smtClean="0">
                <a:solidFill>
                  <a:srgbClr val="000000"/>
                </a:solidFill>
              </a:rPr>
              <a:t>And when I have all my applications running in the cloud, I can take advantage of that information to build data lakes, and drive predictive analytics.</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54</a:t>
            </a:fld>
            <a:endParaRPr lang="en-US" dirty="0">
              <a:solidFill>
                <a:srgbClr val="5F5F5F"/>
              </a:solidFill>
              <a:latin typeface="Calibri"/>
            </a:endParaRPr>
          </a:p>
        </p:txBody>
      </p:sp>
    </p:spTree>
    <p:extLst>
      <p:ext uri="{BB962C8B-B14F-4D97-AF65-F5344CB8AC3E}">
        <p14:creationId xmlns:p14="http://schemas.microsoft.com/office/powerpoint/2010/main" val="15512274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rgbClr val="000000"/>
                </a:solidFill>
              </a:rPr>
              <a:t>Many of these journeys start with on-prem systems. </a:t>
            </a:r>
          </a:p>
          <a:p>
            <a:pPr marL="171450" indent="-171450">
              <a:buFont typeface="Arial" charset="0"/>
              <a:buChar char="•"/>
            </a:pPr>
            <a:r>
              <a:rPr lang="en-US" dirty="0" smtClean="0">
                <a:solidFill>
                  <a:srgbClr val="000000"/>
                </a:solidFill>
              </a:rPr>
              <a:t>My first step might be consolidating those systems.</a:t>
            </a:r>
          </a:p>
          <a:p>
            <a:pPr marL="171450" indent="-171450">
              <a:buFont typeface="Arial" charset="0"/>
              <a:buChar char="•"/>
            </a:pPr>
            <a:r>
              <a:rPr lang="en-US" dirty="0" smtClean="0">
                <a:solidFill>
                  <a:srgbClr val="000000"/>
                </a:solidFill>
              </a:rPr>
              <a:t>Then I add cloud services for back up and archive. </a:t>
            </a:r>
          </a:p>
          <a:p>
            <a:pPr marL="171450" indent="-171450">
              <a:buFont typeface="Arial" charset="0"/>
              <a:buChar char="•"/>
            </a:pPr>
            <a:r>
              <a:rPr lang="en-US" dirty="0" smtClean="0">
                <a:solidFill>
                  <a:srgbClr val="000000"/>
                </a:solidFill>
              </a:rPr>
              <a:t>Or if I want to move to public cloud but I’m unable to for some reason, I could use Oracle’s </a:t>
            </a:r>
            <a:r>
              <a:rPr lang="en-US" dirty="0" err="1" smtClean="0">
                <a:solidFill>
                  <a:srgbClr val="000000"/>
                </a:solidFill>
              </a:rPr>
              <a:t>Cloud@Customer</a:t>
            </a:r>
            <a:r>
              <a:rPr lang="en-US" dirty="0" smtClean="0">
                <a:solidFill>
                  <a:srgbClr val="000000"/>
                </a:solidFill>
              </a:rPr>
              <a:t> to get the benefits of cloud but deployed behind my firewall.</a:t>
            </a:r>
          </a:p>
          <a:p>
            <a:pPr marL="171450" marR="0" indent="-171450" algn="l" defTabSz="914400" rtl="0" eaLnBrk="1" fontAlgn="auto" latinLnBrk="0" hangingPunct="1">
              <a:lnSpc>
                <a:spcPct val="100000"/>
              </a:lnSpc>
              <a:spcBef>
                <a:spcPts val="600"/>
              </a:spcBef>
              <a:spcAft>
                <a:spcPts val="0"/>
              </a:spcAft>
              <a:buClrTx/>
              <a:buSzTx/>
              <a:buFont typeface="Arial" charset="0"/>
              <a:buChar char="•"/>
              <a:tabLst/>
              <a:defRPr/>
            </a:pPr>
            <a:r>
              <a:rPr lang="en-US" dirty="0" smtClean="0">
                <a:solidFill>
                  <a:schemeClr val="tx1">
                    <a:lumMod val="50000"/>
                  </a:schemeClr>
                </a:solidFill>
              </a:rPr>
              <a:t>These are just examples of some of the journeys and paths that we can enable for our customers. </a:t>
            </a:r>
          </a:p>
          <a:p>
            <a:pPr marL="171450" indent="-171450">
              <a:buFont typeface="Arial" charset="0"/>
              <a:buChar char="•"/>
            </a:pPr>
            <a:endParaRPr lang="en-US" dirty="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latin typeface="Calibri"/>
              </a:rPr>
              <a:pPr/>
              <a:t>55</a:t>
            </a:fld>
            <a:endParaRPr lang="en-US" dirty="0">
              <a:solidFill>
                <a:srgbClr val="5F5F5F"/>
              </a:solidFill>
              <a:latin typeface="Calibri"/>
            </a:endParaRPr>
          </a:p>
        </p:txBody>
      </p:sp>
    </p:spTree>
    <p:extLst>
      <p:ext uri="{BB962C8B-B14F-4D97-AF65-F5344CB8AC3E}">
        <p14:creationId xmlns:p14="http://schemas.microsoft.com/office/powerpoint/2010/main" val="4426289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nSpc>
                <a:spcPct val="100000"/>
              </a:lnSpc>
              <a:spcBef>
                <a:spcPts val="600"/>
              </a:spcBef>
              <a:buClrTx/>
              <a:buFont typeface="Arial" charset="0"/>
              <a:buChar char="•"/>
              <a:defRPr/>
            </a:pPr>
            <a:r>
              <a:rPr lang="en-US" dirty="0" smtClean="0">
                <a:solidFill>
                  <a:schemeClr val="tx1">
                    <a:lumMod val="50000"/>
                  </a:schemeClr>
                </a:solidFill>
              </a:rPr>
              <a:t>And today we are supporting 1,000s of customers on their journeys to cloud, customers that span every industry and are of every size.</a:t>
            </a:r>
          </a:p>
          <a:p>
            <a:pPr marL="171450" lvl="0" indent="-171450">
              <a:lnSpc>
                <a:spcPct val="100000"/>
              </a:lnSpc>
              <a:spcBef>
                <a:spcPts val="600"/>
              </a:spcBef>
              <a:buClrTx/>
              <a:buFont typeface="Arial" charset="0"/>
              <a:buChar char="•"/>
              <a:defRPr/>
            </a:pPr>
            <a:r>
              <a:rPr lang="en-US" dirty="0" smtClean="0">
                <a:solidFill>
                  <a:schemeClr val="tx1">
                    <a:lumMod val="50000"/>
                  </a:schemeClr>
                </a:solidFill>
              </a:rPr>
              <a:t>Let’s look at these journeys.</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56</a:t>
            </a:fld>
            <a:endParaRPr lang="uk-UA" dirty="0"/>
          </a:p>
        </p:txBody>
      </p:sp>
    </p:spTree>
    <p:extLst>
      <p:ext uri="{BB962C8B-B14F-4D97-AF65-F5344CB8AC3E}">
        <p14:creationId xmlns:p14="http://schemas.microsoft.com/office/powerpoint/2010/main" val="167016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chemeClr val="tx1">
                    <a:lumMod val="50000"/>
                  </a:schemeClr>
                </a:solidFill>
              </a:rPr>
              <a:t>Club Corp is the largest owner and operator of private golf and sports clubs in the US.</a:t>
            </a:r>
          </a:p>
          <a:p>
            <a:pPr marL="171450" indent="-171450">
              <a:buFont typeface="Arial" charset="0"/>
              <a:buChar char="•"/>
            </a:pPr>
            <a:r>
              <a:rPr lang="en-US" dirty="0" smtClean="0">
                <a:solidFill>
                  <a:schemeClr val="tx1">
                    <a:lumMod val="50000"/>
                  </a:schemeClr>
                </a:solidFill>
              </a:rPr>
              <a:t>They were trying to modernize their IT systems to improve the member experience.</a:t>
            </a:r>
          </a:p>
          <a:p>
            <a:pPr marL="171450" indent="-171450">
              <a:buFont typeface="Arial" charset="0"/>
              <a:buChar char="•"/>
            </a:pPr>
            <a:r>
              <a:rPr lang="en-US" dirty="0" smtClean="0">
                <a:solidFill>
                  <a:schemeClr val="tx1">
                    <a:lumMod val="50000"/>
                  </a:schemeClr>
                </a:solidFill>
              </a:rPr>
              <a:t>Adding some urgency, ClubCorp’s production data center lease was up at the end of 2016.</a:t>
            </a:r>
          </a:p>
          <a:p>
            <a:pPr marL="171450" indent="-171450">
              <a:buFont typeface="Arial" charset="0"/>
              <a:buChar char="•"/>
            </a:pPr>
            <a:r>
              <a:rPr lang="en-US" dirty="0" smtClean="0">
                <a:solidFill>
                  <a:schemeClr val="tx1">
                    <a:lumMod val="50000"/>
                  </a:schemeClr>
                </a:solidFill>
              </a:rPr>
              <a:t>So let’s learn a bit more on what their journey looked like. </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rPr>
              <a:pPr>
                <a:defRPr/>
              </a:pPr>
              <a:t>57</a:t>
            </a:fld>
            <a:endParaRPr lang="en-US" sz="1800" kern="0" dirty="0">
              <a:solidFill>
                <a:sysClr val="windowText" lastClr="000000"/>
              </a:solidFill>
            </a:endParaRPr>
          </a:p>
        </p:txBody>
      </p:sp>
    </p:spTree>
    <p:extLst>
      <p:ext uri="{BB962C8B-B14F-4D97-AF65-F5344CB8AC3E}">
        <p14:creationId xmlns:p14="http://schemas.microsoft.com/office/powerpoint/2010/main" val="4328738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chemeClr val="tx1">
                    <a:lumMod val="50000"/>
                  </a:schemeClr>
                </a:solidFill>
              </a:rPr>
              <a:t>To start, they lifted and shifted Oracle e-Business suite on-premises to Oracle Cloud.</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rPr>
              <a:pPr>
                <a:defRPr/>
              </a:pPr>
              <a:t>58</a:t>
            </a:fld>
            <a:endParaRPr lang="en-US" sz="1800" kern="0" dirty="0">
              <a:solidFill>
                <a:sysClr val="windowText" lastClr="000000"/>
              </a:solidFill>
            </a:endParaRPr>
          </a:p>
        </p:txBody>
      </p:sp>
    </p:spTree>
    <p:extLst>
      <p:ext uri="{BB962C8B-B14F-4D97-AF65-F5344CB8AC3E}">
        <p14:creationId xmlns:p14="http://schemas.microsoft.com/office/powerpoint/2010/main" val="8114037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chemeClr val="tx1">
                    <a:lumMod val="50000"/>
                  </a:schemeClr>
                </a:solidFill>
              </a:rPr>
              <a:t>Next, they extended their legacy ERP and HCM apps using Integration, Java, and Database Cloud Services.</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rPr>
              <a:pPr>
                <a:defRPr/>
              </a:pPr>
              <a:t>59</a:t>
            </a:fld>
            <a:endParaRPr lang="en-US" sz="1800" kern="0" dirty="0">
              <a:solidFill>
                <a:sysClr val="windowText" lastClr="000000"/>
              </a:solidFill>
            </a:endParaRPr>
          </a:p>
        </p:txBody>
      </p:sp>
    </p:spTree>
    <p:extLst>
      <p:ext uri="{BB962C8B-B14F-4D97-AF65-F5344CB8AC3E}">
        <p14:creationId xmlns:p14="http://schemas.microsoft.com/office/powerpoint/2010/main" val="990990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chemeClr val="tx1">
                    <a:lumMod val="50000"/>
                  </a:schemeClr>
                </a:solidFill>
              </a:rPr>
              <a:t>And this is the opportunity we have as we move to cloud.</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6</a:t>
            </a:fld>
            <a:endParaRPr lang="uk-UA" dirty="0">
              <a:solidFill>
                <a:srgbClr val="5F5F5F"/>
              </a:solidFill>
              <a:latin typeface="Calibri"/>
            </a:endParaRPr>
          </a:p>
        </p:txBody>
      </p:sp>
    </p:spTree>
    <p:extLst>
      <p:ext uri="{BB962C8B-B14F-4D97-AF65-F5344CB8AC3E}">
        <p14:creationId xmlns:p14="http://schemas.microsoft.com/office/powerpoint/2010/main" val="18686770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chemeClr val="tx1">
                    <a:lumMod val="50000"/>
                  </a:schemeClr>
                </a:solidFill>
              </a:rPr>
              <a:t>Next, ClubCorp added some new SaaS modules for ERP, EPM, HCM, and POS to transform the member experience. </a:t>
            </a:r>
          </a:p>
          <a:p>
            <a:pPr marL="171450" indent="-171450">
              <a:buFont typeface="Arial" charset="0"/>
              <a:buChar char="•"/>
            </a:pPr>
            <a:r>
              <a:rPr lang="en-US" dirty="0" smtClean="0">
                <a:solidFill>
                  <a:schemeClr val="tx1">
                    <a:lumMod val="50000"/>
                  </a:schemeClr>
                </a:solidFill>
              </a:rPr>
              <a:t>And they were able to improve decision-making with real-time data access.</a:t>
            </a:r>
          </a:p>
          <a:p>
            <a:pPr marL="171450" indent="-171450">
              <a:buFont typeface="Arial" charset="0"/>
              <a:buChar char="•"/>
            </a:pPr>
            <a:r>
              <a:rPr lang="en-US" dirty="0" smtClean="0">
                <a:solidFill>
                  <a:schemeClr val="tx1">
                    <a:lumMod val="50000"/>
                  </a:schemeClr>
                </a:solidFill>
              </a:rPr>
              <a:t>They also integrated these new modules with non-Oracle apps.</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rPr>
              <a:pPr>
                <a:defRPr/>
              </a:pPr>
              <a:t>60</a:t>
            </a:fld>
            <a:endParaRPr lang="en-US" sz="1800" kern="0" dirty="0">
              <a:solidFill>
                <a:sysClr val="windowText" lastClr="000000"/>
              </a:solidFill>
            </a:endParaRPr>
          </a:p>
        </p:txBody>
      </p:sp>
    </p:spTree>
    <p:extLst>
      <p:ext uri="{BB962C8B-B14F-4D97-AF65-F5344CB8AC3E}">
        <p14:creationId xmlns:p14="http://schemas.microsoft.com/office/powerpoint/2010/main" val="13792844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dirty="0" smtClean="0">
                <a:solidFill>
                  <a:schemeClr val="tx1">
                    <a:lumMod val="50000"/>
                  </a:schemeClr>
                </a:solidFill>
              </a:rPr>
              <a:t>The end result was they built this cohesive, secure platform that allowed them to seamlessly onboard new clubs, members, and employees.</a:t>
            </a:r>
          </a:p>
          <a:p>
            <a:pPr marL="171450" indent="-171450">
              <a:buFont typeface="Arial" charset="0"/>
              <a:buChar char="•"/>
            </a:pPr>
            <a:r>
              <a:rPr lang="en-US" dirty="0" smtClean="0">
                <a:solidFill>
                  <a:schemeClr val="tx1">
                    <a:lumMod val="50000"/>
                  </a:schemeClr>
                </a:solidFill>
              </a:rPr>
              <a:t>And they’re a great example of a company that was able to flip that status quo and Invest in innovation versus maintenance, as a result they saw 60% TCO savings.</a:t>
            </a:r>
          </a:p>
          <a:p>
            <a:pPr marL="171450" indent="-171450">
              <a:buFont typeface="Arial" charset="0"/>
              <a:buChar char="•"/>
            </a:pPr>
            <a:r>
              <a:rPr lang="en-US" dirty="0" smtClean="0">
                <a:solidFill>
                  <a:schemeClr val="tx1">
                    <a:lumMod val="50000"/>
                  </a:schemeClr>
                </a:solidFill>
              </a:rPr>
              <a:t>And in the end, they’re able to retire their data center.</a:t>
            </a:r>
          </a:p>
          <a:p>
            <a:pPr marL="171450" indent="-171450">
              <a:buFont typeface="Arial" charset="0"/>
              <a:buChar char="•"/>
            </a:pPr>
            <a:r>
              <a:rPr lang="en-US" dirty="0" smtClean="0">
                <a:solidFill>
                  <a:schemeClr val="tx1">
                    <a:lumMod val="50000"/>
                  </a:schemeClr>
                </a:solidFill>
              </a:rPr>
              <a:t>In this video, ClubCorp</a:t>
            </a:r>
            <a:r>
              <a:rPr lang="en-US" baseline="0" dirty="0" smtClean="0">
                <a:solidFill>
                  <a:schemeClr val="tx1">
                    <a:lumMod val="50000"/>
                  </a:schemeClr>
                </a:solidFill>
              </a:rPr>
              <a:t> </a:t>
            </a:r>
            <a:r>
              <a:rPr lang="en-US" dirty="0" smtClean="0">
                <a:solidFill>
                  <a:schemeClr val="tx1">
                    <a:lumMod val="50000"/>
                  </a:schemeClr>
                </a:solidFill>
              </a:rPr>
              <a:t>shares a bit more detail about their journey.</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rPr>
              <a:pPr>
                <a:defRPr/>
              </a:pPr>
              <a:t>61</a:t>
            </a:fld>
            <a:endParaRPr lang="en-US" sz="1800" kern="0" dirty="0">
              <a:solidFill>
                <a:sysClr val="windowText" lastClr="000000"/>
              </a:solidFill>
            </a:endParaRPr>
          </a:p>
        </p:txBody>
      </p:sp>
    </p:spTree>
    <p:extLst>
      <p:ext uri="{BB962C8B-B14F-4D97-AF65-F5344CB8AC3E}">
        <p14:creationId xmlns:p14="http://schemas.microsoft.com/office/powerpoint/2010/main" val="8165039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pPr marL="171450" indent="-171450">
              <a:buFont typeface="Arial" charset="0"/>
              <a:buChar char="•"/>
            </a:pPr>
            <a:r>
              <a:rPr lang="en-US" b="0" dirty="0" smtClean="0"/>
              <a:t>This was a great example of a customer that is using all three layers of cloud together to transform their business.</a:t>
            </a:r>
          </a:p>
        </p:txBody>
      </p:sp>
      <p:sp>
        <p:nvSpPr>
          <p:cNvPr id="4" name="Slide Number Placeholder 3"/>
          <p:cNvSpPr>
            <a:spLocks noGrp="1"/>
          </p:cNvSpPr>
          <p:nvPr>
            <p:ph type="sldNum" sz="quarter" idx="10"/>
          </p:nvPr>
        </p:nvSpPr>
        <p:spPr/>
        <p:txBody>
          <a:bodyPr/>
          <a:lstStyle/>
          <a:p>
            <a:pPr>
              <a:defRPr/>
            </a:pPr>
            <a:fld id="{8C72D9AE-7182-4680-8F79-479C4181FF08}" type="slidenum">
              <a:rPr lang="en-US" sz="1800" kern="0" smtClean="0">
                <a:solidFill>
                  <a:sysClr val="windowText" lastClr="000000"/>
                </a:solidFill>
                <a:latin typeface="Calibri"/>
              </a:rPr>
              <a:pPr>
                <a:defRPr/>
              </a:pPr>
              <a:t>62</a:t>
            </a:fld>
            <a:endParaRPr lang="en-US" sz="1800" kern="0" dirty="0">
              <a:solidFill>
                <a:sysClr val="windowText" lastClr="000000"/>
              </a:solidFill>
              <a:latin typeface="Calibri"/>
            </a:endParaRPr>
          </a:p>
        </p:txBody>
      </p:sp>
    </p:spTree>
    <p:extLst>
      <p:ext uri="{BB962C8B-B14F-4D97-AF65-F5344CB8AC3E}">
        <p14:creationId xmlns:p14="http://schemas.microsoft.com/office/powerpoint/2010/main" val="1340474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chemeClr val="tx1">
                    <a:lumMod val="50000"/>
                  </a:schemeClr>
                </a:solidFill>
              </a:rPr>
              <a:t>We often talk about the journey to cloud. </a:t>
            </a:r>
          </a:p>
          <a:p>
            <a:pPr marL="171450" indent="-171450">
              <a:buFont typeface="Arial" charset="0"/>
              <a:buChar char="•"/>
            </a:pPr>
            <a:r>
              <a:rPr lang="en-US" dirty="0" smtClean="0">
                <a:solidFill>
                  <a:schemeClr val="tx1">
                    <a:lumMod val="50000"/>
                  </a:schemeClr>
                </a:solidFill>
              </a:rPr>
              <a:t>Just as important are the journey is the destination. </a:t>
            </a:r>
          </a:p>
          <a:p>
            <a:pPr marL="171450" indent="-171450">
              <a:buFont typeface="Arial" charset="0"/>
              <a:buChar char="•"/>
            </a:pPr>
            <a:r>
              <a:rPr lang="en-US" dirty="0" smtClean="0">
                <a:solidFill>
                  <a:schemeClr val="tx1">
                    <a:lumMod val="50000"/>
                  </a:schemeClr>
                </a:solidFill>
              </a:rPr>
              <a:t>Where we are trying to go?</a:t>
            </a:r>
          </a:p>
          <a:p>
            <a:pPr marL="171450" indent="-171450">
              <a:buFont typeface="Arial" charset="0"/>
              <a:buChar char="•"/>
            </a:pPr>
            <a:r>
              <a:rPr lang="en-US" dirty="0" smtClean="0">
                <a:solidFill>
                  <a:schemeClr val="tx1">
                    <a:lumMod val="50000"/>
                  </a:schemeClr>
                </a:solidFill>
              </a:rPr>
              <a:t>What problems we are trying to solve?</a:t>
            </a:r>
          </a:p>
          <a:p>
            <a:pPr marL="171450" indent="-171450">
              <a:buFont typeface="Arial" charset="0"/>
              <a:buChar char="•"/>
            </a:pPr>
            <a:r>
              <a:rPr lang="en-US" dirty="0" smtClean="0">
                <a:solidFill>
                  <a:schemeClr val="tx1">
                    <a:lumMod val="50000"/>
                  </a:schemeClr>
                </a:solidFill>
              </a:rPr>
              <a:t>What changes are we trying to make?</a:t>
            </a: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63</a:t>
            </a:fld>
            <a:endParaRPr lang="uk-UA" dirty="0"/>
          </a:p>
        </p:txBody>
      </p:sp>
    </p:spTree>
    <p:extLst>
      <p:ext uri="{BB962C8B-B14F-4D97-AF65-F5344CB8AC3E}">
        <p14:creationId xmlns:p14="http://schemas.microsoft.com/office/powerpoint/2010/main" val="5858012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rgbClr val="000000"/>
                </a:solidFill>
              </a:rPr>
              <a:t>Ultimately, the destination is about outcomes.</a:t>
            </a:r>
          </a:p>
          <a:p>
            <a:pPr marL="171450" indent="-171450">
              <a:buFont typeface="Arial"/>
              <a:buChar char="•"/>
            </a:pPr>
            <a:r>
              <a:rPr lang="en-US" dirty="0" smtClean="0">
                <a:solidFill>
                  <a:srgbClr val="000000"/>
                </a:solidFill>
              </a:rPr>
              <a:t>What are the real outcomes that we’re trying to achieve for our businesses, for our customers</a:t>
            </a:r>
            <a:r>
              <a:rPr lang="mr-IN" dirty="0" smtClean="0">
                <a:solidFill>
                  <a:srgbClr val="000000"/>
                </a:solidFill>
              </a:rPr>
              <a:t>…</a:t>
            </a:r>
            <a:r>
              <a:rPr lang="en-US" dirty="0" smtClean="0">
                <a:solidFill>
                  <a:srgbClr val="000000"/>
                </a:solidFill>
              </a:rPr>
              <a:t> and for our people.</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64</a:t>
            </a:fld>
            <a:endParaRPr lang="uk-UA" dirty="0"/>
          </a:p>
        </p:txBody>
      </p:sp>
    </p:spTree>
    <p:extLst>
      <p:ext uri="{BB962C8B-B14F-4D97-AF65-F5344CB8AC3E}">
        <p14:creationId xmlns:p14="http://schemas.microsoft.com/office/powerpoint/2010/main" val="41597561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1450" indent="-171450">
              <a:spcAft>
                <a:spcPts val="1400"/>
              </a:spcAft>
              <a:buFont typeface="Arial" charset="0"/>
              <a:buChar char="•"/>
            </a:pPr>
            <a:r>
              <a:rPr lang="en-US" sz="1000" dirty="0" smtClean="0">
                <a:solidFill>
                  <a:schemeClr val="tx1">
                    <a:lumMod val="50000"/>
                  </a:schemeClr>
                </a:solidFill>
              </a:rPr>
              <a:t>A great story about how we can impact peoples’ live is the University of Pittsburgh Medical Center.</a:t>
            </a:r>
          </a:p>
          <a:p>
            <a:pPr marL="171450" indent="-171450">
              <a:spcAft>
                <a:spcPts val="1400"/>
              </a:spcAft>
              <a:buFont typeface="Arial" charset="0"/>
              <a:buChar char="•"/>
            </a:pPr>
            <a:r>
              <a:rPr lang="en-US" sz="1000" dirty="0" smtClean="0">
                <a:solidFill>
                  <a:schemeClr val="tx1">
                    <a:lumMod val="50000"/>
                  </a:schemeClr>
                </a:solidFill>
              </a:rPr>
              <a:t>They’re doing research into the prevention of cancer using data and information.</a:t>
            </a:r>
          </a:p>
          <a:p>
            <a:pPr marL="171450" indent="-171450">
              <a:spcAft>
                <a:spcPts val="1400"/>
              </a:spcAft>
              <a:buFont typeface="Arial" charset="0"/>
              <a:buChar char="•"/>
            </a:pPr>
            <a:r>
              <a:rPr lang="en-US" sz="1000" dirty="0" smtClean="0">
                <a:solidFill>
                  <a:schemeClr val="tx1">
                    <a:lumMod val="50000"/>
                  </a:schemeClr>
                </a:solidFill>
              </a:rPr>
              <a:t>For them, the greatest impediment to cancer research has been managing and analyzing the sheer volume of data.</a:t>
            </a:r>
          </a:p>
          <a:p>
            <a:pPr marL="171450" indent="-171450">
              <a:spcAft>
                <a:spcPts val="1400"/>
              </a:spcAft>
              <a:buFont typeface="Arial" charset="0"/>
              <a:buChar char="•"/>
            </a:pPr>
            <a:r>
              <a:rPr lang="en-US" sz="1000" dirty="0" smtClean="0">
                <a:solidFill>
                  <a:schemeClr val="tx1">
                    <a:lumMod val="50000"/>
                  </a:schemeClr>
                </a:solidFill>
              </a:rPr>
              <a:t>Using Oracle’s big data cloud solution, UPMC was able to look at more than 200 data sources and, as a result, they developed insights that led to breakthroughs in treatments, including ways to personalize cancer care.</a:t>
            </a:r>
          </a:p>
          <a:p>
            <a:pPr marL="171450" indent="-171450">
              <a:spcAft>
                <a:spcPts val="1400"/>
              </a:spcAft>
              <a:buFont typeface="Arial" charset="0"/>
              <a:buChar char="•"/>
            </a:pPr>
            <a:r>
              <a:rPr lang="en-US" sz="1000" dirty="0" smtClean="0">
                <a:solidFill>
                  <a:schemeClr val="tx1">
                    <a:lumMod val="50000"/>
                  </a:schemeClr>
                </a:solidFill>
              </a:rPr>
              <a:t>Breakthroughs like this represent the future of medicine, using new insights to drive better outcomes and ultimately impact lives.</a:t>
            </a:r>
          </a:p>
          <a:p>
            <a:pPr marL="171450" indent="-171450">
              <a:spcAft>
                <a:spcPts val="1400"/>
              </a:spcAft>
              <a:buFont typeface="Arial" charset="0"/>
              <a:buChar char="•"/>
            </a:pPr>
            <a:endParaRPr lang="en-US" sz="1000"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65</a:t>
            </a:fld>
            <a:endParaRPr lang="uk-UA" dirty="0"/>
          </a:p>
        </p:txBody>
      </p:sp>
    </p:spTree>
    <p:extLst>
      <p:ext uri="{BB962C8B-B14F-4D97-AF65-F5344CB8AC3E}">
        <p14:creationId xmlns:p14="http://schemas.microsoft.com/office/powerpoint/2010/main" val="36787702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1400"/>
              </a:spcAft>
              <a:buFont typeface="Arial" charset="0"/>
              <a:buChar char="•"/>
            </a:pPr>
            <a:r>
              <a:rPr lang="en-US" dirty="0" smtClean="0">
                <a:solidFill>
                  <a:schemeClr val="tx1">
                    <a:lumMod val="50000"/>
                  </a:schemeClr>
                </a:solidFill>
              </a:rPr>
              <a:t>This is just another incredible example of enabling what’s possible. </a:t>
            </a:r>
          </a:p>
          <a:p>
            <a:pPr marL="171450" indent="-171450">
              <a:spcAft>
                <a:spcPts val="1400"/>
              </a:spcAft>
              <a:buFont typeface="Arial" charset="0"/>
              <a:buChar char="•"/>
            </a:pPr>
            <a:r>
              <a:rPr lang="en-US" dirty="0" smtClean="0">
                <a:solidFill>
                  <a:schemeClr val="tx1">
                    <a:lumMod val="50000"/>
                  </a:schemeClr>
                </a:solidFill>
              </a:rPr>
              <a:t>We believe that technology can make a difference in the world, we’ve seen it.</a:t>
            </a:r>
          </a:p>
          <a:p>
            <a:pPr marL="171450" indent="-171450">
              <a:spcAft>
                <a:spcPts val="1400"/>
              </a:spcAft>
              <a:buFont typeface="Arial" charset="0"/>
              <a:buChar char="•"/>
            </a:pPr>
            <a:r>
              <a:rPr lang="en-US" dirty="0" smtClean="0">
                <a:solidFill>
                  <a:schemeClr val="tx1">
                    <a:lumMod val="50000"/>
                  </a:schemeClr>
                </a:solidFill>
              </a:rPr>
              <a:t>We believe in the power of enabling people.</a:t>
            </a:r>
          </a:p>
          <a:p>
            <a:pPr marL="171450" indent="-171450">
              <a:spcAft>
                <a:spcPts val="1400"/>
              </a:spcAft>
              <a:buFont typeface="Arial" charset="0"/>
              <a:buChar char="•"/>
            </a:pPr>
            <a:r>
              <a:rPr lang="en-US" dirty="0" smtClean="0">
                <a:solidFill>
                  <a:schemeClr val="tx1">
                    <a:lumMod val="50000"/>
                  </a:schemeClr>
                </a:solidFill>
              </a:rPr>
              <a:t>We believe that insights lead to new innovations, can drive business growth and can impact lives. </a:t>
            </a:r>
            <a:endParaRPr lang="en-US" dirty="0"/>
          </a:p>
          <a:p>
            <a:pPr marL="171450" indent="-171450">
              <a:buFont typeface="Arial"/>
              <a:buChar char="•"/>
            </a:pPr>
            <a:endParaRPr lang="en-US" dirty="0"/>
          </a:p>
          <a:p>
            <a:pPr marL="0" marR="0" indent="0" algn="l" defTabSz="914400" rtl="0" eaLnBrk="1" fontAlgn="auto" latinLnBrk="0" hangingPunct="1">
              <a:lnSpc>
                <a:spcPct val="100000"/>
              </a:lnSpc>
              <a:spcBef>
                <a:spcPts val="600"/>
              </a:spcBef>
              <a:spcAft>
                <a:spcPts val="0"/>
              </a:spcAft>
              <a:buClrTx/>
              <a:buSzTx/>
              <a:buFontTx/>
              <a:buNone/>
              <a:tabLst/>
              <a:defRPr/>
            </a:pPr>
            <a:endParaRPr lang="en-US" sz="1100" baseline="0" dirty="0" smtClean="0"/>
          </a:p>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uk-UA" smtClean="0"/>
              <a:t>66</a:t>
            </a:fld>
            <a:endParaRPr lang="uk-UA" dirty="0"/>
          </a:p>
        </p:txBody>
      </p:sp>
    </p:spTree>
    <p:extLst>
      <p:ext uri="{BB962C8B-B14F-4D97-AF65-F5344CB8AC3E}">
        <p14:creationId xmlns:p14="http://schemas.microsoft.com/office/powerpoint/2010/main" val="31020780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1400"/>
              </a:spcAft>
              <a:buFont typeface="Arial" charset="0"/>
              <a:buChar char="•"/>
            </a:pPr>
            <a:r>
              <a:rPr lang="en-US" dirty="0" smtClean="0">
                <a:solidFill>
                  <a:schemeClr val="tx1">
                    <a:lumMod val="50000"/>
                  </a:schemeClr>
                </a:solidFill>
              </a:rPr>
              <a:t>And that’s the opportunity that we have in front of all of us. </a:t>
            </a:r>
          </a:p>
          <a:p>
            <a:pPr marL="171450" indent="-171450">
              <a:spcAft>
                <a:spcPts val="1400"/>
              </a:spcAft>
              <a:buFont typeface="Arial" charset="0"/>
              <a:buChar char="•"/>
            </a:pPr>
            <a:r>
              <a:rPr lang="en-US" dirty="0" smtClean="0">
                <a:solidFill>
                  <a:schemeClr val="tx1">
                    <a:lumMod val="50000"/>
                  </a:schemeClr>
                </a:solidFill>
              </a:rPr>
              <a:t>To use cloud, this shared journey, to drive both business and people outcomes.</a:t>
            </a:r>
          </a:p>
          <a:p>
            <a:pPr marL="171450" indent="-171450">
              <a:spcAft>
                <a:spcPts val="1400"/>
              </a:spcAft>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t>67</a:t>
            </a:fld>
            <a:endParaRPr lang="uk-UA" dirty="0"/>
          </a:p>
        </p:txBody>
      </p:sp>
    </p:spTree>
    <p:extLst>
      <p:ext uri="{BB962C8B-B14F-4D97-AF65-F5344CB8AC3E}">
        <p14:creationId xmlns:p14="http://schemas.microsoft.com/office/powerpoint/2010/main" val="24717499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a:xfrm>
            <a:off x="380999" y="3124200"/>
            <a:ext cx="6302375" cy="5334000"/>
          </a:xfrm>
        </p:spPr>
        <p:txBody>
          <a:bodyPr>
            <a:noAutofit/>
          </a:bodyPr>
          <a:lstStyle/>
          <a:p>
            <a:pPr marL="171450" indent="-171450">
              <a:spcAft>
                <a:spcPts val="1400"/>
              </a:spcAft>
              <a:buFont typeface="Arial" charset="0"/>
              <a:buChar char="•"/>
            </a:pPr>
            <a:r>
              <a:rPr lang="en-US" dirty="0" smtClean="0">
                <a:solidFill>
                  <a:schemeClr val="tx1">
                    <a:lumMod val="50000"/>
                  </a:schemeClr>
                </a:solidFill>
              </a:rPr>
              <a:t>So how do we support our customers in this journey?</a:t>
            </a:r>
          </a:p>
          <a:p>
            <a:pPr marL="171450" indent="-171450">
              <a:spcAft>
                <a:spcPts val="1400"/>
              </a:spcAft>
              <a:buFont typeface="Arial" charset="0"/>
              <a:buChar char="•"/>
            </a:pPr>
            <a:r>
              <a:rPr lang="en-US" dirty="0" smtClean="0">
                <a:solidFill>
                  <a:schemeClr val="tx1">
                    <a:lumMod val="50000"/>
                  </a:schemeClr>
                </a:solidFill>
              </a:rPr>
              <a:t>At Oracle, we see many different paths to cloud, not just one path for everyone.</a:t>
            </a:r>
          </a:p>
          <a:p>
            <a:pPr marL="171450" indent="-171450">
              <a:spcAft>
                <a:spcPts val="1400"/>
              </a:spcAft>
              <a:buFont typeface="Arial" charset="0"/>
              <a:buChar char="•"/>
            </a:pPr>
            <a:r>
              <a:rPr lang="en-US" dirty="0" smtClean="0">
                <a:solidFill>
                  <a:schemeClr val="tx1">
                    <a:lumMod val="50000"/>
                  </a:schemeClr>
                </a:solidFill>
              </a:rPr>
              <a:t>Our mission is to help customers support their own paths.</a:t>
            </a:r>
          </a:p>
          <a:p>
            <a:pPr marL="171450" indent="-171450">
              <a:spcAft>
                <a:spcPts val="1400"/>
              </a:spcAft>
              <a:buFont typeface="Arial" charset="0"/>
              <a:buChar char="•"/>
            </a:pPr>
            <a:r>
              <a:rPr lang="en-US" dirty="0" smtClean="0">
                <a:solidFill>
                  <a:schemeClr val="tx1">
                    <a:lumMod val="50000"/>
                  </a:schemeClr>
                </a:solidFill>
              </a:rPr>
              <a:t>We do so by offering a platform that is complete, open, secure, provides choice and access to innovation for all.</a:t>
            </a:r>
          </a:p>
          <a:p>
            <a:pPr marL="171450" indent="-171450">
              <a:spcAft>
                <a:spcPts val="1400"/>
              </a:spcAft>
              <a:buFont typeface="Arial" charset="0"/>
              <a:buChar char="•"/>
            </a:pPr>
            <a:r>
              <a:rPr lang="en-US" dirty="0" smtClean="0">
                <a:solidFill>
                  <a:schemeClr val="tx1">
                    <a:lumMod val="50000"/>
                  </a:schemeClr>
                </a:solidFill>
              </a:rPr>
              <a:t>We add intelligence at every layer to support new business and engagement models.</a:t>
            </a:r>
          </a:p>
          <a:p>
            <a:pPr marL="171450" indent="-171450">
              <a:spcAft>
                <a:spcPts val="1400"/>
              </a:spcAft>
              <a:buFont typeface="Arial" charset="0"/>
              <a:buChar char="•"/>
            </a:pPr>
            <a:r>
              <a:rPr lang="en-US" dirty="0" smtClean="0">
                <a:solidFill>
                  <a:schemeClr val="tx1">
                    <a:lumMod val="50000"/>
                  </a:schemeClr>
                </a:solidFill>
              </a:rPr>
              <a:t>We understand that for most customers, new cloud services need to co-exist within current environments and investments.</a:t>
            </a:r>
          </a:p>
          <a:p>
            <a:pPr marL="171450" indent="-171450">
              <a:spcAft>
                <a:spcPts val="1400"/>
              </a:spcAft>
              <a:buFont typeface="Arial" charset="0"/>
              <a:buChar char="•"/>
            </a:pPr>
            <a:r>
              <a:rPr lang="en-US" dirty="0" smtClean="0">
                <a:solidFill>
                  <a:schemeClr val="accent4"/>
                </a:solidFill>
              </a:rPr>
              <a:t>New applications need to interoperate with on-premises applications.</a:t>
            </a:r>
          </a:p>
          <a:p>
            <a:pPr marL="171450" indent="-171450">
              <a:spcAft>
                <a:spcPts val="1400"/>
              </a:spcAft>
              <a:buFont typeface="Arial" charset="0"/>
              <a:buChar char="•"/>
            </a:pPr>
            <a:r>
              <a:rPr lang="en-US" dirty="0" smtClean="0">
                <a:solidFill>
                  <a:schemeClr val="accent4"/>
                </a:solidFill>
              </a:rPr>
              <a:t>New forms of doing business need to co-mingle with existing business processes.</a:t>
            </a:r>
          </a:p>
          <a:p>
            <a:pPr marL="171450" indent="-171450">
              <a:spcAft>
                <a:spcPts val="1400"/>
              </a:spcAft>
              <a:buFont typeface="Arial" charset="0"/>
              <a:buChar char="•"/>
            </a:pPr>
            <a:r>
              <a:rPr lang="en-US" dirty="0" smtClean="0">
                <a:solidFill>
                  <a:schemeClr val="accent4"/>
                </a:solidFill>
              </a:rPr>
              <a:t>And we believe that everything Oracle has built to this point has brought us to this unique position where our customers can apply our expertise—in the cloud and on premises—to support their transitions to cloud.</a:t>
            </a:r>
          </a:p>
          <a:p>
            <a:pPr marL="171450" indent="-171450">
              <a:spcAft>
                <a:spcPts val="1400"/>
              </a:spcAft>
              <a:buFont typeface="Arial" charset="0"/>
              <a:buChar char="•"/>
            </a:pPr>
            <a:r>
              <a:rPr lang="en-US" dirty="0" smtClean="0">
                <a:solidFill>
                  <a:schemeClr val="accent4"/>
                </a:solidFill>
              </a:rPr>
              <a:t>We began the presentation by talking about the transformation that’s occurring in the market today,</a:t>
            </a:r>
            <a:r>
              <a:rPr lang="en-US" baseline="0" dirty="0" smtClean="0">
                <a:solidFill>
                  <a:schemeClr val="accent4"/>
                </a:solidFill>
              </a:rPr>
              <a:t> a</a:t>
            </a:r>
            <a:r>
              <a:rPr lang="en-US" dirty="0" smtClean="0">
                <a:solidFill>
                  <a:schemeClr val="accent4"/>
                </a:solidFill>
              </a:rPr>
              <a:t>nd how that represents opportunity for our customers.  </a:t>
            </a:r>
          </a:p>
          <a:p>
            <a:pPr marL="171450" indent="-171450">
              <a:spcAft>
                <a:spcPts val="1400"/>
              </a:spcAft>
              <a:buFont typeface="Arial" charset="0"/>
              <a:buChar char="•"/>
            </a:pPr>
            <a:r>
              <a:rPr lang="en-US" dirty="0" smtClean="0">
                <a:solidFill>
                  <a:schemeClr val="accent4"/>
                </a:solidFill>
              </a:rPr>
              <a:t>This also represents an incredible opportunity for us, both as a company and as individuals, to help lead this change and be the trusted advisor to our customers on their journey to cloud.</a:t>
            </a:r>
          </a:p>
          <a:p>
            <a:pPr marL="171450" indent="-171450">
              <a:spcAft>
                <a:spcPts val="1400"/>
              </a:spcAft>
              <a:buFont typeface="Arial" charset="0"/>
              <a:buChar char="•"/>
            </a:pPr>
            <a:r>
              <a:rPr lang="en-US" dirty="0" smtClean="0">
                <a:solidFill>
                  <a:schemeClr val="accent4"/>
                </a:solidFill>
              </a:rPr>
              <a:t>Thank you. </a:t>
            </a:r>
          </a:p>
          <a:p>
            <a:pPr marL="171450" indent="-171450">
              <a:spcAft>
                <a:spcPts val="1400"/>
              </a:spcAft>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prstClr val="black"/>
                </a:solidFill>
                <a:latin typeface="Calibri"/>
              </a:rPr>
              <a:pPr/>
              <a:t>68</a:t>
            </a:fld>
            <a:endParaRPr lang="uk-UA" dirty="0">
              <a:solidFill>
                <a:prstClr val="black"/>
              </a:solidFill>
              <a:latin typeface="Calibri"/>
            </a:endParaRPr>
          </a:p>
        </p:txBody>
      </p:sp>
    </p:spTree>
    <p:extLst>
      <p:ext uri="{BB962C8B-B14F-4D97-AF65-F5344CB8AC3E}">
        <p14:creationId xmlns:p14="http://schemas.microsoft.com/office/powerpoint/2010/main" val="17597541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prstClr val="black"/>
                </a:solidFill>
                <a:latin typeface="Calibri"/>
              </a:rPr>
              <a:pPr/>
              <a:t>69</a:t>
            </a:fld>
            <a:endParaRPr lang="en-US" dirty="0">
              <a:solidFill>
                <a:prstClr val="black"/>
              </a:solidFill>
              <a:latin typeface="Calibri"/>
            </a:endParaRPr>
          </a:p>
        </p:txBody>
      </p:sp>
    </p:spTree>
    <p:extLst>
      <p:ext uri="{BB962C8B-B14F-4D97-AF65-F5344CB8AC3E}">
        <p14:creationId xmlns:p14="http://schemas.microsoft.com/office/powerpoint/2010/main" val="90510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0999" y="3124200"/>
            <a:ext cx="6232769" cy="5334000"/>
          </a:xfrm>
        </p:spPr>
        <p:txBody>
          <a:bodyPr>
            <a:normAutofit/>
          </a:bodyPr>
          <a:lstStyle/>
          <a:p>
            <a:pPr marL="171450" indent="-171450">
              <a:buFont typeface="Arial" charset="0"/>
              <a:buChar char="•"/>
            </a:pPr>
            <a:r>
              <a:rPr lang="en-US" dirty="0" smtClean="0">
                <a:solidFill>
                  <a:schemeClr val="tx1">
                    <a:lumMod val="50000"/>
                  </a:schemeClr>
                </a:solidFill>
              </a:rPr>
              <a:t>We see a series of potential stages with respect to the move to cloud. </a:t>
            </a:r>
            <a:endParaRPr lang="en-US" u="sng" dirty="0" smtClean="0">
              <a:solidFill>
                <a:schemeClr val="tx1">
                  <a:lumMod val="50000"/>
                </a:schemeClr>
              </a:solidFill>
            </a:endParaRPr>
          </a:p>
          <a:p>
            <a:pPr marL="171450" indent="-171450">
              <a:buFont typeface="Arial" charset="0"/>
              <a:buChar char="•"/>
            </a:pPr>
            <a:r>
              <a:rPr lang="en-US" dirty="0" smtClean="0">
                <a:solidFill>
                  <a:schemeClr val="tx1">
                    <a:lumMod val="50000"/>
                  </a:schemeClr>
                </a:solidFill>
              </a:rPr>
              <a:t>The first phase might be just migrating certain workloads. I’m lifting and shifting to save on the infrastructure costs.</a:t>
            </a:r>
          </a:p>
          <a:p>
            <a:pPr marL="171450" indent="-171450">
              <a:buFont typeface="Arial" charset="0"/>
              <a:buChar char="•"/>
            </a:pPr>
            <a:r>
              <a:rPr lang="en-US" dirty="0" smtClean="0">
                <a:solidFill>
                  <a:schemeClr val="tx1">
                    <a:lumMod val="50000"/>
                  </a:schemeClr>
                </a:solidFill>
              </a:rPr>
              <a:t>Or I could be leveraging cloud to rapidly create dev environments that I use only when needed. </a:t>
            </a:r>
          </a:p>
          <a:p>
            <a:pPr marL="171450" indent="-171450">
              <a:buFont typeface="Arial" charset="0"/>
              <a:buChar char="•"/>
            </a:pPr>
            <a:r>
              <a:rPr lang="en-US" dirty="0" smtClean="0">
                <a:solidFill>
                  <a:schemeClr val="tx1">
                    <a:lumMod val="50000"/>
                  </a:schemeClr>
                </a:solidFill>
              </a:rPr>
              <a:t>Or perhaps I am leveraging net new modern applications in the cloud.</a:t>
            </a:r>
          </a:p>
          <a:p>
            <a:pPr marL="171450" indent="-171450">
              <a:buFont typeface="Arial" charset="0"/>
              <a:buChar char="•"/>
            </a:pPr>
            <a:r>
              <a:rPr lang="en-US" dirty="0" smtClean="0">
                <a:solidFill>
                  <a:schemeClr val="tx1">
                    <a:lumMod val="50000"/>
                  </a:schemeClr>
                </a:solidFill>
              </a:rPr>
              <a:t>Next, how do I get value from connecting and extending my environments?</a:t>
            </a:r>
          </a:p>
          <a:p>
            <a:pPr marL="171450" indent="-171450">
              <a:buFont typeface="Arial" charset="0"/>
              <a:buChar char="•"/>
            </a:pPr>
            <a:r>
              <a:rPr lang="en-US" dirty="0" smtClean="0">
                <a:solidFill>
                  <a:schemeClr val="tx1">
                    <a:lumMod val="50000"/>
                  </a:schemeClr>
                </a:solidFill>
              </a:rPr>
              <a:t>As I move workloads, applications, and data to cloud, how do I connect this back to what I might still have on prem; operating in a hybrid environment?</a:t>
            </a:r>
          </a:p>
          <a:p>
            <a:pPr marL="171450" indent="-171450">
              <a:buFont typeface="Arial" charset="0"/>
              <a:buChar char="•"/>
            </a:pPr>
            <a:r>
              <a:rPr lang="en-US" dirty="0" smtClean="0">
                <a:solidFill>
                  <a:schemeClr val="tx1">
                    <a:lumMod val="50000"/>
                  </a:schemeClr>
                </a:solidFill>
              </a:rPr>
              <a:t>How can I use cloud to extend the capabilities of existing applications around mobile and social, for example? </a:t>
            </a:r>
          </a:p>
          <a:p>
            <a:pPr marL="171450" indent="-171450">
              <a:buFont typeface="Arial" charset="0"/>
              <a:buChar char="•"/>
            </a:pPr>
            <a:r>
              <a:rPr lang="en-US" dirty="0" smtClean="0">
                <a:solidFill>
                  <a:schemeClr val="tx1">
                    <a:lumMod val="50000"/>
                  </a:schemeClr>
                </a:solidFill>
              </a:rPr>
              <a:t>How can I customize my applications to better fit my needs or build net new ones? </a:t>
            </a:r>
          </a:p>
          <a:p>
            <a:pPr marL="171450" indent="-171450">
              <a:buFont typeface="Arial" charset="0"/>
              <a:buChar char="•"/>
            </a:pPr>
            <a:r>
              <a:rPr lang="en-US" sz="800" dirty="0" smtClean="0">
                <a:solidFill>
                  <a:schemeClr val="tx1">
                    <a:lumMod val="50000"/>
                  </a:schemeClr>
                </a:solidFill>
              </a:rPr>
              <a:t>Ultimately, it’s about how do we use the power of cloud to really transform. </a:t>
            </a:r>
          </a:p>
          <a:p>
            <a:pPr marL="171450" indent="-171450">
              <a:buFont typeface="Arial" charset="0"/>
              <a:buChar char="•"/>
            </a:pPr>
            <a:r>
              <a:rPr lang="en-US" sz="800" dirty="0" smtClean="0">
                <a:solidFill>
                  <a:schemeClr val="tx1">
                    <a:lumMod val="50000"/>
                  </a:schemeClr>
                </a:solidFill>
              </a:rPr>
              <a:t>I can use predictive and adaptive analytics, leveraging machine learning and AI to drive insights into my business operations and my customers.</a:t>
            </a:r>
          </a:p>
          <a:p>
            <a:pPr marL="171450" indent="-171450">
              <a:buFont typeface="Arial" charset="0"/>
              <a:buChar char="•"/>
            </a:pPr>
            <a:r>
              <a:rPr lang="en-US" sz="800" dirty="0" smtClean="0">
                <a:solidFill>
                  <a:schemeClr val="tx1">
                    <a:lumMod val="50000"/>
                  </a:schemeClr>
                </a:solidFill>
              </a:rPr>
              <a:t>What if insights came to us when we needed them most?</a:t>
            </a:r>
          </a:p>
          <a:p>
            <a:pPr marL="171450" indent="-171450">
              <a:buFont typeface="Arial" charset="0"/>
              <a:buChar char="•"/>
              <a:defRPr/>
            </a:pPr>
            <a:r>
              <a:rPr lang="en-US" sz="800" dirty="0" smtClean="0">
                <a:solidFill>
                  <a:schemeClr val="tx1">
                    <a:lumMod val="50000"/>
                  </a:schemeClr>
                </a:solidFill>
              </a:rPr>
              <a:t>What if we could answer questions we couldn’t answer before, or never even thought to ask?</a:t>
            </a:r>
          </a:p>
          <a:p>
            <a:pPr marL="171450" indent="-171450">
              <a:buFont typeface="Arial" charset="0"/>
              <a:buChar char="•"/>
            </a:pPr>
            <a:r>
              <a:rPr lang="en-US" sz="800" dirty="0" smtClean="0">
                <a:solidFill>
                  <a:schemeClr val="tx1">
                    <a:lumMod val="50000"/>
                  </a:schemeClr>
                </a:solidFill>
              </a:rPr>
              <a:t>I can combine these insights with digital engagement to connect in new ways. </a:t>
            </a:r>
          </a:p>
          <a:p>
            <a:pPr marL="171450" indent="-171450">
              <a:buFont typeface="Arial" charset="0"/>
              <a:buChar char="•"/>
            </a:pPr>
            <a:r>
              <a:rPr lang="en-US" sz="800" dirty="0" smtClean="0">
                <a:solidFill>
                  <a:schemeClr val="tx1">
                    <a:lumMod val="50000"/>
                  </a:schemeClr>
                </a:solidFill>
              </a:rPr>
              <a:t>Or I can realize the value of fully integrated suite of applications that span all areas of my business.</a:t>
            </a:r>
          </a:p>
          <a:p>
            <a:pPr marL="171450" indent="-171450">
              <a:buFont typeface="Arial" charset="0"/>
              <a:buChar char="•"/>
            </a:pPr>
            <a:r>
              <a:rPr lang="en-US" sz="800" dirty="0" smtClean="0">
                <a:solidFill>
                  <a:schemeClr val="tx1">
                    <a:lumMod val="50000"/>
                  </a:schemeClr>
                </a:solidFill>
              </a:rPr>
              <a:t>Up here in ‘transform’ is where we aspire to be.</a:t>
            </a:r>
          </a:p>
          <a:p>
            <a:pPr marL="171450" indent="-171450">
              <a:buFont typeface="Arial" charset="0"/>
              <a:buChar char="•"/>
              <a:defRPr/>
            </a:pPr>
            <a:r>
              <a:rPr lang="en-US" sz="800" dirty="0" smtClean="0">
                <a:solidFill>
                  <a:schemeClr val="tx1">
                    <a:lumMod val="50000"/>
                  </a:schemeClr>
                </a:solidFill>
              </a:rPr>
              <a:t>Up here is where the possibility for real change occurs.</a:t>
            </a:r>
          </a:p>
          <a:p>
            <a:pPr marL="171450" indent="-171450">
              <a:buFont typeface="Arial" charset="0"/>
              <a:buChar char="•"/>
            </a:pPr>
            <a:endParaRPr lang="en-US" sz="800" dirty="0" smtClean="0">
              <a:solidFill>
                <a:schemeClr val="tx1">
                  <a:lumMod val="50000"/>
                </a:schemeClr>
              </a:solidFill>
            </a:endParaRPr>
          </a:p>
          <a:p>
            <a:pPr marL="171450" indent="-171450">
              <a:buFont typeface="Arial" charset="0"/>
              <a:buChar char="•"/>
            </a:pPr>
            <a:endParaRPr lang="en-US" sz="800" dirty="0" smtClean="0">
              <a:solidFill>
                <a:schemeClr val="tx1">
                  <a:lumMod val="50000"/>
                </a:schemeClr>
              </a:solidFill>
            </a:endParaRPr>
          </a:p>
          <a:p>
            <a:pPr marL="171450" indent="-171450">
              <a:buFont typeface="Arial" charset="0"/>
              <a:buChar char="•"/>
            </a:pPr>
            <a:endParaRPr lang="en-US" sz="100" dirty="0" smtClean="0">
              <a:solidFill>
                <a:schemeClr val="tx1">
                  <a:lumMod val="50000"/>
                </a:schemeClr>
              </a:solidFill>
            </a:endParaRPr>
          </a:p>
          <a:p>
            <a:pPr marL="171450" indent="-171450">
              <a:buFont typeface="Arial" charset="0"/>
              <a:buChar char="•"/>
            </a:pP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prstClr val="black"/>
                </a:solidFill>
              </a:rPr>
              <a:pPr/>
              <a:t>7</a:t>
            </a:fld>
            <a:endParaRPr lang="uk-UA" dirty="0">
              <a:solidFill>
                <a:prstClr val="black"/>
              </a:solidFill>
            </a:endParaRPr>
          </a:p>
        </p:txBody>
      </p:sp>
    </p:spTree>
    <p:extLst>
      <p:ext uri="{BB962C8B-B14F-4D97-AF65-F5344CB8AC3E}">
        <p14:creationId xmlns:p14="http://schemas.microsoft.com/office/powerpoint/2010/main" val="1811406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charset="0"/>
              <a:buChar char="•"/>
            </a:pPr>
            <a:r>
              <a:rPr lang="en-US" dirty="0" smtClean="0">
                <a:solidFill>
                  <a:schemeClr val="tx1">
                    <a:lumMod val="50000"/>
                  </a:schemeClr>
                </a:solidFill>
              </a:rPr>
              <a:t>So when we think about this journey…</a:t>
            </a:r>
          </a:p>
          <a:p>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8</a:t>
            </a:fld>
            <a:endParaRPr lang="uk-UA" dirty="0">
              <a:solidFill>
                <a:srgbClr val="5F5F5F"/>
              </a:solidFill>
              <a:latin typeface="Calibri"/>
            </a:endParaRPr>
          </a:p>
        </p:txBody>
      </p:sp>
    </p:spTree>
    <p:extLst>
      <p:ext uri="{BB962C8B-B14F-4D97-AF65-F5344CB8AC3E}">
        <p14:creationId xmlns:p14="http://schemas.microsoft.com/office/powerpoint/2010/main" val="2114624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lstStyle/>
          <a:p>
            <a:pPr marL="171450" indent="-171450">
              <a:buFont typeface="Arial"/>
              <a:buChar char="•"/>
            </a:pPr>
            <a:r>
              <a:rPr lang="en-US" dirty="0" smtClean="0">
                <a:solidFill>
                  <a:schemeClr val="tx1">
                    <a:lumMod val="50000"/>
                  </a:schemeClr>
                </a:solidFill>
              </a:rPr>
              <a:t>What’s required?</a:t>
            </a:r>
            <a:endParaRPr lang="en-US" dirty="0">
              <a:solidFill>
                <a:schemeClr val="tx1">
                  <a:lumMod val="50000"/>
                </a:schemeClr>
              </a:solidFill>
            </a:endParaRPr>
          </a:p>
        </p:txBody>
      </p:sp>
      <p:sp>
        <p:nvSpPr>
          <p:cNvPr id="4" name="Slide Number Placeholder 3"/>
          <p:cNvSpPr>
            <a:spLocks noGrp="1"/>
          </p:cNvSpPr>
          <p:nvPr>
            <p:ph type="sldNum" sz="quarter" idx="10"/>
          </p:nvPr>
        </p:nvSpPr>
        <p:spPr/>
        <p:txBody>
          <a:bodyPr/>
          <a:lstStyle/>
          <a:p>
            <a:fld id="{8C72D9AE-7182-4680-8F79-479C4181FF08}" type="slidenum">
              <a:rPr lang="uk-UA" smtClean="0">
                <a:solidFill>
                  <a:srgbClr val="5F5F5F"/>
                </a:solidFill>
                <a:latin typeface="Calibri"/>
              </a:rPr>
              <a:pPr/>
              <a:t>9</a:t>
            </a:fld>
            <a:endParaRPr lang="uk-UA" dirty="0">
              <a:solidFill>
                <a:srgbClr val="5F5F5F"/>
              </a:solidFill>
              <a:latin typeface="Calibri"/>
            </a:endParaRPr>
          </a:p>
        </p:txBody>
      </p:sp>
    </p:spTree>
    <p:extLst>
      <p:ext uri="{BB962C8B-B14F-4D97-AF65-F5344CB8AC3E}">
        <p14:creationId xmlns:p14="http://schemas.microsoft.com/office/powerpoint/2010/main" val="1908920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2.png"/><Relationship Id="rId5"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eg"/><Relationship Id="rId3" Type="http://schemas.openxmlformats.org/officeDocument/2006/relationships/image" Target="../media/image19.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jpeg"/><Relationship Id="rId5" Type="http://schemas.openxmlformats.org/officeDocument/2006/relationships/image" Target="../media/image10.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eg"/><Relationship Id="rId3" Type="http://schemas.openxmlformats.org/officeDocument/2006/relationships/image" Target="../media/image19.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jpeg"/><Relationship Id="rId5" Type="http://schemas.openxmlformats.org/officeDocument/2006/relationships/image" Target="../media/image11.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3.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jpg"/><Relationship Id="rId3" Type="http://schemas.openxmlformats.org/officeDocument/2006/relationships/image" Target="../media/image2.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jpg"/><Relationship Id="rId3" Type="http://schemas.openxmlformats.org/officeDocument/2006/relationships/image" Target="../media/image2.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jpeg"/><Relationship Id="rId3" Type="http://schemas.openxmlformats.org/officeDocument/2006/relationships/image" Target="../media/image2.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2.png"/><Relationship Id="rId5"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4.jpeg"/><Relationship Id="rId5" Type="http://schemas.openxmlformats.org/officeDocument/2006/relationships/image" Target="../media/image15.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jp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jp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2.png"/><Relationship Id="rId5"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7.jp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2.png"/><Relationship Id="rId5" Type="http://schemas.openxmlformats.org/officeDocument/2006/relationships/image" Target="../media/image36.jpe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5.jpeg"/><Relationship Id="rId5" Type="http://schemas.openxmlformats.org/officeDocument/2006/relationships/image" Target="../media/image37.jpe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5.jpeg"/><Relationship Id="rId5" Type="http://schemas.openxmlformats.org/officeDocument/2006/relationships/image" Target="../media/image37.jpe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5.jpeg"/><Relationship Id="rId5" Type="http://schemas.openxmlformats.org/officeDocument/2006/relationships/image" Target="../media/image38.jpe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38.jpeg"/><Relationship Id="rId5"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5.jpeg"/><Relationship Id="rId5" Type="http://schemas.openxmlformats.org/officeDocument/2006/relationships/image" Target="../media/image40.jpe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jpeg"/><Relationship Id="rId5" Type="http://schemas.openxmlformats.org/officeDocument/2006/relationships/image" Target="../media/image11.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2.png"/><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 Id="rId3" Type="http://schemas.openxmlformats.org/officeDocument/2006/relationships/image" Target="../media/image42.png"/></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 Id="rId3" Type="http://schemas.openxmlformats.org/officeDocument/2006/relationships/image" Target="../media/image42.png"/></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 Id="rId3" Type="http://schemas.openxmlformats.org/officeDocument/2006/relationships/image" Target="../media/image22.png"/></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43.png"/></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4.jpg"/><Relationship Id="rId3"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5.png"/></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3.png"/></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eg"/></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2.png"/><Relationship Id="rId5"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jpeg"/><Relationship Id="rId5" Type="http://schemas.openxmlformats.org/officeDocument/2006/relationships/image" Target="../media/image11.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2.png"/><Relationship Id="rId5" Type="http://schemas.openxmlformats.org/officeDocument/2006/relationships/image" Target="../media/image16.jpe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eg"/><Relationship Id="rId3" Type="http://schemas.openxmlformats.org/officeDocument/2006/relationships/image" Target="../media/image1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e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e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1.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 Id="rId3" Type="http://schemas.openxmlformats.org/officeDocument/2006/relationships/image" Target="../media/image19.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2631" y="741411"/>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pic>
        <p:nvPicPr>
          <p:cNvPr id="10" name="Picture 9" descr="Oracle logo in white on red staging background" title="Oracle red badge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5106" y="0"/>
            <a:ext cx="10474099" cy="6858000"/>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92635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9_Red with gray outline">
    <p:spTree>
      <p:nvGrpSpPr>
        <p:cNvPr id="1" name=""/>
        <p:cNvGrpSpPr/>
        <p:nvPr/>
      </p:nvGrpSpPr>
      <p:grpSpPr>
        <a:xfrm>
          <a:off x="0" y="0"/>
          <a:ext cx="0" cy="0"/>
          <a:chOff x="0" y="0"/>
          <a:chExt cx="0" cy="0"/>
        </a:xfrm>
      </p:grpSpPr>
      <p:sp>
        <p:nvSpPr>
          <p:cNvPr id="7" name="Rectangle 6"/>
          <p:cNvSpPr/>
          <p:nvPr userDrawn="1"/>
        </p:nvSpPr>
        <p:spPr bwMode="gray">
          <a:xfrm>
            <a:off x="193"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9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005" y="6263640"/>
            <a:ext cx="1622861" cy="594360"/>
          </a:xfrm>
          <a:prstGeom prst="rect">
            <a:avLst/>
          </a:prstGeom>
        </p:spPr>
      </p:pic>
      <p:sp>
        <p:nvSpPr>
          <p:cNvPr id="14" name="Date Placeholder 3"/>
          <p:cNvSpPr>
            <a:spLocks noGrp="1"/>
          </p:cNvSpPr>
          <p:nvPr>
            <p:ph type="dt" sz="half" idx="2"/>
          </p:nvPr>
        </p:nvSpPr>
        <p:spPr bwMode="gray">
          <a:xfrm>
            <a:off x="4563407"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89831"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482"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04"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412567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6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55881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7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6256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3_Full Red with Title 1">
    <p:spTree>
      <p:nvGrpSpPr>
        <p:cNvPr id="1" name=""/>
        <p:cNvGrpSpPr/>
        <p:nvPr/>
      </p:nvGrpSpPr>
      <p:grpSpPr>
        <a:xfrm>
          <a:off x="0" y="0"/>
          <a:ext cx="0" cy="0"/>
          <a:chOff x="0" y="0"/>
          <a:chExt cx="0" cy="0"/>
        </a:xfrm>
      </p:grpSpPr>
      <p:sp>
        <p:nvSpPr>
          <p:cNvPr id="7" name="Rectangle 6"/>
          <p:cNvSpPr/>
          <p:nvPr userDrawn="1"/>
        </p:nvSpPr>
        <p:spPr bwMode="gray">
          <a:xfrm>
            <a:off x="193"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226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0_Red with gray outline">
    <p:spTree>
      <p:nvGrpSpPr>
        <p:cNvPr id="1" name=""/>
        <p:cNvGrpSpPr/>
        <p:nvPr/>
      </p:nvGrpSpPr>
      <p:grpSpPr>
        <a:xfrm>
          <a:off x="0" y="0"/>
          <a:ext cx="0" cy="0"/>
          <a:chOff x="0" y="0"/>
          <a:chExt cx="0" cy="0"/>
        </a:xfrm>
      </p:grpSpPr>
      <p:sp>
        <p:nvSpPr>
          <p:cNvPr id="7" name="Rectangle 6"/>
          <p:cNvSpPr/>
          <p:nvPr userDrawn="1"/>
        </p:nvSpPr>
        <p:spPr bwMode="gray">
          <a:xfrm>
            <a:off x="193"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9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005" y="6263640"/>
            <a:ext cx="1622861" cy="594360"/>
          </a:xfrm>
          <a:prstGeom prst="rect">
            <a:avLst/>
          </a:prstGeom>
        </p:spPr>
      </p:pic>
      <p:sp>
        <p:nvSpPr>
          <p:cNvPr id="14" name="Date Placeholder 3"/>
          <p:cNvSpPr>
            <a:spLocks noGrp="1"/>
          </p:cNvSpPr>
          <p:nvPr>
            <p:ph type="dt" sz="half" idx="2"/>
          </p:nvPr>
        </p:nvSpPr>
        <p:spPr bwMode="gray">
          <a:xfrm>
            <a:off x="4563407"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89831"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482"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04"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343596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8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3727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6_Full Red with Title 2">
    <p:spTree>
      <p:nvGrpSpPr>
        <p:cNvPr id="1" name=""/>
        <p:cNvGrpSpPr/>
        <p:nvPr/>
      </p:nvGrpSpPr>
      <p:grpSpPr>
        <a:xfrm>
          <a:off x="0" y="0"/>
          <a:ext cx="0" cy="0"/>
          <a:chOff x="0" y="0"/>
          <a:chExt cx="0" cy="0"/>
        </a:xfrm>
      </p:grpSpPr>
      <p:sp>
        <p:nvSpPr>
          <p:cNvPr id="7" name="Rectangle 6"/>
          <p:cNvSpPr/>
          <p:nvPr userDrawn="1"/>
        </p:nvSpPr>
        <p:spPr bwMode="gray">
          <a:xfrm>
            <a:off x="193"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005" y="6263640"/>
            <a:ext cx="1622861" cy="594360"/>
          </a:xfrm>
          <a:prstGeom prst="rect">
            <a:avLst/>
          </a:prstGeom>
        </p:spPr>
      </p:pic>
      <p:sp>
        <p:nvSpPr>
          <p:cNvPr id="5" name="Date Placeholder 3"/>
          <p:cNvSpPr>
            <a:spLocks noGrp="1"/>
          </p:cNvSpPr>
          <p:nvPr>
            <p:ph type="dt" sz="half" idx="2"/>
          </p:nvPr>
        </p:nvSpPr>
        <p:spPr bwMode="gray">
          <a:xfrm>
            <a:off x="4563407"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89831"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482"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04"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26750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9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388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4_Full Red with Title 1">
    <p:spTree>
      <p:nvGrpSpPr>
        <p:cNvPr id="1" name=""/>
        <p:cNvGrpSpPr/>
        <p:nvPr/>
      </p:nvGrpSpPr>
      <p:grpSpPr>
        <a:xfrm>
          <a:off x="0" y="0"/>
          <a:ext cx="0" cy="0"/>
          <a:chOff x="0" y="0"/>
          <a:chExt cx="0" cy="0"/>
        </a:xfrm>
      </p:grpSpPr>
      <p:sp>
        <p:nvSpPr>
          <p:cNvPr id="7" name="Rectangle 6"/>
          <p:cNvSpPr/>
          <p:nvPr userDrawn="1"/>
        </p:nvSpPr>
        <p:spPr bwMode="gray">
          <a:xfrm>
            <a:off x="193"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188411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1_Red with gray outline">
    <p:spTree>
      <p:nvGrpSpPr>
        <p:cNvPr id="1" name=""/>
        <p:cNvGrpSpPr/>
        <p:nvPr/>
      </p:nvGrpSpPr>
      <p:grpSpPr>
        <a:xfrm>
          <a:off x="0" y="0"/>
          <a:ext cx="0" cy="0"/>
          <a:chOff x="0" y="0"/>
          <a:chExt cx="0" cy="0"/>
        </a:xfrm>
      </p:grpSpPr>
      <p:sp>
        <p:nvSpPr>
          <p:cNvPr id="7" name="Rectangle 6"/>
          <p:cNvSpPr/>
          <p:nvPr userDrawn="1"/>
        </p:nvSpPr>
        <p:spPr bwMode="gray">
          <a:xfrm>
            <a:off x="193"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9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005" y="6263640"/>
            <a:ext cx="1622861" cy="594360"/>
          </a:xfrm>
          <a:prstGeom prst="rect">
            <a:avLst/>
          </a:prstGeom>
        </p:spPr>
      </p:pic>
      <p:sp>
        <p:nvSpPr>
          <p:cNvPr id="14" name="Date Placeholder 3"/>
          <p:cNvSpPr>
            <a:spLocks noGrp="1"/>
          </p:cNvSpPr>
          <p:nvPr>
            <p:ph type="dt" sz="half" idx="2"/>
          </p:nvPr>
        </p:nvSpPr>
        <p:spPr bwMode="gray">
          <a:xfrm>
            <a:off x="4563407"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89831"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482"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04"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4181530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1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5106" y="0"/>
            <a:ext cx="10474099" cy="6858000"/>
          </a:xfrm>
          <a:prstGeom prst="parallelogram">
            <a:avLst>
              <a:gd name="adj" fmla="val 36579"/>
            </a:avLst>
          </a:prstGeom>
          <a:solidFill>
            <a:srgbClr val="007395">
              <a:alpha val="77000"/>
            </a:srgb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90000"/>
              </a:lnSpc>
              <a:spcBef>
                <a:spcPts val="0"/>
              </a:spcBef>
              <a:spcAft>
                <a:spcPts val="0"/>
              </a:spcAft>
              <a:buClrTx/>
              <a:buSzTx/>
              <a:buFontTx/>
              <a:buNone/>
              <a:tabLst/>
            </a:pPr>
            <a:endParaRPr kumimoji="0" lang="en-US" b="0" i="0" u="none" strike="noStrike" kern="0" cap="none" spc="0" normalizeH="0" baseline="0">
              <a:ln>
                <a:noFill/>
              </a:ln>
              <a:solidFill>
                <a:srgbClr val="FFFFFF"/>
              </a:solidFill>
              <a:effectLst/>
              <a:uLnTx/>
              <a:uFillTx/>
              <a:latin typeface="Calibri"/>
            </a:endParaRPr>
          </a:p>
        </p:txBody>
      </p:sp>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046566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0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2597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7_Full Red with Title 2">
    <p:spTree>
      <p:nvGrpSpPr>
        <p:cNvPr id="1" name=""/>
        <p:cNvGrpSpPr/>
        <p:nvPr/>
      </p:nvGrpSpPr>
      <p:grpSpPr>
        <a:xfrm>
          <a:off x="0" y="0"/>
          <a:ext cx="0" cy="0"/>
          <a:chOff x="0" y="0"/>
          <a:chExt cx="0" cy="0"/>
        </a:xfrm>
      </p:grpSpPr>
      <p:sp>
        <p:nvSpPr>
          <p:cNvPr id="7" name="Rectangle 6"/>
          <p:cNvSpPr/>
          <p:nvPr userDrawn="1"/>
        </p:nvSpPr>
        <p:spPr bwMode="gray">
          <a:xfrm>
            <a:off x="11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31" y="6263640"/>
            <a:ext cx="1622861" cy="594360"/>
          </a:xfrm>
          <a:prstGeom prst="rect">
            <a:avLst/>
          </a:prstGeom>
        </p:spPr>
      </p:pic>
      <p:sp>
        <p:nvSpPr>
          <p:cNvPr id="5" name="Date Placeholder 3"/>
          <p:cNvSpPr>
            <a:spLocks noGrp="1"/>
          </p:cNvSpPr>
          <p:nvPr>
            <p:ph type="dt" sz="half" idx="2"/>
          </p:nvPr>
        </p:nvSpPr>
        <p:spPr bwMode="gray">
          <a:xfrm>
            <a:off x="456333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8975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40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130"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96454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593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8_Full Red with Title 2">
    <p:spTree>
      <p:nvGrpSpPr>
        <p:cNvPr id="1" name=""/>
        <p:cNvGrpSpPr/>
        <p:nvPr/>
      </p:nvGrpSpPr>
      <p:grpSpPr>
        <a:xfrm>
          <a:off x="0" y="0"/>
          <a:ext cx="0" cy="0"/>
          <a:chOff x="0" y="0"/>
          <a:chExt cx="0" cy="0"/>
        </a:xfrm>
      </p:grpSpPr>
      <p:sp>
        <p:nvSpPr>
          <p:cNvPr id="7" name="Rectangle 6"/>
          <p:cNvSpPr/>
          <p:nvPr userDrawn="1"/>
        </p:nvSpPr>
        <p:spPr bwMode="gray">
          <a:xfrm>
            <a:off x="11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31" y="6263640"/>
            <a:ext cx="1622861" cy="594360"/>
          </a:xfrm>
          <a:prstGeom prst="rect">
            <a:avLst/>
          </a:prstGeom>
        </p:spPr>
      </p:pic>
      <p:sp>
        <p:nvSpPr>
          <p:cNvPr id="5" name="Date Placeholder 3"/>
          <p:cNvSpPr>
            <a:spLocks noGrp="1"/>
          </p:cNvSpPr>
          <p:nvPr>
            <p:ph type="dt" sz="half" idx="2"/>
          </p:nvPr>
        </p:nvSpPr>
        <p:spPr bwMode="gray">
          <a:xfrm>
            <a:off x="456333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8975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40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130"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58051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5_Full Red with Title 1">
    <p:spTree>
      <p:nvGrpSpPr>
        <p:cNvPr id="1" name=""/>
        <p:cNvGrpSpPr/>
        <p:nvPr/>
      </p:nvGrpSpPr>
      <p:grpSpPr>
        <a:xfrm>
          <a:off x="0" y="0"/>
          <a:ext cx="0" cy="0"/>
          <a:chOff x="0" y="0"/>
          <a:chExt cx="0" cy="0"/>
        </a:xfrm>
      </p:grpSpPr>
      <p:sp>
        <p:nvSpPr>
          <p:cNvPr id="7" name="Rectangle 6"/>
          <p:cNvSpPr/>
          <p:nvPr userDrawn="1"/>
        </p:nvSpPr>
        <p:spPr bwMode="gray">
          <a:xfrm>
            <a:off x="11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75265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2_Red with gray outline">
    <p:spTree>
      <p:nvGrpSpPr>
        <p:cNvPr id="1" name=""/>
        <p:cNvGrpSpPr/>
        <p:nvPr/>
      </p:nvGrpSpPr>
      <p:grpSpPr>
        <a:xfrm>
          <a:off x="0" y="0"/>
          <a:ext cx="0" cy="0"/>
          <a:chOff x="0" y="0"/>
          <a:chExt cx="0" cy="0"/>
        </a:xfrm>
      </p:grpSpPr>
      <p:sp>
        <p:nvSpPr>
          <p:cNvPr id="7" name="Rectangle 6"/>
          <p:cNvSpPr/>
          <p:nvPr userDrawn="1"/>
        </p:nvSpPr>
        <p:spPr bwMode="gray">
          <a:xfrm>
            <a:off x="119"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168"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31" y="6263640"/>
            <a:ext cx="1622861" cy="594360"/>
          </a:xfrm>
          <a:prstGeom prst="rect">
            <a:avLst/>
          </a:prstGeom>
        </p:spPr>
      </p:pic>
      <p:sp>
        <p:nvSpPr>
          <p:cNvPr id="14" name="Date Placeholder 3"/>
          <p:cNvSpPr>
            <a:spLocks noGrp="1"/>
          </p:cNvSpPr>
          <p:nvPr>
            <p:ph type="dt" sz="half" idx="2"/>
          </p:nvPr>
        </p:nvSpPr>
        <p:spPr bwMode="gray">
          <a:xfrm>
            <a:off x="456333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8975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40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130"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487105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4_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119" y="1828800"/>
            <a:ext cx="3474720" cy="3840480"/>
          </a:xfrm>
          <a:solidFill>
            <a:schemeClr val="bg2"/>
          </a:solidFill>
        </p:spPr>
        <p:txBody>
          <a:bodyPr tIns="91440">
            <a:noAutofit/>
          </a:bodyPr>
          <a:lstStyle>
            <a:lvl1pPr marL="0" indent="0" algn="ctr">
              <a:spcBef>
                <a:spcPts val="0"/>
              </a:spcBef>
              <a:buNone/>
              <a:defRPr sz="1799"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31">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94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2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837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4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9" name="Picture Placeholder 2"/>
          <p:cNvSpPr>
            <a:spLocks noGrp="1"/>
          </p:cNvSpPr>
          <p:nvPr>
            <p:ph type="pic" idx="13"/>
          </p:nvPr>
        </p:nvSpPr>
        <p:spPr bwMode="gray">
          <a:xfrm>
            <a:off x="4532431" y="1975104"/>
            <a:ext cx="5248656" cy="3328416"/>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54150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4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1845"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9"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Tree>
    <p:extLst>
      <p:ext uri="{BB962C8B-B14F-4D97-AF65-F5344CB8AC3E}">
        <p14:creationId xmlns:p14="http://schemas.microsoft.com/office/powerpoint/2010/main" val="232546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2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427"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Tree>
    <p:extLst>
      <p:ext uri="{BB962C8B-B14F-4D97-AF65-F5344CB8AC3E}">
        <p14:creationId xmlns:p14="http://schemas.microsoft.com/office/powerpoint/2010/main" val="973804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9_Full Red with Title 2">
    <p:spTree>
      <p:nvGrpSpPr>
        <p:cNvPr id="1" name=""/>
        <p:cNvGrpSpPr/>
        <p:nvPr/>
      </p:nvGrpSpPr>
      <p:grpSpPr>
        <a:xfrm>
          <a:off x="0" y="0"/>
          <a:ext cx="0" cy="0"/>
          <a:chOff x="0" y="0"/>
          <a:chExt cx="0" cy="0"/>
        </a:xfrm>
      </p:grpSpPr>
      <p:sp>
        <p:nvSpPr>
          <p:cNvPr id="7" name="Rectangle 6"/>
          <p:cNvSpPr/>
          <p:nvPr userDrawn="1"/>
        </p:nvSpPr>
        <p:spPr bwMode="gray">
          <a:xfrm>
            <a:off x="70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14"/>
            <a:ext cx="11125200" cy="461665"/>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34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99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99794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3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9501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6_Full Red with Title 1">
    <p:spTree>
      <p:nvGrpSpPr>
        <p:cNvPr id="1" name=""/>
        <p:cNvGrpSpPr/>
        <p:nvPr/>
      </p:nvGrpSpPr>
      <p:grpSpPr>
        <a:xfrm>
          <a:off x="0" y="0"/>
          <a:ext cx="0" cy="0"/>
          <a:chOff x="0" y="0"/>
          <a:chExt cx="0" cy="0"/>
        </a:xfrm>
      </p:grpSpPr>
      <p:sp>
        <p:nvSpPr>
          <p:cNvPr id="7" name="Rectangle 6"/>
          <p:cNvSpPr/>
          <p:nvPr userDrawn="1"/>
        </p:nvSpPr>
        <p:spPr bwMode="gray">
          <a:xfrm>
            <a:off x="70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0174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3_Red with gray outline">
    <p:spTree>
      <p:nvGrpSpPr>
        <p:cNvPr id="1" name=""/>
        <p:cNvGrpSpPr/>
        <p:nvPr/>
      </p:nvGrpSpPr>
      <p:grpSpPr>
        <a:xfrm>
          <a:off x="0" y="0"/>
          <a:ext cx="0" cy="0"/>
          <a:chOff x="0" y="0"/>
          <a:chExt cx="0" cy="0"/>
        </a:xfrm>
      </p:grpSpPr>
      <p:sp>
        <p:nvSpPr>
          <p:cNvPr id="7" name="Rectangle 6"/>
          <p:cNvSpPr/>
          <p:nvPr userDrawn="1"/>
        </p:nvSpPr>
        <p:spPr bwMode="gray">
          <a:xfrm>
            <a:off x="709"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567"/>
            <a:ext cx="11125200" cy="461665"/>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22"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4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99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69052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4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8328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a:xfrm>
            <a:off x="3837382" y="6682158"/>
            <a:ext cx="1226398" cy="182880"/>
          </a:xfrm>
          <a:prstGeom prst="rect">
            <a:avLst/>
          </a:prstGeom>
        </p:spPr>
        <p:txBody>
          <a:bodyPr/>
          <a:lstStyle/>
          <a:p>
            <a:fld id="{44F013B0-8385-9F4C-ACDF-E3C475D97D62}" type="datetime1">
              <a:rPr lang="en-US" smtClean="0">
                <a:solidFill>
                  <a:srgbClr val="5F5F5F"/>
                </a:solidFill>
                <a:latin typeface="Calibri"/>
              </a:rPr>
              <a:pPr/>
              <a:t>6/1/17</a:t>
            </a:fld>
            <a:endParaRPr lang="en-US" dirty="0">
              <a:solidFill>
                <a:srgbClr val="5F5F5F"/>
              </a:solidFill>
              <a:latin typeface="Calibri"/>
            </a:endParaRPr>
          </a:p>
        </p:txBody>
      </p:sp>
      <p:sp>
        <p:nvSpPr>
          <p:cNvPr id="10" name="Slide Number Placeholder 9"/>
          <p:cNvSpPr>
            <a:spLocks noGrp="1"/>
          </p:cNvSpPr>
          <p:nvPr>
            <p:ph type="sldNum" sz="quarter" idx="12"/>
          </p:nvPr>
        </p:nvSpPr>
        <p:spPr>
          <a:xfrm>
            <a:off x="11276263" y="6680054"/>
            <a:ext cx="381661" cy="182880"/>
          </a:xfrm>
          <a:prstGeom prst="rect">
            <a:avLst/>
          </a:prstGeom>
        </p:spPr>
        <p:txBody>
          <a:bodyPr/>
          <a:lstStyle/>
          <a:p>
            <a:fld id="{C51EAA63-D034-42AE-91FA-B13B9518C7BE}" type="slidenum">
              <a:rPr lang="en-US">
                <a:solidFill>
                  <a:srgbClr val="5F5F5F"/>
                </a:solidFill>
                <a:latin typeface="Calibri"/>
              </a:rPr>
              <a:pPr/>
              <a:t>‹#›</a:t>
            </a:fld>
            <a:endParaRPr lang="en-US" dirty="0">
              <a:solidFill>
                <a:srgbClr val="5F5F5F"/>
              </a:solidFill>
              <a:latin typeface="Calibri"/>
            </a:endParaRPr>
          </a:p>
        </p:txBody>
      </p:sp>
      <p:pic>
        <p:nvPicPr>
          <p:cNvPr id="17" name="Picture 16" descr="Oracle logo in white on red staging background"/>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03612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7_Metric with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112" y="0"/>
            <a:ext cx="12160600" cy="6840338"/>
          </a:xfrm>
          <a:prstGeom prst="rect">
            <a:avLst/>
          </a:prstGeom>
        </p:spPr>
      </p:pic>
      <p:grpSp>
        <p:nvGrpSpPr>
          <p:cNvPr id="30" name="Group 29"/>
          <p:cNvGrpSpPr/>
          <p:nvPr userDrawn="1"/>
        </p:nvGrpSpPr>
        <p:grpSpPr>
          <a:xfrm>
            <a:off x="601" y="0"/>
            <a:ext cx="12189399" cy="6858000"/>
            <a:chOff x="-287" y="0"/>
            <a:chExt cx="12189399" cy="6858000"/>
          </a:xfrm>
        </p:grpSpPr>
        <p:sp>
          <p:nvSpPr>
            <p:cNvPr id="31" name="Rectangle 30"/>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32" name="Rectangle 31"/>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33" name="Rectangle 32"/>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34" name="Rectangle 33"/>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grpSp>
      <p:pic>
        <p:nvPicPr>
          <p:cNvPr id="15" name="Picture 14"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4"/>
          <p:cNvSpPr>
            <a:spLocks noGrp="1"/>
          </p:cNvSpPr>
          <p:nvPr>
            <p:ph type="dt" sz="half" idx="10"/>
          </p:nvPr>
        </p:nvSpPr>
        <p:spPr>
          <a:xfrm>
            <a:off x="4182731" y="6556248"/>
            <a:ext cx="1226398" cy="182880"/>
          </a:xfrm>
          <a:prstGeom prst="rect">
            <a:avLst/>
          </a:prstGeom>
        </p:spPr>
        <p:txBody>
          <a:bodyPr/>
          <a:lstStyle>
            <a:lvl1pPr>
              <a:defRPr>
                <a:solidFill>
                  <a:srgbClr val="5F5F5F"/>
                </a:solidFill>
              </a:defRPr>
            </a:lvl1pPr>
          </a:lstStyle>
          <a:p>
            <a:pPr fontAlgn="base">
              <a:spcBef>
                <a:spcPct val="0"/>
              </a:spcBef>
              <a:spcAft>
                <a:spcPct val="0"/>
              </a:spcAft>
            </a:pPr>
            <a:fld id="{593DD980-0CA5-784F-ACDB-5C4389243975}" type="datetime1">
              <a:rPr lang="en-GB" smtClean="0">
                <a:latin typeface="Calibri"/>
                <a:ea typeface="ＭＳ Ｐゴシック" charset="0"/>
                <a:cs typeface="ＭＳ Ｐゴシック" charset="0"/>
              </a:rPr>
              <a:pPr fontAlgn="base">
                <a:spcBef>
                  <a:spcPct val="0"/>
                </a:spcBef>
                <a:spcAft>
                  <a:spcPct val="0"/>
                </a:spcAft>
              </a:pPr>
              <a:t>01/06/2017</a:t>
            </a:fld>
            <a:endParaRPr lang="en-US" dirty="0">
              <a:latin typeface="Calibri"/>
              <a:ea typeface="ＭＳ Ｐゴシック" charset="0"/>
              <a:cs typeface="ＭＳ Ｐゴシック" charset="0"/>
            </a:endParaRPr>
          </a:p>
        </p:txBody>
      </p:sp>
      <p:sp>
        <p:nvSpPr>
          <p:cNvPr id="7" name="Slide Number Placeholder 6"/>
          <p:cNvSpPr>
            <a:spLocks noGrp="1"/>
          </p:cNvSpPr>
          <p:nvPr>
            <p:ph type="sldNum" sz="quarter" idx="12"/>
          </p:nvPr>
        </p:nvSpPr>
        <p:spPr>
          <a:xfrm>
            <a:off x="11276263" y="6556248"/>
            <a:ext cx="381661" cy="182880"/>
          </a:xfrm>
          <a:prstGeom prst="rect">
            <a:avLst/>
          </a:prstGeom>
        </p:spPr>
        <p:txBody>
          <a:bodyPr/>
          <a:lstStyle>
            <a:lvl1pPr>
              <a:defRPr>
                <a:solidFill>
                  <a:srgbClr val="5F5F5F"/>
                </a:solidFill>
              </a:defRPr>
            </a:lvl1pPr>
          </a:lstStyle>
          <a:p>
            <a:fld id="{C51EAA63-D034-42AE-91FA-B13B9518C7BE}" type="slidenum">
              <a:rPr lang="en-US" smtClean="0">
                <a:latin typeface="Calibri"/>
              </a:rPr>
              <a:pPr/>
              <a:t>‹#›</a:t>
            </a:fld>
            <a:endParaRPr lang="en-US" dirty="0">
              <a:latin typeface="Calibri"/>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defRPr/>
            </a:pPr>
            <a:r>
              <a:rPr sz="850" kern="0" dirty="0">
                <a:solidFill>
                  <a:srgbClr val="5F5F5F"/>
                </a:solidFill>
                <a:latin typeface="Calibri"/>
              </a:rPr>
              <a:t>Copyright © </a:t>
            </a:r>
            <a:r>
              <a:rPr lang="en-US" sz="850" kern="0" dirty="0">
                <a:solidFill>
                  <a:srgbClr val="5F5F5F"/>
                </a:solidFill>
                <a:latin typeface="Calibri"/>
              </a:rPr>
              <a:t>2017,</a:t>
            </a:r>
            <a:r>
              <a:rPr sz="850" kern="0" dirty="0">
                <a:solidFill>
                  <a:srgbClr val="5F5F5F"/>
                </a:solidFill>
                <a:latin typeface="Calibri"/>
              </a:rPr>
              <a:t> Oracle and/or its affiliates. All rights reserved</a:t>
            </a:r>
            <a:r>
              <a:rPr lang="en-US" sz="850" kern="0" dirty="0">
                <a:solidFill>
                  <a:srgbClr val="5F5F5F"/>
                </a:solidFill>
                <a:latin typeface="Calibri"/>
              </a:rPr>
              <a:t>.</a:t>
            </a:r>
            <a:endParaRPr sz="850" kern="0" dirty="0">
              <a:solidFill>
                <a:srgbClr val="5F5F5F"/>
              </a:solidFill>
              <a:latin typeface="Calibri"/>
            </a:endParaRPr>
          </a:p>
        </p:txBody>
      </p:sp>
      <p:sp>
        <p:nvSpPr>
          <p:cNvPr id="21" name="Text Placeholder 12"/>
          <p:cNvSpPr>
            <a:spLocks noGrp="1"/>
          </p:cNvSpPr>
          <p:nvPr>
            <p:ph type="body" sz="quarter" idx="13" hasCustomPrompt="1"/>
          </p:nvPr>
        </p:nvSpPr>
        <p:spPr>
          <a:xfrm>
            <a:off x="531814" y="1374943"/>
            <a:ext cx="11125198" cy="343299"/>
          </a:xfrm>
        </p:spPr>
        <p:txBody>
          <a:bodyPr>
            <a:noAutofit/>
          </a:bodyPr>
          <a:lstStyle>
            <a:lvl1pPr marL="1588" indent="0">
              <a:spcBef>
                <a:spcPts val="0"/>
              </a:spcBef>
              <a:buFontTx/>
              <a:buNone/>
              <a:defRPr sz="2400" b="1" baseline="0">
                <a:solidFill>
                  <a:schemeClr val="bg1">
                    <a:lumMod val="75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22" name="Title 6"/>
          <p:cNvSpPr>
            <a:spLocks noGrp="1"/>
          </p:cNvSpPr>
          <p:nvPr>
            <p:ph type="title"/>
          </p:nvPr>
        </p:nvSpPr>
        <p:spPr>
          <a:xfrm>
            <a:off x="531812" y="406400"/>
            <a:ext cx="11125200" cy="889000"/>
          </a:xfrm>
        </p:spPr>
        <p:txBody>
          <a:bodyPr/>
          <a:lstStyle>
            <a:lvl1pPr>
              <a:defRPr>
                <a:solidFill>
                  <a:schemeClr val="bg1">
                    <a:lumMod val="75000"/>
                  </a:schemeClr>
                </a:solidFill>
              </a:defRPr>
            </a:lvl1pPr>
          </a:lstStyle>
          <a:p>
            <a:r>
              <a:rPr lang="en-US" dirty="0"/>
              <a:t>Click to edit Master title style</a:t>
            </a:r>
            <a:endParaRPr dirty="0"/>
          </a:p>
        </p:txBody>
      </p:sp>
      <p:grpSp>
        <p:nvGrpSpPr>
          <p:cNvPr id="14" name="Group 13"/>
          <p:cNvGrpSpPr/>
          <p:nvPr userDrawn="1"/>
        </p:nvGrpSpPr>
        <p:grpSpPr>
          <a:xfrm>
            <a:off x="601" y="0"/>
            <a:ext cx="12189399" cy="6858000"/>
            <a:chOff x="-287" y="0"/>
            <a:chExt cx="12189399" cy="6858000"/>
          </a:xfrm>
        </p:grpSpPr>
        <p:sp>
          <p:nvSpPr>
            <p:cNvPr id="16" name="Rectangle 15"/>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18" name="Rectangle 17"/>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19" name="Rectangle 18"/>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sp>
          <p:nvSpPr>
            <p:cNvPr id="20" name="Rectangle 19"/>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latin typeface="Calibri"/>
              </a:endParaRPr>
            </a:p>
          </p:txBody>
        </p:sp>
      </p:grpSp>
      <p:pic>
        <p:nvPicPr>
          <p:cNvPr id="23" name="Picture 22"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24" name="Slide Number Placeholder 5"/>
          <p:cNvSpPr txBox="1">
            <a:spLocks/>
          </p:cNvSpPr>
          <p:nvPr userDrawn="1"/>
        </p:nvSpPr>
        <p:spPr>
          <a:xfrm>
            <a:off x="11276013" y="6557577"/>
            <a:ext cx="381000" cy="182563"/>
          </a:xfrm>
          <a:prstGeom prst="rect">
            <a:avLst/>
          </a:prstGeom>
        </p:spPr>
        <p:txBody>
          <a:bodyPr vert="horz" wrap="none" lIns="0" tIns="0" rIns="0" bIns="0" rtlCol="0" anchor="ctr" anchorCtr="0">
            <a:noAutofit/>
          </a:bodyPr>
          <a:lstStyle>
            <a:defPPr>
              <a:defRPr lang="en-US"/>
            </a:defPPr>
            <a:lvl1pPr algn="r" rtl="0" fontAlgn="auto">
              <a:spcBef>
                <a:spcPts val="0"/>
              </a:spcBef>
              <a:spcAft>
                <a:spcPts val="0"/>
              </a:spcAft>
              <a:defRPr sz="850" kern="1200" smtClean="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fld id="{DA9C32ED-3BB9-2540-9201-88BAE04E0EE6}" type="slidenum">
              <a:rPr lang="en-US" kern="0">
                <a:solidFill>
                  <a:srgbClr val="58595B"/>
                </a:solidFill>
                <a:latin typeface="Calibri"/>
              </a:rPr>
              <a:pPr>
                <a:defRPr/>
              </a:pPr>
              <a:t>‹#›</a:t>
            </a:fld>
            <a:endParaRPr lang="en-US" kern="0" dirty="0">
              <a:solidFill>
                <a:srgbClr val="58595B"/>
              </a:solidFill>
              <a:latin typeface="Calibri"/>
            </a:endParaRPr>
          </a:p>
        </p:txBody>
      </p:sp>
      <p:sp>
        <p:nvSpPr>
          <p:cNvPr id="25" name="TextBox 24"/>
          <p:cNvSpPr txBox="1"/>
          <p:nvPr userDrawn="1"/>
        </p:nvSpPr>
        <p:spPr>
          <a:xfrm>
            <a:off x="7766712" y="6557577"/>
            <a:ext cx="3200400" cy="182563"/>
          </a:xfrm>
          <a:prstGeom prst="rect">
            <a:avLst/>
          </a:prstGeom>
          <a:noFill/>
        </p:spPr>
        <p:txBody>
          <a:bodyPr wrap="none" lIns="0" tIns="0" rIns="0" bIns="0" anchor="ctr"/>
          <a:lstStyle/>
          <a:p>
            <a:pPr algn="r">
              <a:defRPr/>
            </a:pPr>
            <a:r>
              <a:rPr sz="850" kern="0" dirty="0">
                <a:solidFill>
                  <a:srgbClr val="58595B"/>
                </a:solidFill>
                <a:latin typeface="Calibri"/>
                <a:ea typeface="ＭＳ Ｐゴシック" charset="0"/>
                <a:cs typeface="ＭＳ Ｐゴシック" charset="0"/>
              </a:rPr>
              <a:t>Copyright © </a:t>
            </a:r>
            <a:r>
              <a:rPr lang="en-US" sz="850" kern="0" dirty="0">
                <a:solidFill>
                  <a:srgbClr val="58595B"/>
                </a:solidFill>
                <a:latin typeface="Calibri"/>
                <a:ea typeface="ＭＳ Ｐゴシック" charset="0"/>
                <a:cs typeface="ＭＳ Ｐゴシック" charset="0"/>
              </a:rPr>
              <a:t>2017,</a:t>
            </a:r>
            <a:r>
              <a:rPr sz="850" kern="0" dirty="0">
                <a:solidFill>
                  <a:srgbClr val="58595B"/>
                </a:solidFill>
                <a:latin typeface="Calibri"/>
                <a:ea typeface="ＭＳ Ｐゴシック" charset="0"/>
                <a:cs typeface="ＭＳ Ｐゴシック" charset="0"/>
              </a:rPr>
              <a:t> Oracle and/or its affiliates. All rights reserved.  </a:t>
            </a:r>
          </a:p>
        </p:txBody>
      </p:sp>
    </p:spTree>
    <p:extLst>
      <p:ext uri="{BB962C8B-B14F-4D97-AF65-F5344CB8AC3E}">
        <p14:creationId xmlns:p14="http://schemas.microsoft.com/office/powerpoint/2010/main" val="41594615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10_Full Red with Title 2">
    <p:spTree>
      <p:nvGrpSpPr>
        <p:cNvPr id="1" name=""/>
        <p:cNvGrpSpPr/>
        <p:nvPr/>
      </p:nvGrpSpPr>
      <p:grpSpPr>
        <a:xfrm>
          <a:off x="0" y="0"/>
          <a:ext cx="0" cy="0"/>
          <a:chOff x="0" y="0"/>
          <a:chExt cx="0" cy="0"/>
        </a:xfrm>
      </p:grpSpPr>
      <p:sp>
        <p:nvSpPr>
          <p:cNvPr id="7" name="Rectangle 6"/>
          <p:cNvSpPr/>
          <p:nvPr userDrawn="1"/>
        </p:nvSpPr>
        <p:spPr bwMode="gray">
          <a:xfrm>
            <a:off x="712"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350"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8001"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570080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5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177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7_Full Red with Title 1">
    <p:spTree>
      <p:nvGrpSpPr>
        <p:cNvPr id="1" name=""/>
        <p:cNvGrpSpPr/>
        <p:nvPr/>
      </p:nvGrpSpPr>
      <p:grpSpPr>
        <a:xfrm>
          <a:off x="0" y="0"/>
          <a:ext cx="0" cy="0"/>
          <a:chOff x="0" y="0"/>
          <a:chExt cx="0" cy="0"/>
        </a:xfrm>
      </p:grpSpPr>
      <p:sp>
        <p:nvSpPr>
          <p:cNvPr id="7" name="Rectangle 6"/>
          <p:cNvSpPr/>
          <p:nvPr userDrawn="1"/>
        </p:nvSpPr>
        <p:spPr bwMode="gray">
          <a:xfrm>
            <a:off x="712"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03802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2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8" name="Parallelogram 7"/>
          <p:cNvSpPr/>
          <p:nvPr userDrawn="1"/>
        </p:nvSpPr>
        <p:spPr>
          <a:xfrm>
            <a:off x="6422427"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10" name="Parallelogram 9"/>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Tree>
    <p:extLst>
      <p:ext uri="{BB962C8B-B14F-4D97-AF65-F5344CB8AC3E}">
        <p14:creationId xmlns:p14="http://schemas.microsoft.com/office/powerpoint/2010/main" val="59361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4_Red with gray outline">
    <p:spTree>
      <p:nvGrpSpPr>
        <p:cNvPr id="1" name=""/>
        <p:cNvGrpSpPr/>
        <p:nvPr/>
      </p:nvGrpSpPr>
      <p:grpSpPr>
        <a:xfrm>
          <a:off x="0" y="0"/>
          <a:ext cx="0" cy="0"/>
          <a:chOff x="0" y="0"/>
          <a:chExt cx="0" cy="0"/>
        </a:xfrm>
      </p:grpSpPr>
      <p:sp>
        <p:nvSpPr>
          <p:cNvPr id="7" name="Rectangle 6"/>
          <p:cNvSpPr/>
          <p:nvPr userDrawn="1"/>
        </p:nvSpPr>
        <p:spPr bwMode="gray">
          <a:xfrm>
            <a:off x="712"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25"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50"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8001"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483735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6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102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7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71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8_Full Red with Title 1">
    <p:spTree>
      <p:nvGrpSpPr>
        <p:cNvPr id="1" name=""/>
        <p:cNvGrpSpPr/>
        <p:nvPr/>
      </p:nvGrpSpPr>
      <p:grpSpPr>
        <a:xfrm>
          <a:off x="0" y="0"/>
          <a:ext cx="0" cy="0"/>
          <a:chOff x="0" y="0"/>
          <a:chExt cx="0" cy="0"/>
        </a:xfrm>
      </p:grpSpPr>
      <p:sp>
        <p:nvSpPr>
          <p:cNvPr id="7" name="Rectangle 6"/>
          <p:cNvSpPr/>
          <p:nvPr userDrawn="1"/>
        </p:nvSpPr>
        <p:spPr bwMode="gray">
          <a:xfrm>
            <a:off x="156"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82" tIns="60891" rIns="121782" bIns="60891" numCol="1" spcCol="0" rtlCol="0" fromWordArt="0" anchor="b" anchorCtr="0" forceAA="0" compatLnSpc="1">
            <a:prstTxWarp prst="textNoShape">
              <a:avLst/>
            </a:prstTxWarp>
            <a:noAutofit/>
          </a:bodyPr>
          <a:lstStyle/>
          <a:p>
            <a:pPr algn="ctr">
              <a:lnSpc>
                <a:spcPct val="90000"/>
              </a:lnSpc>
            </a:pPr>
            <a:endParaRPr lang="en-US" sz="2397">
              <a:solidFill>
                <a:srgbClr val="FFFFFF"/>
              </a:solidFill>
              <a:latin typeface="Calibri"/>
            </a:endParaRPr>
          </a:p>
        </p:txBody>
      </p:sp>
      <p:sp>
        <p:nvSpPr>
          <p:cNvPr id="2" name="Title 1"/>
          <p:cNvSpPr>
            <a:spLocks noGrp="1"/>
          </p:cNvSpPr>
          <p:nvPr>
            <p:ph type="title"/>
          </p:nvPr>
        </p:nvSpPr>
        <p:spPr bwMode="gray">
          <a:xfrm>
            <a:off x="531812" y="482874"/>
            <a:ext cx="11125200" cy="845872"/>
          </a:xfrm>
        </p:spPr>
        <p:txBody>
          <a:bodyPr anchor="t" anchorCtr="0">
            <a:spAutoFit/>
          </a:bodyPr>
          <a:lstStyle>
            <a:lvl1pPr>
              <a:defRPr sz="6596">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23852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5_Red with gray outline">
    <p:spTree>
      <p:nvGrpSpPr>
        <p:cNvPr id="1" name=""/>
        <p:cNvGrpSpPr/>
        <p:nvPr/>
      </p:nvGrpSpPr>
      <p:grpSpPr>
        <a:xfrm>
          <a:off x="0" y="0"/>
          <a:ext cx="0" cy="0"/>
          <a:chOff x="0" y="0"/>
          <a:chExt cx="0" cy="0"/>
        </a:xfrm>
      </p:grpSpPr>
      <p:sp>
        <p:nvSpPr>
          <p:cNvPr id="7" name="Rectangle 6"/>
          <p:cNvSpPr/>
          <p:nvPr userDrawn="1"/>
        </p:nvSpPr>
        <p:spPr bwMode="gray">
          <a:xfrm>
            <a:off x="156"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82" tIns="60891" rIns="121782" bIns="60891" numCol="1" spcCol="0" rtlCol="0" fromWordArt="0" anchor="ctr" anchorCtr="0" forceAA="0" compatLnSpc="1">
            <a:prstTxWarp prst="textNoShape">
              <a:avLst/>
            </a:prstTxWarp>
            <a:noAutofit/>
          </a:bodyPr>
          <a:lstStyle/>
          <a:p>
            <a:pPr algn="ctr">
              <a:lnSpc>
                <a:spcPct val="90000"/>
              </a:lnSpc>
            </a:pPr>
            <a:endParaRPr lang="en-US" sz="2397">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131"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68" y="6263640"/>
            <a:ext cx="1622861" cy="594360"/>
          </a:xfrm>
          <a:prstGeom prst="rect">
            <a:avLst/>
          </a:prstGeom>
        </p:spPr>
      </p:pic>
      <p:sp>
        <p:nvSpPr>
          <p:cNvPr id="14" name="Date Placeholder 3"/>
          <p:cNvSpPr>
            <a:spLocks noGrp="1"/>
          </p:cNvSpPr>
          <p:nvPr>
            <p:ph type="dt" sz="half" idx="2"/>
          </p:nvPr>
        </p:nvSpPr>
        <p:spPr bwMode="gray">
          <a:xfrm>
            <a:off x="4563370"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a:solidFill>
                <a:srgbClr val="5F5F5F">
                  <a:lumMod val="60000"/>
                  <a:lumOff val="40000"/>
                </a:srgbClr>
              </a:solidFill>
              <a:latin typeface="Calibri"/>
            </a:endParaRPr>
          </a:p>
        </p:txBody>
      </p:sp>
      <p:sp>
        <p:nvSpPr>
          <p:cNvPr id="15" name="TextBox 14"/>
          <p:cNvSpPr txBox="1"/>
          <p:nvPr userDrawn="1"/>
        </p:nvSpPr>
        <p:spPr bwMode="gray">
          <a:xfrm>
            <a:off x="5989794" y="6556248"/>
            <a:ext cx="2787651" cy="182880"/>
          </a:xfrm>
          <a:prstGeom prst="rect">
            <a:avLst/>
          </a:prstGeom>
          <a:noFill/>
        </p:spPr>
        <p:txBody>
          <a:bodyPr wrap="none" lIns="0" tIns="0" rIns="0" bIns="0" rtlCol="0" anchor="ctr" anchorCtr="0">
            <a:noAutofit/>
          </a:bodyPr>
          <a:lstStyle/>
          <a:p>
            <a:r>
              <a:rPr sz="800">
                <a:solidFill>
                  <a:srgbClr val="5F5F5F">
                    <a:lumMod val="60000"/>
                    <a:lumOff val="40000"/>
                  </a:srgbClr>
                </a:solidFill>
                <a:latin typeface="Calibri"/>
              </a:rPr>
              <a:t>Copyright © </a:t>
            </a:r>
            <a:r>
              <a:rPr lang="en-US" sz="800">
                <a:solidFill>
                  <a:srgbClr val="5F5F5F">
                    <a:lumMod val="60000"/>
                    <a:lumOff val="40000"/>
                  </a:srgbClr>
                </a:solidFill>
                <a:latin typeface="Calibri"/>
              </a:rPr>
              <a:t>2016</a:t>
            </a:r>
            <a:r>
              <a:rPr sz="80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445"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167"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a:solidFill>
                <a:srgbClr val="5F5F5F">
                  <a:lumMod val="60000"/>
                  <a:lumOff val="40000"/>
                </a:srgbClr>
              </a:solidFill>
              <a:latin typeface="Calibri"/>
            </a:endParaRPr>
          </a:p>
        </p:txBody>
      </p:sp>
    </p:spTree>
    <p:extLst>
      <p:ext uri="{BB962C8B-B14F-4D97-AF65-F5344CB8AC3E}">
        <p14:creationId xmlns:p14="http://schemas.microsoft.com/office/powerpoint/2010/main" val="302580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8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0732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a:xfrm>
            <a:off x="3836829" y="6682158"/>
            <a:ext cx="1226398" cy="182880"/>
          </a:xfrm>
          <a:prstGeom prst="rect">
            <a:avLst/>
          </a:prstGeom>
        </p:spPr>
        <p:txBody>
          <a:bodyPr/>
          <a:lstStyle/>
          <a:p>
            <a:fld id="{44F013B0-8385-9F4C-ACDF-E3C475D97D62}" type="datetime1">
              <a:rPr lang="en-US" smtClean="0">
                <a:solidFill>
                  <a:srgbClr val="5F5F5F"/>
                </a:solidFill>
                <a:latin typeface="Calibri"/>
              </a:rPr>
              <a:pPr/>
              <a:t>6/1/17</a:t>
            </a:fld>
            <a:endParaRPr lang="en-US">
              <a:solidFill>
                <a:srgbClr val="5F5F5F"/>
              </a:solidFill>
              <a:latin typeface="Calibri"/>
            </a:endParaRPr>
          </a:p>
        </p:txBody>
      </p:sp>
      <p:sp>
        <p:nvSpPr>
          <p:cNvPr id="10" name="Slide Number Placeholder 9"/>
          <p:cNvSpPr>
            <a:spLocks noGrp="1"/>
          </p:cNvSpPr>
          <p:nvPr>
            <p:ph type="sldNum" sz="quarter" idx="12"/>
          </p:nvPr>
        </p:nvSpPr>
        <p:spPr>
          <a:xfrm>
            <a:off x="11276060" y="6680054"/>
            <a:ext cx="381661" cy="182880"/>
          </a:xfrm>
          <a:prstGeom prst="rect">
            <a:avLst/>
          </a:prstGeom>
        </p:spPr>
        <p:txBody>
          <a:bodyPr/>
          <a:lstStyle/>
          <a:p>
            <a:fld id="{C51EAA63-D034-42AE-91FA-B13B9518C7BE}" type="slidenum">
              <a:rPr lang="en-US" smtClean="0">
                <a:solidFill>
                  <a:srgbClr val="5F5F5F"/>
                </a:solidFill>
                <a:latin typeface="Calibri"/>
              </a:rPr>
              <a:pPr/>
              <a:t>‹#›</a:t>
            </a:fld>
            <a:endParaRPr lang="en-US">
              <a:solidFill>
                <a:srgbClr val="5F5F5F"/>
              </a:solidFill>
              <a:latin typeface="Calibri"/>
            </a:endParaRPr>
          </a:p>
        </p:txBody>
      </p:sp>
      <p:pic>
        <p:nvPicPr>
          <p:cNvPr id="17" name="Picture 16" descr="Oracle logo in white on red staging background"/>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62493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8_Metric with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112" y="0"/>
            <a:ext cx="12160600" cy="6840338"/>
          </a:xfrm>
          <a:prstGeom prst="rect">
            <a:avLst/>
          </a:prstGeom>
        </p:spPr>
      </p:pic>
      <p:grpSp>
        <p:nvGrpSpPr>
          <p:cNvPr id="30" name="Group 29"/>
          <p:cNvGrpSpPr/>
          <p:nvPr userDrawn="1"/>
        </p:nvGrpSpPr>
        <p:grpSpPr>
          <a:xfrm>
            <a:off x="48" y="0"/>
            <a:ext cx="12189399" cy="6858000"/>
            <a:chOff x="-287" y="0"/>
            <a:chExt cx="12189399" cy="6858000"/>
          </a:xfrm>
        </p:grpSpPr>
        <p:sp>
          <p:nvSpPr>
            <p:cNvPr id="31" name="Rectangle 30"/>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32" name="Rectangle 31"/>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33" name="Rectangle 32"/>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34" name="Rectangle 33"/>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grpSp>
      <p:pic>
        <p:nvPicPr>
          <p:cNvPr id="15" name="Picture 14"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1860" y="6263640"/>
            <a:ext cx="1622861" cy="594360"/>
          </a:xfrm>
          <a:prstGeom prst="rect">
            <a:avLst/>
          </a:prstGeom>
        </p:spPr>
      </p:pic>
      <p:sp>
        <p:nvSpPr>
          <p:cNvPr id="5" name="Date Placeholder 4"/>
          <p:cNvSpPr>
            <a:spLocks noGrp="1"/>
          </p:cNvSpPr>
          <p:nvPr>
            <p:ph type="dt" sz="half" idx="10"/>
          </p:nvPr>
        </p:nvSpPr>
        <p:spPr>
          <a:xfrm>
            <a:off x="4182178" y="6556248"/>
            <a:ext cx="1226398" cy="182880"/>
          </a:xfrm>
          <a:prstGeom prst="rect">
            <a:avLst/>
          </a:prstGeom>
        </p:spPr>
        <p:txBody>
          <a:bodyPr/>
          <a:lstStyle>
            <a:lvl1pPr>
              <a:defRPr>
                <a:solidFill>
                  <a:srgbClr val="5F5F5F"/>
                </a:solidFill>
              </a:defRPr>
            </a:lvl1pPr>
          </a:lstStyle>
          <a:p>
            <a:pPr fontAlgn="base">
              <a:spcBef>
                <a:spcPct val="0"/>
              </a:spcBef>
              <a:spcAft>
                <a:spcPct val="0"/>
              </a:spcAft>
            </a:pPr>
            <a:fld id="{593DD980-0CA5-784F-ACDB-5C4389243975}" type="datetime1">
              <a:rPr lang="en-GB" smtClean="0">
                <a:latin typeface="Calibri"/>
                <a:ea typeface="ＭＳ Ｐゴシック" charset="0"/>
                <a:cs typeface="ＭＳ Ｐゴシック" charset="0"/>
              </a:rPr>
              <a:pPr fontAlgn="base">
                <a:spcBef>
                  <a:spcPct val="0"/>
                </a:spcBef>
                <a:spcAft>
                  <a:spcPct val="0"/>
                </a:spcAft>
              </a:pPr>
              <a:t>01/06/2017</a:t>
            </a:fld>
            <a:endParaRPr lang="en-US">
              <a:latin typeface="Calibri"/>
              <a:ea typeface="ＭＳ Ｐゴシック" charset="0"/>
              <a:cs typeface="ＭＳ Ｐゴシック" charset="0"/>
            </a:endParaRPr>
          </a:p>
        </p:txBody>
      </p:sp>
      <p:sp>
        <p:nvSpPr>
          <p:cNvPr id="7" name="Slide Number Placeholder 6"/>
          <p:cNvSpPr>
            <a:spLocks noGrp="1"/>
          </p:cNvSpPr>
          <p:nvPr>
            <p:ph type="sldNum" sz="quarter" idx="12"/>
          </p:nvPr>
        </p:nvSpPr>
        <p:spPr>
          <a:xfrm>
            <a:off x="11276059" y="6556248"/>
            <a:ext cx="381661" cy="182880"/>
          </a:xfrm>
          <a:prstGeom prst="rect">
            <a:avLst/>
          </a:prstGeom>
        </p:spPr>
        <p:txBody>
          <a:bodyPr/>
          <a:lstStyle>
            <a:lvl1pPr>
              <a:defRPr>
                <a:solidFill>
                  <a:srgbClr val="5F5F5F"/>
                </a:solidFill>
              </a:defRPr>
            </a:lvl1pPr>
          </a:lstStyle>
          <a:p>
            <a:fld id="{C51EAA63-D034-42AE-91FA-B13B9518C7BE}" type="slidenum">
              <a:rPr lang="en-US" smtClean="0">
                <a:latin typeface="Calibri"/>
              </a:rPr>
              <a:pPr/>
              <a:t>‹#›</a:t>
            </a:fld>
            <a:endParaRPr lang="en-US">
              <a:latin typeface="Calibri"/>
            </a:endParaRPr>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defRPr/>
            </a:pPr>
            <a:r>
              <a:rPr sz="850" kern="0">
                <a:solidFill>
                  <a:srgbClr val="5F5F5F"/>
                </a:solidFill>
                <a:latin typeface="Calibri"/>
              </a:rPr>
              <a:t>Copyright © </a:t>
            </a:r>
            <a:r>
              <a:rPr lang="en-US" sz="850" kern="0">
                <a:solidFill>
                  <a:srgbClr val="5F5F5F"/>
                </a:solidFill>
                <a:latin typeface="Calibri"/>
              </a:rPr>
              <a:t>2017,</a:t>
            </a:r>
            <a:r>
              <a:rPr sz="850" kern="0">
                <a:solidFill>
                  <a:srgbClr val="5F5F5F"/>
                </a:solidFill>
                <a:latin typeface="Calibri"/>
              </a:rPr>
              <a:t> Oracle and/or its affiliates. All rights reserved</a:t>
            </a:r>
            <a:r>
              <a:rPr lang="en-US" sz="850" kern="0">
                <a:solidFill>
                  <a:srgbClr val="5F5F5F"/>
                </a:solidFill>
                <a:latin typeface="Calibri"/>
              </a:rPr>
              <a:t>.</a:t>
            </a:r>
            <a:endParaRPr sz="850" kern="0">
              <a:solidFill>
                <a:srgbClr val="5F5F5F"/>
              </a:solidFill>
              <a:latin typeface="Calibri"/>
            </a:endParaRPr>
          </a:p>
        </p:txBody>
      </p:sp>
      <p:sp>
        <p:nvSpPr>
          <p:cNvPr id="21" name="Text Placeholder 12"/>
          <p:cNvSpPr>
            <a:spLocks noGrp="1"/>
          </p:cNvSpPr>
          <p:nvPr>
            <p:ph type="body" sz="quarter" idx="13" hasCustomPrompt="1"/>
          </p:nvPr>
        </p:nvSpPr>
        <p:spPr>
          <a:xfrm>
            <a:off x="531814" y="1373837"/>
            <a:ext cx="11125198" cy="343299"/>
          </a:xfrm>
        </p:spPr>
        <p:txBody>
          <a:bodyPr>
            <a:noAutofit/>
          </a:bodyPr>
          <a:lstStyle>
            <a:lvl1pPr marL="1588" indent="0">
              <a:spcBef>
                <a:spcPts val="0"/>
              </a:spcBef>
              <a:buFontTx/>
              <a:buNone/>
              <a:defRPr sz="2399" b="1" baseline="0">
                <a:solidFill>
                  <a:schemeClr val="bg1">
                    <a:lumMod val="75000"/>
                  </a:schemeClr>
                </a:solidFill>
              </a:defRPr>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subtitle</a:t>
            </a:r>
          </a:p>
        </p:txBody>
      </p:sp>
      <p:sp>
        <p:nvSpPr>
          <p:cNvPr id="22" name="Title 6"/>
          <p:cNvSpPr>
            <a:spLocks noGrp="1"/>
          </p:cNvSpPr>
          <p:nvPr>
            <p:ph type="title"/>
          </p:nvPr>
        </p:nvSpPr>
        <p:spPr>
          <a:xfrm>
            <a:off x="531812" y="406400"/>
            <a:ext cx="11125200" cy="889000"/>
          </a:xfrm>
        </p:spPr>
        <p:txBody>
          <a:bodyPr/>
          <a:lstStyle>
            <a:lvl1pPr>
              <a:defRPr>
                <a:solidFill>
                  <a:schemeClr val="bg1">
                    <a:lumMod val="75000"/>
                  </a:schemeClr>
                </a:solidFill>
              </a:defRPr>
            </a:lvl1pPr>
          </a:lstStyle>
          <a:p>
            <a:r>
              <a:rPr lang="en-US" dirty="0"/>
              <a:t>Click to edit Master title style</a:t>
            </a:r>
            <a:endParaRPr dirty="0"/>
          </a:p>
        </p:txBody>
      </p:sp>
      <p:grpSp>
        <p:nvGrpSpPr>
          <p:cNvPr id="14" name="Group 13"/>
          <p:cNvGrpSpPr/>
          <p:nvPr userDrawn="1"/>
        </p:nvGrpSpPr>
        <p:grpSpPr>
          <a:xfrm>
            <a:off x="48" y="0"/>
            <a:ext cx="12189399" cy="6858000"/>
            <a:chOff x="-287" y="0"/>
            <a:chExt cx="12189399" cy="6858000"/>
          </a:xfrm>
        </p:grpSpPr>
        <p:sp>
          <p:nvSpPr>
            <p:cNvPr id="16" name="Rectangle 15"/>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18" name="Rectangle 17"/>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19" name="Rectangle 18"/>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sp>
          <p:nvSpPr>
            <p:cNvPr id="20" name="Rectangle 19"/>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a:solidFill>
                  <a:srgbClr val="FFFFFF"/>
                </a:solidFill>
                <a:latin typeface="Calibri"/>
              </a:endParaRPr>
            </a:p>
          </p:txBody>
        </p:sp>
      </p:grpSp>
      <p:pic>
        <p:nvPicPr>
          <p:cNvPr id="23" name="Picture 22"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1860" y="6263640"/>
            <a:ext cx="1622861" cy="594360"/>
          </a:xfrm>
          <a:prstGeom prst="rect">
            <a:avLst/>
          </a:prstGeom>
        </p:spPr>
      </p:pic>
      <p:sp>
        <p:nvSpPr>
          <p:cNvPr id="24" name="Slide Number Placeholder 5"/>
          <p:cNvSpPr txBox="1">
            <a:spLocks/>
          </p:cNvSpPr>
          <p:nvPr userDrawn="1"/>
        </p:nvSpPr>
        <p:spPr>
          <a:xfrm>
            <a:off x="11276013" y="6556471"/>
            <a:ext cx="381000" cy="182563"/>
          </a:xfrm>
          <a:prstGeom prst="rect">
            <a:avLst/>
          </a:prstGeom>
        </p:spPr>
        <p:txBody>
          <a:bodyPr vert="horz" wrap="none" lIns="0" tIns="0" rIns="0" bIns="0" rtlCol="0" anchor="ctr" anchorCtr="0">
            <a:noAutofit/>
          </a:bodyPr>
          <a:lstStyle>
            <a:defPPr>
              <a:defRPr lang="en-US"/>
            </a:defPPr>
            <a:lvl1pPr algn="r" rtl="0" fontAlgn="auto">
              <a:spcBef>
                <a:spcPts val="0"/>
              </a:spcBef>
              <a:spcAft>
                <a:spcPts val="0"/>
              </a:spcAft>
              <a:defRPr sz="850" kern="1200" smtClean="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fld id="{DA9C32ED-3BB9-2540-9201-88BAE04E0EE6}" type="slidenum">
              <a:rPr lang="en-US" kern="0">
                <a:solidFill>
                  <a:srgbClr val="58595B"/>
                </a:solidFill>
                <a:latin typeface="Calibri"/>
              </a:rPr>
              <a:pPr>
                <a:defRPr/>
              </a:pPr>
              <a:t>‹#›</a:t>
            </a:fld>
            <a:endParaRPr lang="en-US" kern="0">
              <a:solidFill>
                <a:srgbClr val="58595B"/>
              </a:solidFill>
              <a:latin typeface="Calibri"/>
            </a:endParaRPr>
          </a:p>
        </p:txBody>
      </p:sp>
      <p:sp>
        <p:nvSpPr>
          <p:cNvPr id="25" name="TextBox 24"/>
          <p:cNvSpPr txBox="1"/>
          <p:nvPr userDrawn="1"/>
        </p:nvSpPr>
        <p:spPr>
          <a:xfrm>
            <a:off x="7766712" y="6556471"/>
            <a:ext cx="3200400" cy="182563"/>
          </a:xfrm>
          <a:prstGeom prst="rect">
            <a:avLst/>
          </a:prstGeom>
          <a:noFill/>
        </p:spPr>
        <p:txBody>
          <a:bodyPr wrap="none" lIns="0" tIns="0" rIns="0" bIns="0" anchor="ctr"/>
          <a:lstStyle/>
          <a:p>
            <a:pPr algn="r">
              <a:defRPr/>
            </a:pPr>
            <a:r>
              <a:rPr sz="850" kern="0">
                <a:solidFill>
                  <a:srgbClr val="58595B"/>
                </a:solidFill>
                <a:latin typeface="Calibri"/>
                <a:ea typeface="ＭＳ Ｐゴシック" charset="0"/>
                <a:cs typeface="ＭＳ Ｐゴシック" charset="0"/>
              </a:rPr>
              <a:t>Copyright © </a:t>
            </a:r>
            <a:r>
              <a:rPr lang="en-US" sz="850" kern="0">
                <a:solidFill>
                  <a:srgbClr val="58595B"/>
                </a:solidFill>
                <a:latin typeface="Calibri"/>
                <a:ea typeface="ＭＳ Ｐゴシック" charset="0"/>
                <a:cs typeface="ＭＳ Ｐゴシック" charset="0"/>
              </a:rPr>
              <a:t>2017,</a:t>
            </a:r>
            <a:r>
              <a:rPr sz="850" kern="0">
                <a:solidFill>
                  <a:srgbClr val="58595B"/>
                </a:solidFill>
                <a:latin typeface="Calibri"/>
                <a:ea typeface="ＭＳ Ｐゴシック" charset="0"/>
                <a:cs typeface="ＭＳ Ｐゴシック" charset="0"/>
              </a:rPr>
              <a:t> Oracle and/or its affiliates. All rights reserved.  </a:t>
            </a:r>
          </a:p>
        </p:txBody>
      </p:sp>
    </p:spTree>
    <p:extLst>
      <p:ext uri="{BB962C8B-B14F-4D97-AF65-F5344CB8AC3E}">
        <p14:creationId xmlns:p14="http://schemas.microsoft.com/office/powerpoint/2010/main" val="39229006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9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542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9_Full Red with Title 1">
    <p:spTree>
      <p:nvGrpSpPr>
        <p:cNvPr id="1" name=""/>
        <p:cNvGrpSpPr/>
        <p:nvPr/>
      </p:nvGrpSpPr>
      <p:grpSpPr>
        <a:xfrm>
          <a:off x="0" y="0"/>
          <a:ext cx="0" cy="0"/>
          <a:chOff x="0" y="0"/>
          <a:chExt cx="0" cy="0"/>
        </a:xfrm>
      </p:grpSpPr>
      <p:sp>
        <p:nvSpPr>
          <p:cNvPr id="7" name="Rectangle 6"/>
          <p:cNvSpPr/>
          <p:nvPr userDrawn="1"/>
        </p:nvSpPr>
        <p:spPr bwMode="gray">
          <a:xfrm>
            <a:off x="688"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4414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26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427"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Tree>
    <p:extLst>
      <p:ext uri="{BB962C8B-B14F-4D97-AF65-F5344CB8AC3E}">
        <p14:creationId xmlns:p14="http://schemas.microsoft.com/office/powerpoint/2010/main" val="968737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6_Red with gray outline">
    <p:spTree>
      <p:nvGrpSpPr>
        <p:cNvPr id="1" name=""/>
        <p:cNvGrpSpPr/>
        <p:nvPr/>
      </p:nvGrpSpPr>
      <p:grpSpPr>
        <a:xfrm>
          <a:off x="0" y="0"/>
          <a:ext cx="0" cy="0"/>
          <a:chOff x="0" y="0"/>
          <a:chExt cx="0" cy="0"/>
        </a:xfrm>
      </p:grpSpPr>
      <p:sp>
        <p:nvSpPr>
          <p:cNvPr id="7" name="Rectangle 6"/>
          <p:cNvSpPr/>
          <p:nvPr userDrawn="1"/>
        </p:nvSpPr>
        <p:spPr bwMode="gray">
          <a:xfrm>
            <a:off x="688"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567"/>
            <a:ext cx="11125200" cy="461665"/>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01"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26"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977"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21431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0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2718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11_Full Red with Title 2">
    <p:spTree>
      <p:nvGrpSpPr>
        <p:cNvPr id="1" name=""/>
        <p:cNvGrpSpPr/>
        <p:nvPr/>
      </p:nvGrpSpPr>
      <p:grpSpPr>
        <a:xfrm>
          <a:off x="0" y="0"/>
          <a:ext cx="0" cy="0"/>
          <a:chOff x="0" y="0"/>
          <a:chExt cx="0" cy="0"/>
        </a:xfrm>
      </p:grpSpPr>
      <p:sp>
        <p:nvSpPr>
          <p:cNvPr id="7" name="Rectangle 6"/>
          <p:cNvSpPr/>
          <p:nvPr userDrawn="1"/>
        </p:nvSpPr>
        <p:spPr bwMode="gray">
          <a:xfrm>
            <a:off x="13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43" y="6263640"/>
            <a:ext cx="1622861" cy="594360"/>
          </a:xfrm>
          <a:prstGeom prst="rect">
            <a:avLst/>
          </a:prstGeom>
        </p:spPr>
      </p:pic>
      <p:sp>
        <p:nvSpPr>
          <p:cNvPr id="5" name="Date Placeholder 3"/>
          <p:cNvSpPr>
            <a:spLocks noGrp="1"/>
          </p:cNvSpPr>
          <p:nvPr>
            <p:ph type="dt" sz="half" idx="2"/>
          </p:nvPr>
        </p:nvSpPr>
        <p:spPr bwMode="gray">
          <a:xfrm>
            <a:off x="4563345"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6" name="TextBox 5"/>
          <p:cNvSpPr txBox="1"/>
          <p:nvPr userDrawn="1"/>
        </p:nvSpPr>
        <p:spPr bwMode="gray">
          <a:xfrm>
            <a:off x="598976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8" name="Footer Placeholder 4"/>
          <p:cNvSpPr>
            <a:spLocks noGrp="1"/>
          </p:cNvSpPr>
          <p:nvPr>
            <p:ph type="ftr" sz="quarter" idx="3"/>
          </p:nvPr>
        </p:nvSpPr>
        <p:spPr bwMode="gray">
          <a:xfrm>
            <a:off x="877742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9" name="Slide Number Placeholder 5"/>
          <p:cNvSpPr>
            <a:spLocks noGrp="1"/>
          </p:cNvSpPr>
          <p:nvPr>
            <p:ph type="sldNum" sz="quarter" idx="4"/>
          </p:nvPr>
        </p:nvSpPr>
        <p:spPr bwMode="gray">
          <a:xfrm>
            <a:off x="11276142"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1309009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5739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0_Full Red with Title 1">
    <p:spTree>
      <p:nvGrpSpPr>
        <p:cNvPr id="1" name=""/>
        <p:cNvGrpSpPr/>
        <p:nvPr/>
      </p:nvGrpSpPr>
      <p:grpSpPr>
        <a:xfrm>
          <a:off x="0" y="0"/>
          <a:ext cx="0" cy="0"/>
          <a:chOff x="0" y="0"/>
          <a:chExt cx="0" cy="0"/>
        </a:xfrm>
      </p:grpSpPr>
      <p:sp>
        <p:nvSpPr>
          <p:cNvPr id="7" name="Rectangle 6"/>
          <p:cNvSpPr/>
          <p:nvPr userDrawn="1"/>
        </p:nvSpPr>
        <p:spPr bwMode="gray">
          <a:xfrm>
            <a:off x="13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53094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7_Red with gray outline">
    <p:spTree>
      <p:nvGrpSpPr>
        <p:cNvPr id="1" name=""/>
        <p:cNvGrpSpPr/>
        <p:nvPr/>
      </p:nvGrpSpPr>
      <p:grpSpPr>
        <a:xfrm>
          <a:off x="0" y="0"/>
          <a:ext cx="0" cy="0"/>
          <a:chOff x="0" y="0"/>
          <a:chExt cx="0" cy="0"/>
        </a:xfrm>
      </p:grpSpPr>
      <p:sp>
        <p:nvSpPr>
          <p:cNvPr id="7" name="Rectangle 6"/>
          <p:cNvSpPr/>
          <p:nvPr userDrawn="1"/>
        </p:nvSpPr>
        <p:spPr bwMode="gray">
          <a:xfrm>
            <a:off x="13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156"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1943" y="6263640"/>
            <a:ext cx="1622861" cy="594360"/>
          </a:xfrm>
          <a:prstGeom prst="rect">
            <a:avLst/>
          </a:prstGeom>
        </p:spPr>
      </p:pic>
      <p:sp>
        <p:nvSpPr>
          <p:cNvPr id="14" name="Date Placeholder 3"/>
          <p:cNvSpPr>
            <a:spLocks noGrp="1"/>
          </p:cNvSpPr>
          <p:nvPr>
            <p:ph type="dt" sz="half" idx="2"/>
          </p:nvPr>
        </p:nvSpPr>
        <p:spPr bwMode="gray">
          <a:xfrm>
            <a:off x="4563345"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5" name="TextBox 14"/>
          <p:cNvSpPr txBox="1"/>
          <p:nvPr userDrawn="1"/>
        </p:nvSpPr>
        <p:spPr bwMode="gray">
          <a:xfrm>
            <a:off x="598976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16" name="Footer Placeholder 4"/>
          <p:cNvSpPr>
            <a:spLocks noGrp="1"/>
          </p:cNvSpPr>
          <p:nvPr>
            <p:ph type="ftr" sz="quarter" idx="3"/>
          </p:nvPr>
        </p:nvSpPr>
        <p:spPr bwMode="gray">
          <a:xfrm>
            <a:off x="877742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7" name="Slide Number Placeholder 5"/>
          <p:cNvSpPr>
            <a:spLocks noGrp="1"/>
          </p:cNvSpPr>
          <p:nvPr>
            <p:ph type="sldNum" sz="quarter" idx="4"/>
          </p:nvPr>
        </p:nvSpPr>
        <p:spPr bwMode="gray">
          <a:xfrm>
            <a:off x="11276142"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37047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2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446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3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2377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1_Full Red with Title 1">
    <p:spTree>
      <p:nvGrpSpPr>
        <p:cNvPr id="1" name=""/>
        <p:cNvGrpSpPr/>
        <p:nvPr/>
      </p:nvGrpSpPr>
      <p:grpSpPr>
        <a:xfrm>
          <a:off x="0" y="0"/>
          <a:ext cx="0" cy="0"/>
          <a:chOff x="0" y="0"/>
          <a:chExt cx="0" cy="0"/>
        </a:xfrm>
      </p:grpSpPr>
      <p:sp>
        <p:nvSpPr>
          <p:cNvPr id="7" name="Rectangle 6"/>
          <p:cNvSpPr/>
          <p:nvPr userDrawn="1"/>
        </p:nvSpPr>
        <p:spPr bwMode="gray">
          <a:xfrm>
            <a:off x="714"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50" tIns="60875" rIns="121750" bIns="60875" numCol="1" spcCol="0" rtlCol="0" fromWordArt="0" anchor="b" anchorCtr="0" forceAA="0" compatLnSpc="1">
            <a:prstTxWarp prst="textNoShape">
              <a:avLst/>
            </a:prstTxWarp>
            <a:noAutofit/>
          </a:bodyPr>
          <a:lstStyle/>
          <a:p>
            <a:pPr algn="ctr">
              <a:lnSpc>
                <a:spcPct val="90000"/>
              </a:lnSpc>
            </a:pPr>
            <a:endParaRPr lang="en-US" sz="2396" dirty="0">
              <a:solidFill>
                <a:srgbClr val="FFFFFF"/>
              </a:solidFill>
            </a:endParaRPr>
          </a:p>
        </p:txBody>
      </p:sp>
      <p:sp>
        <p:nvSpPr>
          <p:cNvPr id="2" name="Title 1"/>
          <p:cNvSpPr>
            <a:spLocks noGrp="1"/>
          </p:cNvSpPr>
          <p:nvPr>
            <p:ph type="title"/>
          </p:nvPr>
        </p:nvSpPr>
        <p:spPr bwMode="gray">
          <a:xfrm>
            <a:off x="531812" y="482875"/>
            <a:ext cx="11125200" cy="812017"/>
          </a:xfrm>
        </p:spPr>
        <p:txBody>
          <a:bodyPr anchor="t" anchorCtr="0">
            <a:spAutoFit/>
          </a:bodyPr>
          <a:lstStyle>
            <a:lvl1pPr>
              <a:defRPr sz="6594">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1554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8_Red with gray outline">
    <p:spTree>
      <p:nvGrpSpPr>
        <p:cNvPr id="1" name=""/>
        <p:cNvGrpSpPr/>
        <p:nvPr/>
      </p:nvGrpSpPr>
      <p:grpSpPr>
        <a:xfrm>
          <a:off x="0" y="0"/>
          <a:ext cx="0" cy="0"/>
          <a:chOff x="0" y="0"/>
          <a:chExt cx="0" cy="0"/>
        </a:xfrm>
      </p:grpSpPr>
      <p:sp>
        <p:nvSpPr>
          <p:cNvPr id="7" name="Rectangle 6"/>
          <p:cNvSpPr/>
          <p:nvPr userDrawn="1"/>
        </p:nvSpPr>
        <p:spPr bwMode="gray">
          <a:xfrm>
            <a:off x="714"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50" tIns="60875" rIns="121750" bIns="60875" numCol="1" spcCol="0" rtlCol="0" fromWordArt="0" anchor="ctr" anchorCtr="0" forceAA="0" compatLnSpc="1">
            <a:prstTxWarp prst="textNoShape">
              <a:avLst/>
            </a:prstTxWarp>
            <a:noAutofit/>
          </a:bodyPr>
          <a:lstStyle/>
          <a:p>
            <a:pPr algn="ctr">
              <a:lnSpc>
                <a:spcPct val="90000"/>
              </a:lnSpc>
            </a:pPr>
            <a:endParaRPr lang="en-US" sz="2396" dirty="0">
              <a:solidFill>
                <a:srgbClr val="FFFFFF"/>
              </a:solidFill>
            </a:endParaRPr>
          </a:p>
        </p:txBody>
      </p:sp>
      <p:sp>
        <p:nvSpPr>
          <p:cNvPr id="2" name="Title 1"/>
          <p:cNvSpPr>
            <a:spLocks noGrp="1"/>
          </p:cNvSpPr>
          <p:nvPr>
            <p:ph type="title"/>
          </p:nvPr>
        </p:nvSpPr>
        <p:spPr bwMode="gray">
          <a:xfrm>
            <a:off x="531812" y="685864"/>
            <a:ext cx="11125200" cy="443070"/>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27"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7" dirty="0">
                <a:solidFill>
                  <a:srgbClr val="FFFFFF"/>
                </a:solidFill>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7" dirty="0">
                <a:solidFill>
                  <a:srgbClr val="FFFFFF"/>
                </a:solidFill>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7" dirty="0">
                <a:solidFill>
                  <a:srgbClr val="FFFFFF"/>
                </a:solidFill>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7" dirty="0">
                <a:solidFill>
                  <a:srgbClr val="FFFFFF"/>
                </a:solidFill>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5" name="TextBox 14"/>
          <p:cNvSpPr txBox="1"/>
          <p:nvPr userDrawn="1"/>
        </p:nvSpPr>
        <p:spPr bwMode="gray">
          <a:xfrm>
            <a:off x="5990352"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16" name="Footer Placeholder 4"/>
          <p:cNvSpPr>
            <a:spLocks noGrp="1"/>
          </p:cNvSpPr>
          <p:nvPr>
            <p:ph type="ftr" sz="quarter" idx="3"/>
          </p:nvPr>
        </p:nvSpPr>
        <p:spPr bwMode="gray">
          <a:xfrm>
            <a:off x="8778003"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84868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hidden">
          <a:xfrm>
            <a:off x="138024"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3822128" y="2845462"/>
            <a:ext cx="4544568" cy="569547"/>
          </a:xfrm>
          <a:prstGeom prst="rect">
            <a:avLst/>
          </a:prstGeom>
        </p:spPr>
      </p:pic>
      <p:sp>
        <p:nvSpPr>
          <p:cNvPr id="6" name="Rectangle 5"/>
          <p:cNvSpPr/>
          <p:nvPr/>
        </p:nvSpPr>
        <p:spPr bwMode="gray">
          <a:xfrm>
            <a:off x="531"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34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6488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2440" y="741029"/>
            <a:ext cx="11125199" cy="1470025"/>
          </a:xfrm>
        </p:spPr>
        <p:txBody>
          <a:bodyPr/>
          <a:lstStyle>
            <a:lvl1pPr>
              <a:lnSpc>
                <a:spcPct val="80000"/>
              </a:lnSpc>
              <a:defRPr sz="4799"/>
            </a:lvl1pPr>
          </a:lstStyle>
          <a:p>
            <a:r>
              <a:rPr lang="en-US" dirty="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399" b="1">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2440" y="3430705"/>
            <a:ext cx="11125199" cy="2514149"/>
          </a:xfrm>
        </p:spPr>
        <p:txBody>
          <a:bodyPr>
            <a:noAutofit/>
          </a:bodyPr>
          <a:lstStyle>
            <a:lvl1pPr marL="1588" indent="0">
              <a:spcBef>
                <a:spcPts val="0"/>
              </a:spcBef>
              <a:buFontTx/>
              <a:buNone/>
              <a:defRPr sz="2399"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presenter’s name, title, division/business unit/organization and date</a:t>
            </a:r>
          </a:p>
        </p:txBody>
      </p:sp>
      <p:pic>
        <p:nvPicPr>
          <p:cNvPr id="9" name="Picture 8" descr="Oracle logo in white on red staging background" title="Oracle red badge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035938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2440" y="741029"/>
            <a:ext cx="11125199" cy="1470025"/>
          </a:xfrm>
        </p:spPr>
        <p:txBody>
          <a:bodyPr/>
          <a:lstStyle>
            <a:lvl1pPr>
              <a:lnSpc>
                <a:spcPct val="80000"/>
              </a:lnSpc>
              <a:defRPr sz="4799"/>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399" b="1">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dirty="0"/>
              <a:t>Click to edit Master subtitle style</a:t>
            </a:r>
            <a:endParaRPr dirty="0"/>
          </a:p>
        </p:txBody>
      </p:sp>
      <p:pic>
        <p:nvPicPr>
          <p:cNvPr id="10" name="Picture 9" descr="Oracle logo in white on red staging background" title="Oracle red badge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7993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627"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sp>
        <p:nvSpPr>
          <p:cNvPr id="2" name="Title 1"/>
          <p:cNvSpPr>
            <a:spLocks noGrp="1"/>
          </p:cNvSpPr>
          <p:nvPr>
            <p:ph type="ctrTitle"/>
          </p:nvPr>
        </p:nvSpPr>
        <p:spPr>
          <a:xfrm>
            <a:off x="532441" y="741029"/>
            <a:ext cx="9601200" cy="1470025"/>
          </a:xfrm>
        </p:spPr>
        <p:txBody>
          <a:bodyPr/>
          <a:lstStyle>
            <a:lvl1pPr>
              <a:lnSpc>
                <a:spcPct val="80000"/>
              </a:lnSpc>
              <a:defRPr sz="4799"/>
            </a:lvl1pPr>
          </a:lstStyle>
          <a:p>
            <a:r>
              <a:rPr lang="en-US" dirty="0"/>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399" b="1">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2441" y="3430705"/>
            <a:ext cx="9601200" cy="2514149"/>
          </a:xfrm>
        </p:spPr>
        <p:txBody>
          <a:bodyPr>
            <a:noAutofit/>
          </a:bodyPr>
          <a:lstStyle>
            <a:lvl1pPr marL="1588" indent="0">
              <a:spcBef>
                <a:spcPts val="0"/>
              </a:spcBef>
              <a:buFontTx/>
              <a:buNone/>
              <a:defRPr sz="2399"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presenter’s name, title, division/business unit/organization and date</a:t>
            </a:r>
          </a:p>
        </p:txBody>
      </p:sp>
      <p:pic>
        <p:nvPicPr>
          <p:cNvPr id="11" name="Picture 10"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183968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Full Image with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627"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pic>
        <p:nvPicPr>
          <p:cNvPr id="11" name="Picture 10"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9207944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Full Image NO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11" name="Picture 10"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0002769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627"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sp>
        <p:nvSpPr>
          <p:cNvPr id="2" name="Title 1"/>
          <p:cNvSpPr>
            <a:spLocks noGrp="1"/>
          </p:cNvSpPr>
          <p:nvPr>
            <p:ph type="ctrTitle"/>
          </p:nvPr>
        </p:nvSpPr>
        <p:spPr>
          <a:xfrm>
            <a:off x="531814" y="741029"/>
            <a:ext cx="9144000" cy="1470025"/>
          </a:xfrm>
        </p:spPr>
        <p:txBody>
          <a:bodyPr/>
          <a:lstStyle>
            <a:lvl1pPr>
              <a:lnSpc>
                <a:spcPct val="80000"/>
              </a:lnSpc>
              <a:defRPr sz="4799"/>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399" b="1">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30705"/>
            <a:ext cx="9144000" cy="2514149"/>
          </a:xfrm>
        </p:spPr>
        <p:txBody>
          <a:bodyPr>
            <a:noAutofit/>
          </a:bodyPr>
          <a:lstStyle>
            <a:lvl1pPr marL="1588" indent="0">
              <a:spcBef>
                <a:spcPts val="0"/>
              </a:spcBef>
              <a:buFontTx/>
              <a:buNone/>
              <a:defRPr sz="2399"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sp>
        <p:nvSpPr>
          <p:cNvPr id="21" name="Text Placeholder 12"/>
          <p:cNvSpPr>
            <a:spLocks noGrp="1"/>
          </p:cNvSpPr>
          <p:nvPr>
            <p:ph type="body" sz="quarter" idx="15" hasCustomPrompt="1"/>
          </p:nvPr>
        </p:nvSpPr>
        <p:spPr>
          <a:xfrm>
            <a:off x="9905039"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a:t>Click to add text</a:t>
            </a:r>
          </a:p>
        </p:txBody>
      </p:sp>
      <p:pic>
        <p:nvPicPr>
          <p:cNvPr id="15" name="Picture 14"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79071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627"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sp>
        <p:nvSpPr>
          <p:cNvPr id="2" name="Title 1"/>
          <p:cNvSpPr>
            <a:spLocks noGrp="1"/>
          </p:cNvSpPr>
          <p:nvPr>
            <p:ph type="ctrTitle"/>
          </p:nvPr>
        </p:nvSpPr>
        <p:spPr>
          <a:xfrm>
            <a:off x="531814" y="741029"/>
            <a:ext cx="9144000" cy="1470025"/>
          </a:xfrm>
        </p:spPr>
        <p:txBody>
          <a:bodyPr/>
          <a:lstStyle>
            <a:lvl1pPr>
              <a:lnSpc>
                <a:spcPct val="80000"/>
              </a:lnSpc>
              <a:defRPr sz="4799"/>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399" b="1">
                <a:solidFill>
                  <a:schemeClr val="tx1"/>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30705"/>
            <a:ext cx="9144000" cy="2514149"/>
          </a:xfrm>
        </p:spPr>
        <p:txBody>
          <a:bodyPr>
            <a:noAutofit/>
          </a:bodyPr>
          <a:lstStyle>
            <a:lvl1pPr marL="1588" indent="0">
              <a:spcBef>
                <a:spcPts val="0"/>
              </a:spcBef>
              <a:buFontTx/>
              <a:buNone/>
              <a:defRPr sz="2399"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sp>
        <p:nvSpPr>
          <p:cNvPr id="21" name="Text Placeholder 12"/>
          <p:cNvSpPr>
            <a:spLocks noGrp="1"/>
          </p:cNvSpPr>
          <p:nvPr>
            <p:ph type="body" sz="quarter" idx="15" hasCustomPrompt="1"/>
          </p:nvPr>
        </p:nvSpPr>
        <p:spPr>
          <a:xfrm>
            <a:off x="9905039"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a:t>Click to add text</a:t>
            </a:r>
          </a:p>
        </p:txBody>
      </p:sp>
      <p:sp>
        <p:nvSpPr>
          <p:cNvPr id="15" name="Rectangle 14"/>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16" name="Picture 1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5360677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pic>
        <p:nvPicPr>
          <p:cNvPr id="7" name="Picture 6" descr="Oracle logo in white on red staging background" title="Oracle red badge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20915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7" name="Text Placeholder 12"/>
          <p:cNvSpPr>
            <a:spLocks noGrp="1"/>
          </p:cNvSpPr>
          <p:nvPr>
            <p:ph type="body" sz="quarter" idx="13" hasCustomPrompt="1"/>
          </p:nvPr>
        </p:nvSpPr>
        <p:spPr>
          <a:xfrm>
            <a:off x="532440" y="1374995"/>
            <a:ext cx="11125199" cy="343299"/>
          </a:xfrm>
        </p:spPr>
        <p:txBody>
          <a:bodyPr>
            <a:noAutofit/>
          </a:bodyPr>
          <a:lstStyle>
            <a:lvl1pPr marL="1588" indent="0">
              <a:spcBef>
                <a:spcPts val="0"/>
              </a:spcBef>
              <a:buFontTx/>
              <a:buNone/>
              <a:defRPr sz="2399" b="1"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subtitle</a:t>
            </a:r>
          </a:p>
        </p:txBody>
      </p:sp>
    </p:spTree>
    <p:extLst>
      <p:ext uri="{BB962C8B-B14F-4D97-AF65-F5344CB8AC3E}">
        <p14:creationId xmlns:p14="http://schemas.microsoft.com/office/powerpoint/2010/main" val="469019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3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13291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399"/>
              </a:spcBef>
              <a:buNone/>
              <a:defRPr sz="2799"/>
            </a:lvl1pPr>
            <a:lvl2pPr marL="1588" indent="0">
              <a:spcBef>
                <a:spcPts val="2399"/>
              </a:spcBef>
              <a:buNone/>
              <a:defRPr sz="2799"/>
            </a:lvl2pPr>
            <a:lvl3pPr marL="1588" indent="0">
              <a:spcBef>
                <a:spcPts val="2399"/>
              </a:spcBef>
              <a:buNone/>
              <a:defRPr sz="2799"/>
            </a:lvl3pPr>
            <a:lvl4pPr marL="1588" indent="0">
              <a:spcBef>
                <a:spcPts val="2399"/>
              </a:spcBef>
              <a:buNone/>
              <a:defRPr sz="2799"/>
            </a:lvl4pPr>
            <a:lvl5pPr marL="1588" indent="0">
              <a:spcBef>
                <a:spcPts val="2399"/>
              </a:spcBef>
              <a:buNone/>
              <a:defRPr sz="2799"/>
            </a:lvl5pPr>
            <a:lvl6pPr marL="1588" indent="0">
              <a:spcBef>
                <a:spcPts val="2399"/>
              </a:spcBef>
              <a:buNone/>
              <a:defRPr sz="2799"/>
            </a:lvl6pPr>
            <a:lvl7pPr marL="1588" indent="0">
              <a:spcBef>
                <a:spcPts val="2399"/>
              </a:spcBef>
              <a:buNone/>
              <a:defRPr sz="2799"/>
            </a:lvl7pPr>
            <a:lvl8pPr marL="1588" indent="0">
              <a:spcBef>
                <a:spcPts val="2399"/>
              </a:spcBef>
              <a:buNone/>
              <a:defRPr sz="2799"/>
            </a:lvl8pPr>
            <a:lvl9pPr marL="1588" indent="0">
              <a:spcBef>
                <a:spcPts val="2399"/>
              </a:spcBef>
              <a:buNone/>
              <a:defRPr sz="2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0345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799"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399" b="1">
                <a:solidFill>
                  <a:schemeClr val="tx1"/>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925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userDrawn="1"/>
        </p:nvSpPr>
        <p:spPr bwMode="hidden">
          <a:xfrm>
            <a:off x="627"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grpSp>
        <p:nvGrpSpPr>
          <p:cNvPr id="7" name="Group 6"/>
          <p:cNvGrpSpPr/>
          <p:nvPr/>
        </p:nvGrpSpPr>
        <p:grpSpPr bwMode="gray">
          <a:xfrm>
            <a:off x="340"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799"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399" b="1">
                <a:solidFill>
                  <a:schemeClr val="tx1"/>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Click to edit Master text styles</a:t>
            </a:r>
          </a:p>
        </p:txBody>
      </p:sp>
      <p:pic>
        <p:nvPicPr>
          <p:cNvPr id="16" name="Picture 1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983125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799" b="0"/>
            </a:lvl1pPr>
          </a:lstStyle>
          <a:p>
            <a:r>
              <a:rPr lang="en-US" dirty="0"/>
              <a:t>Click to edit Master title style</a:t>
            </a:r>
            <a:endParaRPr dirty="0"/>
          </a:p>
        </p:txBody>
      </p:sp>
      <p:sp>
        <p:nvSpPr>
          <p:cNvPr id="3" name="Picture Placeholder 2"/>
          <p:cNvSpPr>
            <a:spLocks noGrp="1"/>
          </p:cNvSpPr>
          <p:nvPr>
            <p:ph type="pic" idx="1"/>
          </p:nvPr>
        </p:nvSpPr>
        <p:spPr>
          <a:xfrm>
            <a:off x="5589083" y="533400"/>
            <a:ext cx="6068558" cy="5410200"/>
          </a:xfrm>
          <a:no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dirty="0"/>
              <a:t>Click icon to add picture</a:t>
            </a:r>
            <a:endParaRPr dirty="0"/>
          </a:p>
        </p:txBody>
      </p:sp>
      <p:sp>
        <p:nvSpPr>
          <p:cNvPr id="4" name="Text Placeholder 3"/>
          <p:cNvSpPr>
            <a:spLocks noGrp="1"/>
          </p:cNvSpPr>
          <p:nvPr>
            <p:ph type="body" sz="half" idx="2"/>
          </p:nvPr>
        </p:nvSpPr>
        <p:spPr>
          <a:xfrm>
            <a:off x="532439" y="3657600"/>
            <a:ext cx="4800599" cy="1645920"/>
          </a:xfrm>
        </p:spPr>
        <p:txBody>
          <a:bodyPr>
            <a:noAutofit/>
          </a:bodyPr>
          <a:lstStyle>
            <a:lvl1pPr marL="0" indent="0">
              <a:spcBef>
                <a:spcPts val="0"/>
              </a:spcBef>
              <a:buNone/>
              <a:defRPr sz="2399" b="1"/>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Tree>
    <p:extLst>
      <p:ext uri="{BB962C8B-B14F-4D97-AF65-F5344CB8AC3E}">
        <p14:creationId xmlns:p14="http://schemas.microsoft.com/office/powerpoint/2010/main" val="436310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627" y="1828800"/>
            <a:ext cx="3474720" cy="3840480"/>
          </a:xfrm>
          <a:solidFill>
            <a:schemeClr val="bg2"/>
          </a:solidFill>
        </p:spPr>
        <p:txBody>
          <a:bodyPr tIns="91440">
            <a:noAutofit/>
          </a:bodyPr>
          <a:lstStyle>
            <a:lvl1pPr marL="0" indent="0" algn="ctr">
              <a:spcBef>
                <a:spcPts val="0"/>
              </a:spcBef>
              <a:buNone/>
              <a:defRPr sz="1799"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31">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8185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9439" y="1905000"/>
            <a:ext cx="8456613" cy="2209800"/>
          </a:xfrm>
        </p:spPr>
        <p:txBody>
          <a:bodyPr anchor="t"/>
          <a:lstStyle>
            <a:lvl1pPr marL="228531" indent="-228531" algn="l">
              <a:defRPr sz="3999"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12" indent="-292012">
              <a:spcBef>
                <a:spcPts val="0"/>
              </a:spcBef>
              <a:buClr>
                <a:schemeClr val="tx1"/>
              </a:buClr>
              <a:buFont typeface="Arial" panose="020B0604020202020204" pitchFamily="34" charset="0"/>
              <a:buChar char="–"/>
              <a:defRPr sz="23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dirty="0"/>
              <a:t>Click to add Name, Title, Company</a:t>
            </a:r>
          </a:p>
        </p:txBody>
      </p:sp>
    </p:spTree>
    <p:extLst>
      <p:ext uri="{BB962C8B-B14F-4D97-AF65-F5344CB8AC3E}">
        <p14:creationId xmlns:p14="http://schemas.microsoft.com/office/powerpoint/2010/main" val="56866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9439" y="1905000"/>
            <a:ext cx="8456613" cy="2209800"/>
          </a:xfrm>
        </p:spPr>
        <p:txBody>
          <a:bodyPr anchor="t"/>
          <a:lstStyle>
            <a:lvl1pPr marL="228531" indent="-228531" algn="l">
              <a:defRPr sz="3999"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012" indent="-292012">
              <a:spcBef>
                <a:spcPts val="0"/>
              </a:spcBef>
              <a:buClr>
                <a:schemeClr val="tx1"/>
              </a:buClr>
              <a:buFont typeface="Arial" panose="020B0604020202020204" pitchFamily="34" charset="0"/>
              <a:buChar char="–"/>
              <a:defRPr sz="23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dirty="0"/>
              <a:t>Click to add Name, Title, Company</a:t>
            </a: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799" baseline="0">
                <a:solidFill>
                  <a:schemeClr val="tx1"/>
                </a:solidFill>
              </a:defRPr>
            </a:lvl1pPr>
          </a:lstStyle>
          <a:p>
            <a:r>
              <a:rPr dirty="0"/>
              <a:t>Click icon to insert picture</a:t>
            </a:r>
          </a:p>
        </p:txBody>
      </p:sp>
    </p:spTree>
    <p:extLst>
      <p:ext uri="{BB962C8B-B14F-4D97-AF65-F5344CB8AC3E}">
        <p14:creationId xmlns:p14="http://schemas.microsoft.com/office/powerpoint/2010/main" val="1014389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799"/>
            </a:lvl1pPr>
            <a:lvl2pPr>
              <a:defRPr sz="2399"/>
            </a:lvl2pPr>
            <a:lvl3pPr>
              <a:defRPr sz="1999"/>
            </a:lvl3pPr>
            <a:lvl4pPr>
              <a:defRPr sz="1799"/>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4419600"/>
          </a:xfrm>
        </p:spPr>
        <p:txBody>
          <a:bodyPr>
            <a:noAutofit/>
          </a:bodyPr>
          <a:lstStyle>
            <a:lvl1pPr>
              <a:defRPr sz="2799"/>
            </a:lvl1pPr>
            <a:lvl2pPr>
              <a:defRPr sz="2399"/>
            </a:lvl2pPr>
            <a:lvl3pPr>
              <a:defRPr sz="1999"/>
            </a:lvl3pPr>
            <a:lvl4pPr>
              <a:defRPr sz="1799"/>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119167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2441" y="1524001"/>
            <a:ext cx="3474720" cy="4419600"/>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3" y="1524001"/>
            <a:ext cx="3474720" cy="4419600"/>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half" idx="13"/>
          </p:nvPr>
        </p:nvSpPr>
        <p:spPr>
          <a:xfrm>
            <a:off x="8182292" y="1524001"/>
            <a:ext cx="3474720" cy="4419600"/>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33944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5255"/>
            <a:ext cx="5410199" cy="2133599"/>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5255"/>
            <a:ext cx="5410198" cy="2133599"/>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half" idx="13"/>
          </p:nvPr>
        </p:nvSpPr>
        <p:spPr>
          <a:xfrm>
            <a:off x="531813" y="3811255"/>
            <a:ext cx="5410199" cy="2133599"/>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1255"/>
            <a:ext cx="5410198" cy="2133599"/>
          </a:xfrm>
        </p:spPr>
        <p:txBody>
          <a:bodyPr>
            <a:noAutofit/>
          </a:bodyPr>
          <a:lstStyle>
            <a:lvl1pPr>
              <a:defRPr sz="2399"/>
            </a:lvl1pPr>
            <a:lvl2pPr>
              <a:defRPr sz="1999"/>
            </a:lvl2pPr>
            <a:lvl3pPr>
              <a:defRPr sz="1799"/>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87162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27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350"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04402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399"/>
            </a:lvl1pPr>
            <a:lvl2pPr marL="171399" indent="-171399">
              <a:spcBef>
                <a:spcPts val="1200"/>
              </a:spcBef>
              <a:buFont typeface="Arial" panose="020B0604020202020204" pitchFamily="34" charset="0"/>
              <a:buChar char="•"/>
              <a:defRPr sz="1999"/>
            </a:lvl2pPr>
            <a:lvl3pPr marL="171399" indent="-171399">
              <a:spcBef>
                <a:spcPts val="1200"/>
              </a:spcBef>
              <a:buFont typeface="Arial" panose="020B0604020202020204" pitchFamily="34" charset="0"/>
              <a:buChar char="•"/>
              <a:defRPr sz="1999"/>
            </a:lvl3pPr>
            <a:lvl4pPr marL="171399" indent="-171399">
              <a:spcBef>
                <a:spcPts val="1200"/>
              </a:spcBef>
              <a:buFont typeface="Arial" panose="020B0604020202020204" pitchFamily="34" charset="0"/>
              <a:buChar char="•"/>
              <a:defRPr sz="1999"/>
            </a:lvl4pPr>
            <a:lvl5pPr marL="171399" indent="-171399">
              <a:spcBef>
                <a:spcPts val="1200"/>
              </a:spcBef>
              <a:buFont typeface="Arial" panose="020B0604020202020204" pitchFamily="34" charset="0"/>
              <a:buChar char="•"/>
              <a:defRPr sz="1999"/>
            </a:lvl5pPr>
            <a:lvl6pPr marL="171399" indent="-171399">
              <a:spcBef>
                <a:spcPts val="1200"/>
              </a:spcBef>
              <a:buFont typeface="Arial" panose="020B0604020202020204" pitchFamily="34" charset="0"/>
              <a:buChar char="•"/>
              <a:defRPr sz="1999"/>
            </a:lvl6pPr>
            <a:lvl7pPr marL="171399" indent="-171399">
              <a:spcBef>
                <a:spcPts val="1200"/>
              </a:spcBef>
              <a:buFont typeface="Arial" panose="020B0604020202020204" pitchFamily="34" charset="0"/>
              <a:buChar char="•"/>
              <a:defRPr sz="1999"/>
            </a:lvl7pPr>
            <a:lvl8pPr marL="171399" indent="-171399">
              <a:spcBef>
                <a:spcPts val="1200"/>
              </a:spcBef>
              <a:buFont typeface="Arial" panose="020B0604020202020204" pitchFamily="34" charset="0"/>
              <a:buChar char="•"/>
              <a:defRPr sz="1999"/>
            </a:lvl8pPr>
            <a:lvl9pPr marL="171399" indent="-171399">
              <a:spcBef>
                <a:spcPts val="1200"/>
              </a:spcBef>
              <a:buFont typeface="Arial" panose="020B0604020202020204" pitchFamily="34" charset="0"/>
              <a:buChar char="•"/>
              <a:defRPr sz="1999"/>
            </a:lvl9pPr>
          </a:lstStyle>
          <a:p>
            <a:pPr lvl="0"/>
            <a:r>
              <a:rPr lang="en-US" dirty="0"/>
              <a:t>Click to edit Master text styles</a:t>
            </a:r>
          </a:p>
        </p:txBody>
      </p:sp>
      <p:cxnSp>
        <p:nvCxnSpPr>
          <p:cNvPr id="13" name="Straight Connector 12"/>
          <p:cNvCxnSpPr/>
          <p:nvPr/>
        </p:nvCxnSpPr>
        <p:spPr bwMode="ltGray">
          <a:xfrm flipH="1">
            <a:off x="532440"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2020" y="1524001"/>
            <a:ext cx="3505201" cy="2011680"/>
          </a:xfrm>
        </p:spPr>
        <p:txBody>
          <a:bodyPr anchor="ctr">
            <a:noAutofit/>
          </a:bodyPr>
          <a:lstStyle>
            <a:lvl1pPr marL="0" indent="0">
              <a:spcBef>
                <a:spcPts val="1200"/>
              </a:spcBef>
              <a:buFont typeface="Arial" panose="020B0604020202020204" pitchFamily="34" charset="0"/>
              <a:buNone/>
              <a:defRPr sz="2399"/>
            </a:lvl1pPr>
            <a:lvl2pPr marL="171399" indent="-171399">
              <a:spcBef>
                <a:spcPts val="1200"/>
              </a:spcBef>
              <a:buFont typeface="Arial" panose="020B0604020202020204" pitchFamily="34" charset="0"/>
              <a:buChar char="•"/>
              <a:defRPr sz="1999"/>
            </a:lvl2pPr>
            <a:lvl3pPr marL="171399" indent="-171399">
              <a:spcBef>
                <a:spcPts val="1200"/>
              </a:spcBef>
              <a:buFont typeface="Arial" panose="020B0604020202020204" pitchFamily="34" charset="0"/>
              <a:buChar char="•"/>
              <a:defRPr sz="1999"/>
            </a:lvl3pPr>
            <a:lvl4pPr marL="171399" indent="-171399">
              <a:spcBef>
                <a:spcPts val="1200"/>
              </a:spcBef>
              <a:buFont typeface="Arial" panose="020B0604020202020204" pitchFamily="34" charset="0"/>
              <a:buChar char="•"/>
              <a:defRPr sz="1999"/>
            </a:lvl4pPr>
            <a:lvl5pPr marL="171399" indent="-171399">
              <a:spcBef>
                <a:spcPts val="1200"/>
              </a:spcBef>
              <a:buFont typeface="Arial" panose="020B0604020202020204" pitchFamily="34" charset="0"/>
              <a:buChar char="•"/>
              <a:defRPr sz="1999"/>
            </a:lvl5pPr>
            <a:lvl6pPr marL="171399" indent="-171399">
              <a:spcBef>
                <a:spcPts val="1200"/>
              </a:spcBef>
              <a:buFont typeface="Arial" panose="020B0604020202020204" pitchFamily="34" charset="0"/>
              <a:buChar char="•"/>
              <a:defRPr sz="1999"/>
            </a:lvl6pPr>
            <a:lvl7pPr marL="171399" indent="-171399">
              <a:spcBef>
                <a:spcPts val="1200"/>
              </a:spcBef>
              <a:buFont typeface="Arial" panose="020B0604020202020204" pitchFamily="34" charset="0"/>
              <a:buChar char="•"/>
              <a:defRPr sz="1999"/>
            </a:lvl7pPr>
            <a:lvl8pPr marL="171399" indent="-171399">
              <a:spcBef>
                <a:spcPts val="1200"/>
              </a:spcBef>
              <a:buFont typeface="Arial" panose="020B0604020202020204" pitchFamily="34" charset="0"/>
              <a:buChar char="•"/>
              <a:defRPr sz="1999"/>
            </a:lvl8pPr>
            <a:lvl9pPr marL="171399" indent="-171399">
              <a:spcBef>
                <a:spcPts val="1200"/>
              </a:spcBef>
              <a:buFont typeface="Arial" panose="020B0604020202020204" pitchFamily="34" charset="0"/>
              <a:buChar char="•"/>
              <a:defRPr sz="1999"/>
            </a:lvl9pPr>
          </a:lstStyle>
          <a:p>
            <a:pPr lvl="0"/>
            <a:r>
              <a:rPr lang="en-US" dirty="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399"/>
            </a:lvl1pPr>
            <a:lvl2pPr marL="171399" indent="-171399">
              <a:spcBef>
                <a:spcPts val="1200"/>
              </a:spcBef>
              <a:buFont typeface="Arial" panose="020B0604020202020204" pitchFamily="34" charset="0"/>
              <a:buChar char="•"/>
              <a:defRPr sz="1999"/>
            </a:lvl2pPr>
            <a:lvl3pPr marL="171399" indent="-171399">
              <a:spcBef>
                <a:spcPts val="1200"/>
              </a:spcBef>
              <a:buFont typeface="Arial" panose="020B0604020202020204" pitchFamily="34" charset="0"/>
              <a:buChar char="•"/>
              <a:defRPr sz="1999"/>
            </a:lvl3pPr>
            <a:lvl4pPr marL="171399" indent="-171399">
              <a:spcBef>
                <a:spcPts val="1200"/>
              </a:spcBef>
              <a:buFont typeface="Arial" panose="020B0604020202020204" pitchFamily="34" charset="0"/>
              <a:buChar char="•"/>
              <a:defRPr sz="1999"/>
            </a:lvl4pPr>
            <a:lvl5pPr marL="171399" indent="-171399">
              <a:spcBef>
                <a:spcPts val="1200"/>
              </a:spcBef>
              <a:buFont typeface="Arial" panose="020B0604020202020204" pitchFamily="34" charset="0"/>
              <a:buChar char="•"/>
              <a:defRPr sz="1999"/>
            </a:lvl5pPr>
            <a:lvl6pPr marL="171399" indent="-171399">
              <a:spcBef>
                <a:spcPts val="1200"/>
              </a:spcBef>
              <a:buFont typeface="Arial" panose="020B0604020202020204" pitchFamily="34" charset="0"/>
              <a:buChar char="•"/>
              <a:defRPr sz="1999"/>
            </a:lvl6pPr>
            <a:lvl7pPr marL="171399" indent="-171399">
              <a:spcBef>
                <a:spcPts val="1200"/>
              </a:spcBef>
              <a:buFont typeface="Arial" panose="020B0604020202020204" pitchFamily="34" charset="0"/>
              <a:buChar char="•"/>
              <a:defRPr sz="1999"/>
            </a:lvl7pPr>
            <a:lvl8pPr marL="171399" indent="-171399">
              <a:spcBef>
                <a:spcPts val="1200"/>
              </a:spcBef>
              <a:buFont typeface="Arial" panose="020B0604020202020204" pitchFamily="34" charset="0"/>
              <a:buChar char="•"/>
              <a:defRPr sz="1999"/>
            </a:lvl8pPr>
            <a:lvl9pPr marL="171399" indent="-171399">
              <a:spcBef>
                <a:spcPts val="1200"/>
              </a:spcBef>
              <a:buFont typeface="Arial" panose="020B0604020202020204" pitchFamily="34" charset="0"/>
              <a:buChar char="•"/>
              <a:defRPr sz="1999"/>
            </a:lvl9pPr>
          </a:lstStyle>
          <a:p>
            <a:pPr lvl="0"/>
            <a:r>
              <a:rPr lang="en-US"/>
              <a:t>Click to edit Master text styles</a:t>
            </a:r>
          </a:p>
        </p:txBody>
      </p:sp>
      <p:sp>
        <p:nvSpPr>
          <p:cNvPr id="18" name="Text Placeholder 11"/>
          <p:cNvSpPr>
            <a:spLocks noGrp="1"/>
          </p:cNvSpPr>
          <p:nvPr>
            <p:ph type="body" sz="quarter" idx="18"/>
          </p:nvPr>
        </p:nvSpPr>
        <p:spPr>
          <a:xfrm>
            <a:off x="8152020" y="3931920"/>
            <a:ext cx="3505201" cy="2011680"/>
          </a:xfrm>
        </p:spPr>
        <p:txBody>
          <a:bodyPr anchor="ctr">
            <a:noAutofit/>
          </a:bodyPr>
          <a:lstStyle>
            <a:lvl1pPr marL="0" indent="0">
              <a:spcBef>
                <a:spcPts val="1200"/>
              </a:spcBef>
              <a:buFont typeface="Arial" panose="020B0604020202020204" pitchFamily="34" charset="0"/>
              <a:buNone/>
              <a:defRPr sz="2399"/>
            </a:lvl1pPr>
            <a:lvl2pPr marL="171399" indent="-171399">
              <a:spcBef>
                <a:spcPts val="1200"/>
              </a:spcBef>
              <a:buFont typeface="Arial" panose="020B0604020202020204" pitchFamily="34" charset="0"/>
              <a:buChar char="•"/>
              <a:defRPr sz="1999"/>
            </a:lvl2pPr>
            <a:lvl3pPr marL="171399" indent="-171399">
              <a:spcBef>
                <a:spcPts val="1200"/>
              </a:spcBef>
              <a:buFont typeface="Arial" panose="020B0604020202020204" pitchFamily="34" charset="0"/>
              <a:buChar char="•"/>
              <a:defRPr sz="1999"/>
            </a:lvl3pPr>
            <a:lvl4pPr marL="171399" indent="-171399">
              <a:spcBef>
                <a:spcPts val="1200"/>
              </a:spcBef>
              <a:buFont typeface="Arial" panose="020B0604020202020204" pitchFamily="34" charset="0"/>
              <a:buChar char="•"/>
              <a:defRPr sz="1999"/>
            </a:lvl4pPr>
            <a:lvl5pPr marL="171399" indent="-171399">
              <a:spcBef>
                <a:spcPts val="1200"/>
              </a:spcBef>
              <a:buFont typeface="Arial" panose="020B0604020202020204" pitchFamily="34" charset="0"/>
              <a:buChar char="•"/>
              <a:defRPr sz="1999"/>
            </a:lvl5pPr>
            <a:lvl6pPr marL="171399" indent="-171399">
              <a:spcBef>
                <a:spcPts val="1200"/>
              </a:spcBef>
              <a:buFont typeface="Arial" panose="020B0604020202020204" pitchFamily="34" charset="0"/>
              <a:buChar char="•"/>
              <a:defRPr sz="1999"/>
            </a:lvl6pPr>
            <a:lvl7pPr marL="171399" indent="-171399">
              <a:spcBef>
                <a:spcPts val="1200"/>
              </a:spcBef>
              <a:buFont typeface="Arial" panose="020B0604020202020204" pitchFamily="34" charset="0"/>
              <a:buChar char="•"/>
              <a:defRPr sz="1999"/>
            </a:lvl7pPr>
            <a:lvl8pPr marL="171399" indent="-171399">
              <a:spcBef>
                <a:spcPts val="1200"/>
              </a:spcBef>
              <a:buFont typeface="Arial" panose="020B0604020202020204" pitchFamily="34" charset="0"/>
              <a:buChar char="•"/>
              <a:defRPr sz="1999"/>
            </a:lvl8pPr>
            <a:lvl9pPr marL="171399" indent="-171399">
              <a:spcBef>
                <a:spcPts val="1200"/>
              </a:spcBef>
              <a:buFont typeface="Arial" panose="020B0604020202020204" pitchFamily="34" charset="0"/>
              <a:buChar char="•"/>
              <a:defRPr sz="1999"/>
            </a:lvl9pPr>
          </a:lstStyle>
          <a:p>
            <a:pPr lvl="0"/>
            <a:r>
              <a:rPr lang="en-US"/>
              <a:t>Click to edit Master text styles</a:t>
            </a:r>
          </a:p>
        </p:txBody>
      </p:sp>
      <p:sp>
        <p:nvSpPr>
          <p:cNvPr id="3" name="Title 2"/>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033590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799"/>
            </a:lvl1pPr>
            <a:lvl2pPr marL="171399" indent="-171399">
              <a:spcBef>
                <a:spcPts val="1200"/>
              </a:spcBef>
              <a:buFont typeface="Arial" panose="020B0604020202020204" pitchFamily="34" charset="0"/>
              <a:buChar char="•"/>
              <a:defRPr sz="1999"/>
            </a:lvl2pPr>
            <a:lvl3pPr marL="171399" indent="-171399">
              <a:spcBef>
                <a:spcPts val="1200"/>
              </a:spcBef>
              <a:buFont typeface="Arial" panose="020B0604020202020204" pitchFamily="34" charset="0"/>
              <a:buChar char="•"/>
              <a:defRPr sz="1999"/>
            </a:lvl3pPr>
            <a:lvl4pPr marL="171399" indent="-171399">
              <a:spcBef>
                <a:spcPts val="1200"/>
              </a:spcBef>
              <a:buFont typeface="Arial" panose="020B0604020202020204" pitchFamily="34" charset="0"/>
              <a:buChar char="•"/>
              <a:defRPr sz="1999"/>
            </a:lvl4pPr>
            <a:lvl5pPr marL="171399" indent="-171399">
              <a:spcBef>
                <a:spcPts val="1200"/>
              </a:spcBef>
              <a:buFont typeface="Arial" panose="020B0604020202020204" pitchFamily="34" charset="0"/>
              <a:buChar char="•"/>
              <a:defRPr sz="1999"/>
            </a:lvl5pPr>
            <a:lvl6pPr marL="171399" indent="-171399">
              <a:spcBef>
                <a:spcPts val="1200"/>
              </a:spcBef>
              <a:buFont typeface="Arial" panose="020B0604020202020204" pitchFamily="34" charset="0"/>
              <a:buChar char="•"/>
              <a:defRPr sz="1999"/>
            </a:lvl6pPr>
            <a:lvl7pPr marL="171399" indent="-171399">
              <a:spcBef>
                <a:spcPts val="1200"/>
              </a:spcBef>
              <a:buFont typeface="Arial" panose="020B0604020202020204" pitchFamily="34" charset="0"/>
              <a:buChar char="•"/>
              <a:defRPr sz="1999"/>
            </a:lvl7pPr>
            <a:lvl8pPr marL="171399" indent="-171399">
              <a:spcBef>
                <a:spcPts val="1200"/>
              </a:spcBef>
              <a:buFont typeface="Arial" panose="020B0604020202020204" pitchFamily="34" charset="0"/>
              <a:buChar char="•"/>
              <a:defRPr sz="1999"/>
            </a:lvl8pPr>
            <a:lvl9pPr marL="171399" indent="-171399">
              <a:spcBef>
                <a:spcPts val="1200"/>
              </a:spcBef>
              <a:buFont typeface="Arial" panose="020B0604020202020204" pitchFamily="34" charset="0"/>
              <a:buChar char="•"/>
              <a:defRPr sz="1999"/>
            </a:lvl9pPr>
          </a:lstStyle>
          <a:p>
            <a:pPr lvl="0"/>
            <a:r>
              <a:rPr lang="en-US" dirty="0"/>
              <a:t>Click to edit Master text styles</a:t>
            </a:r>
          </a:p>
        </p:txBody>
      </p:sp>
      <p:sp>
        <p:nvSpPr>
          <p:cNvPr id="2" name="Title 1"/>
          <p:cNvSpPr>
            <a:spLocks noGrp="1"/>
          </p:cNvSpPr>
          <p:nvPr>
            <p:ph type="title" hasCustomPrompt="1"/>
          </p:nvPr>
        </p:nvSpPr>
        <p:spPr>
          <a:xfrm>
            <a:off x="760412" y="1524000"/>
            <a:ext cx="4076700" cy="2743200"/>
          </a:xfrm>
        </p:spPr>
        <p:txBody>
          <a:bodyPr anchor="ctr"/>
          <a:lstStyle>
            <a:lvl1pPr algn="r">
              <a:defRPr sz="16595" b="1">
                <a:solidFill>
                  <a:schemeClr val="accent5"/>
                </a:solidFill>
              </a:defRPr>
            </a:lvl1pPr>
          </a:lstStyle>
          <a:p>
            <a:r>
              <a:rPr lang="en-US" dirty="0"/>
              <a:t>XX</a:t>
            </a:r>
          </a:p>
        </p:txBody>
      </p:sp>
    </p:spTree>
    <p:extLst>
      <p:ext uri="{BB962C8B-B14F-4D97-AF65-F5344CB8AC3E}">
        <p14:creationId xmlns:p14="http://schemas.microsoft.com/office/powerpoint/2010/main" val="128803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7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799"/>
            </a:lvl1pPr>
            <a:lvl2pPr>
              <a:defRPr sz="2399"/>
            </a:lvl2pPr>
            <a:lvl3pPr>
              <a:defRPr sz="1999"/>
            </a:lvl3pPr>
            <a:lvl4pPr>
              <a:defRPr sz="1799"/>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7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799"/>
            </a:lvl1pPr>
            <a:lvl2pPr>
              <a:defRPr sz="2399"/>
            </a:lvl2pPr>
            <a:lvl3pPr>
              <a:defRPr sz="1999"/>
            </a:lvl3pPr>
            <a:lvl4pPr>
              <a:defRPr sz="1799"/>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319006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338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6" name="Text Placeholder 12"/>
          <p:cNvSpPr>
            <a:spLocks noGrp="1"/>
          </p:cNvSpPr>
          <p:nvPr>
            <p:ph type="body" sz="quarter" idx="13" hasCustomPrompt="1"/>
          </p:nvPr>
        </p:nvSpPr>
        <p:spPr>
          <a:xfrm>
            <a:off x="531814" y="1374995"/>
            <a:ext cx="11125198" cy="343299"/>
          </a:xfrm>
        </p:spPr>
        <p:txBody>
          <a:bodyPr>
            <a:noAutofit/>
          </a:bodyPr>
          <a:lstStyle>
            <a:lvl1pPr marL="1588" indent="0">
              <a:spcBef>
                <a:spcPts val="0"/>
              </a:spcBef>
              <a:buFontTx/>
              <a:buNone/>
              <a:defRPr sz="2399" b="1"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subtitle</a:t>
            </a:r>
          </a:p>
        </p:txBody>
      </p:sp>
      <p:sp>
        <p:nvSpPr>
          <p:cNvPr id="7" name="Title 6"/>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4086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36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blank" preserve="1">
  <p:cSld name="17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85570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blank" preserve="1">
  <p:cSld name="18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86763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blank" preserve="1">
  <p:cSld name="1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6071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blank" preserve="1">
  <p:cSld name="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627" y="0"/>
            <a:ext cx="12188825" cy="6858000"/>
          </a:xfrm>
          <a:prstGeom prst="rect">
            <a:avLst/>
          </a:prstGeom>
          <a:solidFill>
            <a:srgbClr val="41555E">
              <a:alpha val="5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28740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28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427"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Tree>
    <p:extLst>
      <p:ext uri="{BB962C8B-B14F-4D97-AF65-F5344CB8AC3E}">
        <p14:creationId xmlns:p14="http://schemas.microsoft.com/office/powerpoint/2010/main" val="1356425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4915" y="0"/>
            <a:ext cx="10474099"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57366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blank" preserve="1">
  <p:cSld name="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1637970" y="1177970"/>
            <a:ext cx="11426026" cy="4487334"/>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92969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blank" preserve="1">
  <p:cSld name="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197763" y="0"/>
            <a:ext cx="7991062" cy="6273578"/>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00134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72" y="258588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5166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blank" preserve="1">
  <p:cSld name="20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55393" y="2585885"/>
            <a:ext cx="12241162"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5176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blank" preserve="1">
  <p:cSld name="28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72" y="51324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5194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blank" preserve="1">
  <p:cSld name="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4915" y="0"/>
            <a:ext cx="10474099"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481294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blank" preserve="1">
  <p:cSld name="6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1637970" y="1177970"/>
            <a:ext cx="11426026" cy="4487334"/>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20034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blank" preserve="1">
  <p:cSld name="7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197763" y="0"/>
            <a:ext cx="7991062" cy="6273578"/>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1708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blank" preserve="1">
  <p:cSld name="8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4" name="Parallelogram 3"/>
          <p:cNvSpPr/>
          <p:nvPr userDrawn="1"/>
        </p:nvSpPr>
        <p:spPr>
          <a:xfrm>
            <a:off x="884903" y="2585885"/>
            <a:ext cx="12162502" cy="1672082"/>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20602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20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80701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blank" preserve="1">
  <p:cSld name="2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55393" y="2585885"/>
            <a:ext cx="12241162"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5809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blank" preserve="1">
  <p:cSld name="2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72" y="51324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09509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blank" preserve="1">
  <p:cSld name="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4915" y="0"/>
            <a:ext cx="10474099" cy="6858000"/>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44638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blank" preserve="1">
  <p:cSld name="10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1637970" y="1177970"/>
            <a:ext cx="11426026" cy="4487334"/>
          </a:xfrm>
          <a:prstGeom prst="parallelogram">
            <a:avLst>
              <a:gd name="adj" fmla="val 36579"/>
            </a:avLst>
          </a:prstGeom>
          <a:blipFill>
            <a:blip r:embed="rId3" cstate="screen">
              <a:alphaModFix amt="85000"/>
              <a:extLst>
                <a:ext uri="{28A0092B-C50C-407E-A947-70E740481C1C}">
                  <a14:useLocalDpi xmlns:a14="http://schemas.microsoft.com/office/drawing/2010/main"/>
                </a:ext>
              </a:extLst>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143130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blank" preserve="1">
  <p:cSld name="1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197763" y="0"/>
            <a:ext cx="7991062" cy="6273578"/>
          </a:xfrm>
          <a:prstGeom prst="parallelogram">
            <a:avLst>
              <a:gd name="adj" fmla="val 36579"/>
            </a:avLst>
          </a:prstGeom>
          <a:blipFill>
            <a:blip r:embed="rId3" cstate="screen">
              <a:alphaModFix amt="85000"/>
              <a:extLst>
                <a:ext uri="{28A0092B-C50C-407E-A947-70E740481C1C}">
                  <a14:useLocalDpi xmlns:a14="http://schemas.microsoft.com/office/drawing/2010/main"/>
                </a:ext>
              </a:extLst>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9339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blank" preserve="1">
  <p:cSld name="1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4" name="Parallelogram 3"/>
          <p:cNvSpPr/>
          <p:nvPr userDrawn="1"/>
        </p:nvSpPr>
        <p:spPr>
          <a:xfrm>
            <a:off x="884903" y="2585885"/>
            <a:ext cx="12162502" cy="1672082"/>
          </a:xfrm>
          <a:prstGeom prst="parallelogram">
            <a:avLst>
              <a:gd name="adj" fmla="val 36579"/>
            </a:avLst>
          </a:prstGeom>
          <a:blipFill>
            <a:blip r:embed="rId4">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62663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blank" preserve="1">
  <p:cSld name="2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55393" y="2585885"/>
            <a:ext cx="12241162" cy="1672082"/>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2049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blank" preserve="1">
  <p:cSld name="30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72" y="51324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371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blank" preserve="1">
  <p:cSld name="1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4915" y="0"/>
            <a:ext cx="10474099" cy="6858000"/>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707942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blank" preserve="1">
  <p:cSld name="1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1637970" y="1177970"/>
            <a:ext cx="11426026" cy="4487334"/>
          </a:xfrm>
          <a:prstGeom prst="parallelogram">
            <a:avLst>
              <a:gd name="adj" fmla="val 36579"/>
            </a:avLst>
          </a:prstGeom>
          <a:blipFill>
            <a:blip r:embed="rId3" cstate="screen">
              <a:alphaModFix amt="85000"/>
              <a:extLst>
                <a:ext uri="{28A0092B-C50C-407E-A947-70E740481C1C}">
                  <a14:useLocalDpi xmlns:a14="http://schemas.microsoft.com/office/drawing/2010/main"/>
                </a:ext>
              </a:extLst>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3268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pic>
        <p:nvPicPr>
          <p:cNvPr id="7" name="Picture 6" descr="Oracle logo in white on red staging background" title="Oracle red badge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2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440"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Tree>
    <p:extLst>
      <p:ext uri="{BB962C8B-B14F-4D97-AF65-F5344CB8AC3E}">
        <p14:creationId xmlns:p14="http://schemas.microsoft.com/office/powerpoint/2010/main" val="222550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blank" preserve="1">
  <p:cSld name="1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197763" y="0"/>
            <a:ext cx="7991062" cy="6273578"/>
          </a:xfrm>
          <a:prstGeom prst="parallelogram">
            <a:avLst>
              <a:gd name="adj" fmla="val 36579"/>
            </a:avLst>
          </a:prstGeom>
          <a:blipFill>
            <a:blip r:embed="rId3" cstate="screen">
              <a:alphaModFix amt="85000"/>
              <a:extLst>
                <a:ext uri="{28A0092B-C50C-407E-A947-70E740481C1C}">
                  <a14:useLocalDpi xmlns:a14="http://schemas.microsoft.com/office/drawing/2010/main"/>
                </a:ext>
              </a:extLst>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568925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blank" preserve="1">
  <p:cSld name="16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4" name="Parallelogram 3"/>
          <p:cNvSpPr/>
          <p:nvPr userDrawn="1"/>
        </p:nvSpPr>
        <p:spPr>
          <a:xfrm>
            <a:off x="884903" y="2585885"/>
            <a:ext cx="12162502" cy="1672082"/>
          </a:xfrm>
          <a:prstGeom prst="parallelogram">
            <a:avLst>
              <a:gd name="adj" fmla="val 36579"/>
            </a:avLst>
          </a:prstGeom>
          <a:blipFill>
            <a:blip r:embed="rId4">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81532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blank" preserve="1">
  <p:cSld name="2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55393" y="2585885"/>
            <a:ext cx="12241162" cy="1672082"/>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83361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blank" preserve="1">
  <p:cSld name="3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72" y="51324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90467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blank" preserve="1">
  <p:cSld name="2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236"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568210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blank" preserve="1">
  <p:cSld name="2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8" name="Parallelogram 7"/>
          <p:cNvSpPr/>
          <p:nvPr userDrawn="1"/>
        </p:nvSpPr>
        <p:spPr>
          <a:xfrm>
            <a:off x="6422236"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10" name="Parallelogram 9"/>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24996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blank" preserve="1">
  <p:cSld name="3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236"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9" name="Parallelogram 8"/>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29854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blank" preserve="1">
  <p:cSld name="26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236"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23380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blank" preserve="1">
  <p:cSld name="3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1501524" y="-1116419"/>
            <a:ext cx="9093576"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7" name="Parallelogram 6"/>
          <p:cNvSpPr/>
          <p:nvPr userDrawn="1"/>
        </p:nvSpPr>
        <p:spPr>
          <a:xfrm>
            <a:off x="-2123580" y="1078990"/>
            <a:ext cx="8724393" cy="5779010"/>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717384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blank" preserve="1">
  <p:cSld name="27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6422236"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8" name="Parallelogram 7"/>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33680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30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418"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Tree>
    <p:extLst>
      <p:ext uri="{BB962C8B-B14F-4D97-AF65-F5344CB8AC3E}">
        <p14:creationId xmlns:p14="http://schemas.microsoft.com/office/powerpoint/2010/main" val="152270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blank" preserve="1">
  <p:cSld name="3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Parallelogram 8"/>
          <p:cNvSpPr/>
          <p:nvPr userDrawn="1"/>
        </p:nvSpPr>
        <p:spPr>
          <a:xfrm>
            <a:off x="-1501524" y="-1116419"/>
            <a:ext cx="9093576"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8" name="Parallelogram 7"/>
          <p:cNvSpPr/>
          <p:nvPr userDrawn="1"/>
        </p:nvSpPr>
        <p:spPr>
          <a:xfrm>
            <a:off x="-2104988" y="1078990"/>
            <a:ext cx="8724393" cy="5779010"/>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345609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799"/>
            </a:lvl1pPr>
            <a:lvl2pPr>
              <a:defRPr sz="2399"/>
            </a:lvl2pPr>
            <a:lvl3pPr>
              <a:defRPr sz="1999"/>
            </a:lvl3pPr>
            <a:lvl4pPr>
              <a:defRPr sz="1799"/>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19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47680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2440" y="1524000"/>
            <a:ext cx="6095999" cy="4416725"/>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dirty="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19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855258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ext Placeholder 3"/>
          <p:cNvSpPr>
            <a:spLocks noGrp="1"/>
          </p:cNvSpPr>
          <p:nvPr>
            <p:ph type="body" sz="half" idx="2"/>
          </p:nvPr>
        </p:nvSpPr>
        <p:spPr>
          <a:xfrm>
            <a:off x="532439" y="5105400"/>
            <a:ext cx="5410200" cy="838200"/>
          </a:xfrm>
        </p:spPr>
        <p:txBody>
          <a:bodyPr>
            <a:no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92717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2440" y="1524000"/>
            <a:ext cx="3474720" cy="3048000"/>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ext Placeholder 3"/>
          <p:cNvSpPr>
            <a:spLocks noGrp="1"/>
          </p:cNvSpPr>
          <p:nvPr>
            <p:ph type="body" sz="half" idx="2"/>
          </p:nvPr>
        </p:nvSpPr>
        <p:spPr>
          <a:xfrm>
            <a:off x="532439" y="4701396"/>
            <a:ext cx="3474720" cy="1242204"/>
          </a:xfrm>
        </p:spPr>
        <p:txBody>
          <a:bodyPr>
            <a:no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9" name="Picture Placeholder 2"/>
          <p:cNvSpPr>
            <a:spLocks noGrp="1"/>
          </p:cNvSpPr>
          <p:nvPr>
            <p:ph type="pic" idx="13"/>
          </p:nvPr>
        </p:nvSpPr>
        <p:spPr bwMode="gray">
          <a:xfrm>
            <a:off x="4357053" y="1524000"/>
            <a:ext cx="3474720" cy="3048000"/>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10" name="Text Placeholder 3"/>
          <p:cNvSpPr>
            <a:spLocks noGrp="1"/>
          </p:cNvSpPr>
          <p:nvPr>
            <p:ph type="body" sz="half" idx="14"/>
          </p:nvPr>
        </p:nvSpPr>
        <p:spPr>
          <a:xfrm>
            <a:off x="4357053" y="4701396"/>
            <a:ext cx="3474720" cy="1242204"/>
          </a:xfrm>
        </p:spPr>
        <p:txBody>
          <a:bodyPr>
            <a:no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3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799"/>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55938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16717" y="1522830"/>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71121" y="1827865"/>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2608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r="7518"/>
          <a:stretch/>
        </p:blipFill>
        <p:spPr>
          <a:xfrm rot="5400000">
            <a:off x="5749004" y="1114821"/>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9" b="0"/>
            </a:lvl1pPr>
          </a:lstStyle>
          <a:p>
            <a:r>
              <a:rPr lang="en-US" dirty="0"/>
              <a:t>Click to edit Master title style</a:t>
            </a:r>
            <a:endParaRPr dirty="0"/>
          </a:p>
        </p:txBody>
      </p:sp>
      <p:sp>
        <p:nvSpPr>
          <p:cNvPr id="9" name="Picture Placeholder 2"/>
          <p:cNvSpPr>
            <a:spLocks noGrp="1"/>
          </p:cNvSpPr>
          <p:nvPr>
            <p:ph type="pic" idx="13"/>
          </p:nvPr>
        </p:nvSpPr>
        <p:spPr bwMode="gray">
          <a:xfrm>
            <a:off x="6748300" y="1013144"/>
            <a:ext cx="3962137" cy="5252348"/>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961439" y="1905006"/>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dirty="0"/>
              <a:t>Click icon to add picture</a:t>
            </a:r>
            <a:endParaRPr dirty="0"/>
          </a:p>
        </p:txBody>
      </p:sp>
    </p:spTree>
    <p:extLst>
      <p:ext uri="{BB962C8B-B14F-4D97-AF65-F5344CB8AC3E}">
        <p14:creationId xmlns:p14="http://schemas.microsoft.com/office/powerpoint/2010/main" val="203653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9" name="Picture Placeholder 2"/>
          <p:cNvSpPr>
            <a:spLocks noGrp="1"/>
          </p:cNvSpPr>
          <p:nvPr>
            <p:ph type="pic" idx="13"/>
          </p:nvPr>
        </p:nvSpPr>
        <p:spPr bwMode="gray">
          <a:xfrm>
            <a:off x="4532939" y="1975104"/>
            <a:ext cx="5248656" cy="3328416"/>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129788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screen">
            <a:extLst>
              <a:ext uri="{28A0092B-C50C-407E-A947-70E740481C1C}">
                <a14:useLocalDpi xmlns:a14="http://schemas.microsoft.com/office/drawing/2010/main"/>
              </a:ext>
            </a:extLst>
          </a:blip>
          <a:srcRect r="2901"/>
          <a:stretch/>
        </p:blipFill>
        <p:spPr>
          <a:xfrm rot="5400000">
            <a:off x="5892353"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9"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Tree>
    <p:extLst>
      <p:ext uri="{BB962C8B-B14F-4D97-AF65-F5344CB8AC3E}">
        <p14:creationId xmlns:p14="http://schemas.microsoft.com/office/powerpoint/2010/main" val="162109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627"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endParaRPr>
          </a:p>
        </p:txBody>
      </p:sp>
      <p:grpSp>
        <p:nvGrpSpPr>
          <p:cNvPr id="2" name="Group 1"/>
          <p:cNvGrpSpPr/>
          <p:nvPr/>
        </p:nvGrpSpPr>
        <p:grpSpPr>
          <a:xfrm>
            <a:off x="627"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799" baseline="0"/>
            </a:lvl1pPr>
            <a:lvl2pPr marL="1588" indent="0">
              <a:buFontTx/>
              <a:buNone/>
              <a:defRPr sz="2399"/>
            </a:lvl2pPr>
            <a:lvl3pPr marL="1588" indent="0">
              <a:buFontTx/>
              <a:buNone/>
              <a:defRPr sz="2399"/>
            </a:lvl3pPr>
            <a:lvl4pPr marL="1588" indent="0">
              <a:buFontTx/>
              <a:buNone/>
              <a:defRPr sz="2399"/>
            </a:lvl4pPr>
            <a:lvl5pPr marL="1588" indent="0">
              <a:buFontTx/>
              <a:buNone/>
              <a:defRPr sz="2399"/>
            </a:lvl5pPr>
            <a:lvl6pPr marL="1588" indent="0">
              <a:buFontTx/>
              <a:buNone/>
              <a:defRPr sz="2399"/>
            </a:lvl6pPr>
            <a:lvl7pPr marL="1588" indent="0">
              <a:buFontTx/>
              <a:buNone/>
              <a:defRPr sz="2399"/>
            </a:lvl7pPr>
            <a:lvl8pPr marL="1588" indent="0">
              <a:buFontTx/>
              <a:buNone/>
              <a:defRPr sz="2399"/>
            </a:lvl8pPr>
            <a:lvl9pPr marL="1588" indent="0">
              <a:buFontTx/>
              <a:buNone/>
              <a:defRPr sz="2399"/>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796" b="1"/>
            </a:lvl1pPr>
          </a:lstStyle>
          <a:p>
            <a:r>
              <a:rPr lang="en-US" dirty="0"/>
              <a:t>XX</a:t>
            </a:r>
          </a:p>
        </p:txBody>
      </p:sp>
      <p:pic>
        <p:nvPicPr>
          <p:cNvPr id="16" name="Picture 1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8853656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2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22085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199" dirty="0">
                <a:solidFill>
                  <a:srgbClr val="5F5F5F"/>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399" dirty="0">
                <a:solidFill>
                  <a:srgbClr val="5F5F5F"/>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1486028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199" dirty="0">
                <a:solidFill>
                  <a:srgbClr val="5F5F5F"/>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399" dirty="0">
                <a:solidFill>
                  <a:srgbClr val="5F5F5F"/>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09947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19916" y="1723492"/>
            <a:ext cx="7748992" cy="2950267"/>
          </a:xfrm>
          <a:prstGeom prst="rect">
            <a:avLst/>
          </a:prstGeom>
        </p:spPr>
      </p:pic>
    </p:spTree>
    <p:extLst>
      <p:ext uri="{BB962C8B-B14F-4D97-AF65-F5344CB8AC3E}">
        <p14:creationId xmlns:p14="http://schemas.microsoft.com/office/powerpoint/2010/main" val="65319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hidden">
          <a:xfrm>
            <a:off x="138024"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3822128" y="2845080"/>
            <a:ext cx="4544568" cy="569547"/>
          </a:xfrm>
          <a:prstGeom prst="rect">
            <a:avLst/>
          </a:prstGeom>
        </p:spPr>
      </p:pic>
      <p:sp>
        <p:nvSpPr>
          <p:cNvPr id="6" name="Rectangle 5"/>
          <p:cNvSpPr/>
          <p:nvPr/>
        </p:nvSpPr>
        <p:spPr bwMode="gray">
          <a:xfrm>
            <a:off x="340"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Tree>
    <p:extLst>
      <p:ext uri="{BB962C8B-B14F-4D97-AF65-F5344CB8AC3E}">
        <p14:creationId xmlns:p14="http://schemas.microsoft.com/office/powerpoint/2010/main" val="31275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76270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Full Red with Title 1">
    <p:spTree>
      <p:nvGrpSpPr>
        <p:cNvPr id="1" name=""/>
        <p:cNvGrpSpPr/>
        <p:nvPr/>
      </p:nvGrpSpPr>
      <p:grpSpPr>
        <a:xfrm>
          <a:off x="0" y="0"/>
          <a:ext cx="0" cy="0"/>
          <a:chOff x="0" y="0"/>
          <a:chExt cx="0" cy="0"/>
        </a:xfrm>
      </p:grpSpPr>
      <p:sp>
        <p:nvSpPr>
          <p:cNvPr id="7" name="Rectangle 6"/>
          <p:cNvSpPr/>
          <p:nvPr userDrawn="1"/>
        </p:nvSpPr>
        <p:spPr bwMode="gray">
          <a:xfrm>
            <a:off x="627"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09" tIns="60904" rIns="121809" bIns="60904" numCol="1" spcCol="0" rtlCol="0" fromWordArt="0" anchor="b" anchorCtr="0" forceAA="0" compatLnSpc="1">
            <a:prstTxWarp prst="textNoShape">
              <a:avLst/>
            </a:prstTxWarp>
            <a:noAutofit/>
          </a:bodyPr>
          <a:lstStyle/>
          <a:p>
            <a:pPr algn="ctr">
              <a:lnSpc>
                <a:spcPct val="90000"/>
              </a:lnSpc>
            </a:pPr>
            <a:endParaRPr lang="en-US" sz="2399" dirty="0">
              <a:solidFill>
                <a:srgbClr val="FFFFFF"/>
              </a:solidFill>
            </a:endParaRPr>
          </a:p>
        </p:txBody>
      </p:sp>
      <p:sp>
        <p:nvSpPr>
          <p:cNvPr id="2" name="Title 1"/>
          <p:cNvSpPr>
            <a:spLocks noGrp="1"/>
          </p:cNvSpPr>
          <p:nvPr>
            <p:ph type="title"/>
          </p:nvPr>
        </p:nvSpPr>
        <p:spPr bwMode="gray">
          <a:xfrm>
            <a:off x="532440" y="482874"/>
            <a:ext cx="11125199" cy="854935"/>
          </a:xfrm>
        </p:spPr>
        <p:txBody>
          <a:bodyPr anchor="t" anchorCtr="0">
            <a:spAutoFit/>
          </a:bodyPr>
          <a:lstStyle>
            <a:lvl1pPr>
              <a:defRPr sz="66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7077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Blank – Gr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182757" y="6556248"/>
            <a:ext cx="1226398" cy="182880"/>
          </a:xfrm>
          <a:prstGeom prst="rect">
            <a:avLst/>
          </a:prstGeom>
        </p:spPr>
        <p:txBody>
          <a:bodyPr/>
          <a:lstStyle/>
          <a:p>
            <a:fld id="{CECCD66E-6DF0-4B16-8ACA-D0D93A7B1DC8}" type="datetime1">
              <a:rPr lang="en-US">
                <a:solidFill>
                  <a:srgbClr val="5F5F5F">
                    <a:lumMod val="60000"/>
                    <a:lumOff val="40000"/>
                  </a:srgbClr>
                </a:solidFill>
              </a:rPr>
              <a:pPr/>
              <a:t>6/1/17</a:t>
            </a:fld>
            <a:endParaRPr dirty="0">
              <a:solidFill>
                <a:srgbClr val="5F5F5F">
                  <a:lumMod val="60000"/>
                  <a:lumOff val="40000"/>
                </a:srgbClr>
              </a:solidFill>
            </a:endParaRPr>
          </a:p>
        </p:txBody>
      </p:sp>
      <p:sp>
        <p:nvSpPr>
          <p:cNvPr id="5" name="Footer Placeholder 4"/>
          <p:cNvSpPr>
            <a:spLocks noGrp="1"/>
          </p:cNvSpPr>
          <p:nvPr>
            <p:ph type="ftr" sz="quarter" idx="11"/>
          </p:nvPr>
        </p:nvSpPr>
        <p:spPr>
          <a:xfrm>
            <a:off x="8622050" y="6556248"/>
            <a:ext cx="2743200" cy="182880"/>
          </a:xfrm>
          <a:prstGeom prst="rect">
            <a:avLst/>
          </a:prstGeom>
        </p:spPr>
        <p:txBody>
          <a:bodyPr/>
          <a:lstStyle/>
          <a:p>
            <a:r>
              <a:rPr dirty="0">
                <a:solidFill>
                  <a:srgbClr val="5F5F5F">
                    <a:lumMod val="60000"/>
                    <a:lumOff val="40000"/>
                  </a:srgbClr>
                </a:solidFill>
              </a:rPr>
              <a:t>Oracle Confidential – Internal/Restricted/Highly Restricted</a:t>
            </a:r>
          </a:p>
        </p:txBody>
      </p:sp>
      <p:sp>
        <p:nvSpPr>
          <p:cNvPr id="6" name="Slide Number Placeholder 5"/>
          <p:cNvSpPr>
            <a:spLocks noGrp="1"/>
          </p:cNvSpPr>
          <p:nvPr>
            <p:ph type="sldNum" sz="quarter" idx="12"/>
          </p:nvPr>
        </p:nvSpPr>
        <p:spPr>
          <a:xfrm>
            <a:off x="11276263" y="6556248"/>
            <a:ext cx="381661" cy="182880"/>
          </a:xfrm>
          <a:prstGeom prst="rect">
            <a:avLst/>
          </a:prstGeom>
        </p:spPr>
        <p:txBody>
          <a:body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1130594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2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276523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3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411"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Tree>
    <p:extLst>
      <p:ext uri="{BB962C8B-B14F-4D97-AF65-F5344CB8AC3E}">
        <p14:creationId xmlns:p14="http://schemas.microsoft.com/office/powerpoint/2010/main" val="292710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32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5" name="Parallelogram 4"/>
          <p:cNvSpPr/>
          <p:nvPr userDrawn="1"/>
        </p:nvSpPr>
        <p:spPr>
          <a:xfrm>
            <a:off x="6422411" y="-1536700"/>
            <a:ext cx="8958805" cy="4973039"/>
          </a:xfrm>
          <a:prstGeom prst="parallelogram">
            <a:avLst>
              <a:gd name="adj" fmla="val 36579"/>
            </a:avLst>
          </a:prstGeom>
          <a:blipFill dpi="0" rotWithShape="1">
            <a:blip r:embed="rId4"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Tree>
    <p:extLst>
      <p:ext uri="{BB962C8B-B14F-4D97-AF65-F5344CB8AC3E}">
        <p14:creationId xmlns:p14="http://schemas.microsoft.com/office/powerpoint/2010/main" val="421457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2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574948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3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arallelogram 7"/>
          <p:cNvSpPr/>
          <p:nvPr userDrawn="1"/>
        </p:nvSpPr>
        <p:spPr>
          <a:xfrm>
            <a:off x="6422311" y="-1536700"/>
            <a:ext cx="8958805" cy="4973039"/>
          </a:xfrm>
          <a:prstGeom prst="parallelogram">
            <a:avLst>
              <a:gd name="adj" fmla="val 36579"/>
            </a:avLst>
          </a:prstGeom>
          <a:blipFill dpi="0" rotWithShape="1">
            <a:blip r:embed="rId3" cstate="screen">
              <a:alphaModFix amt="40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7" name="Parallelogram 6"/>
          <p:cNvSpPr/>
          <p:nvPr userDrawn="1"/>
        </p:nvSpPr>
        <p:spPr>
          <a:xfrm>
            <a:off x="5550408" y="1078992"/>
            <a:ext cx="8724393" cy="5779010"/>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spTree>
    <p:extLst>
      <p:ext uri="{BB962C8B-B14F-4D97-AF65-F5344CB8AC3E}">
        <p14:creationId xmlns:p14="http://schemas.microsoft.com/office/powerpoint/2010/main" val="15561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1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5106" y="0"/>
            <a:ext cx="10474099" cy="6858000"/>
          </a:xfrm>
          <a:prstGeom prst="parallelogram">
            <a:avLst>
              <a:gd name="adj" fmla="val 36579"/>
            </a:avLst>
          </a:prstGeom>
          <a:blipFill>
            <a:blip r:embed="rId3">
              <a:alphaModFix amt="85000"/>
            </a:blip>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62412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408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17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738976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Red with Title 1">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60871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with gray outline">
    <p:spTree>
      <p:nvGrpSpPr>
        <p:cNvPr id="1" name=""/>
        <p:cNvGrpSpPr/>
        <p:nvPr/>
      </p:nvGrpSpPr>
      <p:grpSpPr>
        <a:xfrm>
          <a:off x="0" y="0"/>
          <a:ext cx="0" cy="0"/>
          <a:chOff x="0" y="0"/>
          <a:chExt cx="0" cy="0"/>
        </a:xfrm>
      </p:grpSpPr>
      <p:sp>
        <p:nvSpPr>
          <p:cNvPr id="7" name="Rectangle 6"/>
          <p:cNvSpPr/>
          <p:nvPr userDrawn="1"/>
        </p:nvSpPr>
        <p:spPr bwMode="gray">
          <a:xfrm>
            <a:off x="74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5" name="TextBox 14"/>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16"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52479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541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875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Full Red with Title 1">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10492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Red with gray outline">
    <p:spTree>
      <p:nvGrpSpPr>
        <p:cNvPr id="1" name=""/>
        <p:cNvGrpSpPr/>
        <p:nvPr/>
      </p:nvGrpSpPr>
      <p:grpSpPr>
        <a:xfrm>
          <a:off x="0" y="0"/>
          <a:ext cx="0" cy="0"/>
          <a:chOff x="0" y="0"/>
          <a:chExt cx="0" cy="0"/>
        </a:xfrm>
      </p:grpSpPr>
      <p:sp>
        <p:nvSpPr>
          <p:cNvPr id="7" name="Rectangle 6"/>
          <p:cNvSpPr/>
          <p:nvPr userDrawn="1"/>
        </p:nvSpPr>
        <p:spPr bwMode="gray">
          <a:xfrm>
            <a:off x="74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161382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148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751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Full Red with Title 1">
    <p:spTree>
      <p:nvGrpSpPr>
        <p:cNvPr id="1" name=""/>
        <p:cNvGrpSpPr/>
        <p:nvPr/>
      </p:nvGrpSpPr>
      <p:grpSpPr>
        <a:xfrm>
          <a:off x="0" y="0"/>
          <a:ext cx="0" cy="0"/>
          <a:chOff x="0" y="0"/>
          <a:chExt cx="0" cy="0"/>
        </a:xfrm>
      </p:grpSpPr>
      <p:sp>
        <p:nvSpPr>
          <p:cNvPr id="7" name="Rectangle 6"/>
          <p:cNvSpPr/>
          <p:nvPr userDrawn="1"/>
        </p:nvSpPr>
        <p:spPr bwMode="gray">
          <a:xfrm>
            <a:off x="740"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42699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Red with gray outline">
    <p:spTree>
      <p:nvGrpSpPr>
        <p:cNvPr id="1" name=""/>
        <p:cNvGrpSpPr/>
        <p:nvPr/>
      </p:nvGrpSpPr>
      <p:grpSpPr>
        <a:xfrm>
          <a:off x="0" y="0"/>
          <a:ext cx="0" cy="0"/>
          <a:chOff x="0" y="0"/>
          <a:chExt cx="0" cy="0"/>
        </a:xfrm>
      </p:grpSpPr>
      <p:sp>
        <p:nvSpPr>
          <p:cNvPr id="7" name="Rectangle 6"/>
          <p:cNvSpPr/>
          <p:nvPr userDrawn="1"/>
        </p:nvSpPr>
        <p:spPr bwMode="gray">
          <a:xfrm>
            <a:off x="740"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3"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7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8029"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8696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18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71314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8234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7761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Full Red with Title 1">
    <p:spTree>
      <p:nvGrpSpPr>
        <p:cNvPr id="1" name=""/>
        <p:cNvGrpSpPr/>
        <p:nvPr/>
      </p:nvGrpSpPr>
      <p:grpSpPr>
        <a:xfrm>
          <a:off x="0" y="0"/>
          <a:ext cx="0" cy="0"/>
          <a:chOff x="0" y="0"/>
          <a:chExt cx="0" cy="0"/>
        </a:xfrm>
      </p:grpSpPr>
      <p:sp>
        <p:nvSpPr>
          <p:cNvPr id="7" name="Rectangle 6"/>
          <p:cNvSpPr/>
          <p:nvPr userDrawn="1"/>
        </p:nvSpPr>
        <p:spPr bwMode="gray">
          <a:xfrm>
            <a:off x="734"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54921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Red with gray outline">
    <p:spTree>
      <p:nvGrpSpPr>
        <p:cNvPr id="1" name=""/>
        <p:cNvGrpSpPr/>
        <p:nvPr/>
      </p:nvGrpSpPr>
      <p:grpSpPr>
        <a:xfrm>
          <a:off x="0" y="0"/>
          <a:ext cx="0" cy="0"/>
          <a:chOff x="0" y="0"/>
          <a:chExt cx="0" cy="0"/>
        </a:xfrm>
      </p:grpSpPr>
      <p:sp>
        <p:nvSpPr>
          <p:cNvPr id="7" name="Rectangle 6"/>
          <p:cNvSpPr/>
          <p:nvPr userDrawn="1"/>
        </p:nvSpPr>
        <p:spPr bwMode="gray">
          <a:xfrm>
            <a:off x="734"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47"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5" name="TextBox 14"/>
          <p:cNvSpPr txBox="1"/>
          <p:nvPr userDrawn="1"/>
        </p:nvSpPr>
        <p:spPr bwMode="gray">
          <a:xfrm>
            <a:off x="5990372"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16" name="Footer Placeholder 4"/>
          <p:cNvSpPr>
            <a:spLocks noGrp="1"/>
          </p:cNvSpPr>
          <p:nvPr>
            <p:ph type="ftr" sz="quarter" idx="3"/>
          </p:nvPr>
        </p:nvSpPr>
        <p:spPr bwMode="gray">
          <a:xfrm>
            <a:off x="8778023"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78288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3181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a:xfrm>
            <a:off x="3837407" y="6682158"/>
            <a:ext cx="1226398" cy="182880"/>
          </a:xfrm>
          <a:prstGeom prst="rect">
            <a:avLst/>
          </a:prstGeom>
        </p:spPr>
        <p:txBody>
          <a:bodyPr/>
          <a:lstStyle/>
          <a:p>
            <a:fld id="{44F013B0-8385-9F4C-ACDF-E3C475D97D62}" type="datetime1">
              <a:rPr lang="en-US" smtClean="0">
                <a:solidFill>
                  <a:srgbClr val="5F5F5F"/>
                </a:solidFill>
              </a:rPr>
              <a:pPr/>
              <a:t>6/1/17</a:t>
            </a:fld>
            <a:endParaRPr lang="en-US" dirty="0">
              <a:solidFill>
                <a:srgbClr val="5F5F5F"/>
              </a:solidFill>
            </a:endParaRPr>
          </a:p>
        </p:txBody>
      </p:sp>
      <p:sp>
        <p:nvSpPr>
          <p:cNvPr id="10" name="Slide Number Placeholder 9"/>
          <p:cNvSpPr>
            <a:spLocks noGrp="1"/>
          </p:cNvSpPr>
          <p:nvPr>
            <p:ph type="sldNum" sz="quarter" idx="12"/>
          </p:nvPr>
        </p:nvSpPr>
        <p:spPr>
          <a:xfrm>
            <a:off x="11276263" y="6680054"/>
            <a:ext cx="381661" cy="182880"/>
          </a:xfrm>
          <a:prstGeom prst="rect">
            <a:avLst/>
          </a:prstGeom>
        </p:spPr>
        <p:txBody>
          <a:bodyPr/>
          <a:lstStyle/>
          <a:p>
            <a:fld id="{C51EAA63-D034-42AE-91FA-B13B9518C7BE}" type="slidenum">
              <a:rPr lang="en-US" smtClean="0">
                <a:solidFill>
                  <a:srgbClr val="5F5F5F"/>
                </a:solidFill>
              </a:rPr>
              <a:pPr/>
              <a:t>‹#›</a:t>
            </a:fld>
            <a:endParaRPr lang="en-US" dirty="0">
              <a:solidFill>
                <a:srgbClr val="5F5F5F"/>
              </a:solidFill>
            </a:endParaRPr>
          </a:p>
        </p:txBody>
      </p:sp>
      <p:pic>
        <p:nvPicPr>
          <p:cNvPr id="17" name="Picture 16" descr="Oracle logo in white on red staging background"/>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1642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Metric with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112" y="0"/>
            <a:ext cx="12160600" cy="6840338"/>
          </a:xfrm>
          <a:prstGeom prst="rect">
            <a:avLst/>
          </a:prstGeom>
        </p:spPr>
      </p:pic>
      <p:grpSp>
        <p:nvGrpSpPr>
          <p:cNvPr id="30" name="Group 29"/>
          <p:cNvGrpSpPr/>
          <p:nvPr userDrawn="1"/>
        </p:nvGrpSpPr>
        <p:grpSpPr>
          <a:xfrm>
            <a:off x="626" y="0"/>
            <a:ext cx="12189399" cy="6858000"/>
            <a:chOff x="-287" y="0"/>
            <a:chExt cx="12189399" cy="6858000"/>
          </a:xfrm>
        </p:grpSpPr>
        <p:sp>
          <p:nvSpPr>
            <p:cNvPr id="31" name="Rectangle 30"/>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2" name="Rectangle 31"/>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3" name="Rectangle 32"/>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34" name="Rectangle 33"/>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15" name="Picture 14"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4"/>
          <p:cNvSpPr>
            <a:spLocks noGrp="1"/>
          </p:cNvSpPr>
          <p:nvPr>
            <p:ph type="dt" sz="half" idx="10"/>
          </p:nvPr>
        </p:nvSpPr>
        <p:spPr>
          <a:xfrm>
            <a:off x="4182756" y="6556248"/>
            <a:ext cx="1226398" cy="182880"/>
          </a:xfrm>
          <a:prstGeom prst="rect">
            <a:avLst/>
          </a:prstGeom>
        </p:spPr>
        <p:txBody>
          <a:bodyPr/>
          <a:lstStyle>
            <a:lvl1pPr>
              <a:defRPr>
                <a:solidFill>
                  <a:srgbClr val="5F5F5F"/>
                </a:solidFill>
              </a:defRPr>
            </a:lvl1pPr>
          </a:lstStyle>
          <a:p>
            <a:pPr fontAlgn="base">
              <a:spcBef>
                <a:spcPct val="0"/>
              </a:spcBef>
              <a:spcAft>
                <a:spcPct val="0"/>
              </a:spcAft>
            </a:pPr>
            <a:fld id="{593DD980-0CA5-784F-ACDB-5C4389243975}" type="datetime1">
              <a:rPr lang="en-GB" smtClean="0">
                <a:ea typeface="ＭＳ Ｐゴシック" charset="0"/>
                <a:cs typeface="ＭＳ Ｐゴシック" charset="0"/>
              </a:rPr>
              <a:pPr fontAlgn="base">
                <a:spcBef>
                  <a:spcPct val="0"/>
                </a:spcBef>
                <a:spcAft>
                  <a:spcPct val="0"/>
                </a:spcAft>
              </a:pPr>
              <a:t>01/06/2017</a:t>
            </a:fld>
            <a:endParaRPr lang="en-US" dirty="0">
              <a:ea typeface="ＭＳ Ｐゴシック" charset="0"/>
              <a:cs typeface="ＭＳ Ｐゴシック" charset="0"/>
            </a:endParaRPr>
          </a:p>
        </p:txBody>
      </p:sp>
      <p:sp>
        <p:nvSpPr>
          <p:cNvPr id="7" name="Slide Number Placeholder 6"/>
          <p:cNvSpPr>
            <a:spLocks noGrp="1"/>
          </p:cNvSpPr>
          <p:nvPr>
            <p:ph type="sldNum" sz="quarter" idx="12"/>
          </p:nvPr>
        </p:nvSpPr>
        <p:spPr>
          <a:xfrm>
            <a:off x="11276263" y="6556248"/>
            <a:ext cx="381661" cy="182880"/>
          </a:xfrm>
          <a:prstGeom prst="rect">
            <a:avLst/>
          </a:prstGeom>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defRPr/>
            </a:pPr>
            <a:r>
              <a:rPr sz="850" kern="0" dirty="0">
                <a:solidFill>
                  <a:srgbClr val="5F5F5F"/>
                </a:solidFill>
              </a:rPr>
              <a:t>Copyright © </a:t>
            </a:r>
            <a:r>
              <a:rPr lang="en-US" sz="850" kern="0" dirty="0">
                <a:solidFill>
                  <a:srgbClr val="5F5F5F"/>
                </a:solidFill>
              </a:rPr>
              <a:t>2017,</a:t>
            </a:r>
            <a:r>
              <a:rPr sz="850" kern="0" dirty="0">
                <a:solidFill>
                  <a:srgbClr val="5F5F5F"/>
                </a:solidFill>
              </a:rPr>
              <a:t> Oracle and/or its affiliates. All rights reserved</a:t>
            </a:r>
            <a:r>
              <a:rPr lang="en-US" sz="850" kern="0" dirty="0">
                <a:solidFill>
                  <a:srgbClr val="5F5F5F"/>
                </a:solidFill>
              </a:rPr>
              <a:t>.</a:t>
            </a:r>
            <a:endParaRPr sz="850" kern="0" dirty="0">
              <a:solidFill>
                <a:srgbClr val="5F5F5F"/>
              </a:solidFill>
            </a:endParaRPr>
          </a:p>
        </p:txBody>
      </p:sp>
      <p:sp>
        <p:nvSpPr>
          <p:cNvPr id="21" name="Text Placeholder 12"/>
          <p:cNvSpPr>
            <a:spLocks noGrp="1"/>
          </p:cNvSpPr>
          <p:nvPr>
            <p:ph type="body" sz="quarter" idx="13" hasCustomPrompt="1"/>
          </p:nvPr>
        </p:nvSpPr>
        <p:spPr>
          <a:xfrm>
            <a:off x="531814" y="1374993"/>
            <a:ext cx="11125198" cy="343299"/>
          </a:xfrm>
        </p:spPr>
        <p:txBody>
          <a:bodyPr>
            <a:noAutofit/>
          </a:bodyPr>
          <a:lstStyle>
            <a:lvl1pPr marL="1588" indent="0">
              <a:spcBef>
                <a:spcPts val="0"/>
              </a:spcBef>
              <a:buFontTx/>
              <a:buNone/>
              <a:defRPr sz="2400" b="1" baseline="0">
                <a:solidFill>
                  <a:schemeClr val="bg1">
                    <a:lumMod val="75000"/>
                  </a:schemeClr>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22" name="Title 6"/>
          <p:cNvSpPr>
            <a:spLocks noGrp="1"/>
          </p:cNvSpPr>
          <p:nvPr>
            <p:ph type="title"/>
          </p:nvPr>
        </p:nvSpPr>
        <p:spPr>
          <a:xfrm>
            <a:off x="531812" y="406400"/>
            <a:ext cx="11125200" cy="889000"/>
          </a:xfrm>
        </p:spPr>
        <p:txBody>
          <a:bodyPr/>
          <a:lstStyle>
            <a:lvl1pPr>
              <a:defRPr>
                <a:solidFill>
                  <a:schemeClr val="bg1">
                    <a:lumMod val="75000"/>
                  </a:schemeClr>
                </a:solidFill>
              </a:defRPr>
            </a:lvl1pPr>
          </a:lstStyle>
          <a:p>
            <a:r>
              <a:rPr lang="en-US" dirty="0"/>
              <a:t>Click to edit Master title style</a:t>
            </a:r>
            <a:endParaRPr dirty="0"/>
          </a:p>
        </p:txBody>
      </p:sp>
      <p:grpSp>
        <p:nvGrpSpPr>
          <p:cNvPr id="14" name="Group 13"/>
          <p:cNvGrpSpPr/>
          <p:nvPr userDrawn="1"/>
        </p:nvGrpSpPr>
        <p:grpSpPr>
          <a:xfrm>
            <a:off x="626" y="0"/>
            <a:ext cx="12189399" cy="6858000"/>
            <a:chOff x="-287" y="0"/>
            <a:chExt cx="12189399" cy="6858000"/>
          </a:xfrm>
        </p:grpSpPr>
        <p:sp>
          <p:nvSpPr>
            <p:cNvPr id="16" name="Rectangle 15"/>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pic>
        <p:nvPicPr>
          <p:cNvPr id="23" name="Picture 22" descr="Oracle logo in white on red staging 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24" name="Slide Number Placeholder 5"/>
          <p:cNvSpPr txBox="1">
            <a:spLocks/>
          </p:cNvSpPr>
          <p:nvPr userDrawn="1"/>
        </p:nvSpPr>
        <p:spPr>
          <a:xfrm>
            <a:off x="11276013" y="6557627"/>
            <a:ext cx="381000" cy="182563"/>
          </a:xfrm>
          <a:prstGeom prst="rect">
            <a:avLst/>
          </a:prstGeom>
        </p:spPr>
        <p:txBody>
          <a:bodyPr vert="horz" wrap="none" lIns="0" tIns="0" rIns="0" bIns="0" rtlCol="0" anchor="ctr" anchorCtr="0">
            <a:noAutofit/>
          </a:bodyPr>
          <a:lstStyle>
            <a:defPPr>
              <a:defRPr lang="en-US"/>
            </a:defPPr>
            <a:lvl1pPr algn="r" rtl="0" fontAlgn="auto">
              <a:spcBef>
                <a:spcPts val="0"/>
              </a:spcBef>
              <a:spcAft>
                <a:spcPts val="0"/>
              </a:spcAft>
              <a:defRPr sz="850" kern="1200" smtClean="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fld id="{DA9C32ED-3BB9-2540-9201-88BAE04E0EE6}" type="slidenum">
              <a:rPr lang="en-US" kern="0">
                <a:solidFill>
                  <a:srgbClr val="58595B"/>
                </a:solidFill>
              </a:rPr>
              <a:pPr>
                <a:defRPr/>
              </a:pPr>
              <a:t>‹#›</a:t>
            </a:fld>
            <a:endParaRPr lang="en-US" kern="0" dirty="0">
              <a:solidFill>
                <a:srgbClr val="58595B"/>
              </a:solidFill>
            </a:endParaRPr>
          </a:p>
        </p:txBody>
      </p:sp>
      <p:sp>
        <p:nvSpPr>
          <p:cNvPr id="25" name="TextBox 24"/>
          <p:cNvSpPr txBox="1"/>
          <p:nvPr userDrawn="1"/>
        </p:nvSpPr>
        <p:spPr>
          <a:xfrm>
            <a:off x="7766712" y="6557627"/>
            <a:ext cx="3200400" cy="182563"/>
          </a:xfrm>
          <a:prstGeom prst="rect">
            <a:avLst/>
          </a:prstGeom>
          <a:noFill/>
        </p:spPr>
        <p:txBody>
          <a:bodyPr wrap="none" lIns="0" tIns="0" rIns="0" bIns="0" anchor="ctr"/>
          <a:lstStyle/>
          <a:p>
            <a:pPr algn="r">
              <a:defRPr/>
            </a:pPr>
            <a:r>
              <a:rPr sz="850" kern="0" dirty="0">
                <a:solidFill>
                  <a:srgbClr val="58595B"/>
                </a:solidFill>
                <a:ea typeface="ＭＳ Ｐゴシック" charset="0"/>
                <a:cs typeface="ＭＳ Ｐゴシック" charset="0"/>
              </a:rPr>
              <a:t>Copyright © </a:t>
            </a:r>
            <a:r>
              <a:rPr lang="en-US" sz="850" kern="0" dirty="0">
                <a:solidFill>
                  <a:srgbClr val="58595B"/>
                </a:solidFill>
                <a:ea typeface="ＭＳ Ｐゴシック" charset="0"/>
                <a:cs typeface="ＭＳ Ｐゴシック" charset="0"/>
              </a:rPr>
              <a:t>2017,</a:t>
            </a:r>
            <a:r>
              <a:rPr sz="850" kern="0" dirty="0">
                <a:solidFill>
                  <a:srgbClr val="58595B"/>
                </a:solidFill>
                <a:ea typeface="ＭＳ Ｐゴシック" charset="0"/>
                <a:cs typeface="ＭＳ Ｐゴシック" charset="0"/>
              </a:rPr>
              <a:t> Oracle and/or its affiliates. All rights reserved.  </a:t>
            </a:r>
          </a:p>
        </p:txBody>
      </p:sp>
    </p:spTree>
    <p:extLst>
      <p:ext uri="{BB962C8B-B14F-4D97-AF65-F5344CB8AC3E}">
        <p14:creationId xmlns:p14="http://schemas.microsoft.com/office/powerpoint/2010/main" val="19398275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314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Full Red with Title 1">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02810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Red with gray outline">
    <p:spTree>
      <p:nvGrpSpPr>
        <p:cNvPr id="1" name=""/>
        <p:cNvGrpSpPr/>
        <p:nvPr/>
      </p:nvGrpSpPr>
      <p:grpSpPr>
        <a:xfrm>
          <a:off x="0" y="0"/>
          <a:ext cx="0" cy="0"/>
          <a:chOff x="0" y="0"/>
          <a:chExt cx="0" cy="0"/>
        </a:xfrm>
      </p:grpSpPr>
      <p:sp>
        <p:nvSpPr>
          <p:cNvPr id="7" name="Rectangle 6"/>
          <p:cNvSpPr/>
          <p:nvPr userDrawn="1"/>
        </p:nvSpPr>
        <p:spPr bwMode="gray">
          <a:xfrm>
            <a:off x="74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5" name="TextBox 14"/>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rPr>
              <a:t>Copyright © </a:t>
            </a:r>
            <a:r>
              <a:rPr lang="en-US" sz="800" dirty="0">
                <a:solidFill>
                  <a:srgbClr val="5F5F5F">
                    <a:lumMod val="60000"/>
                    <a:lumOff val="40000"/>
                  </a:srgbClr>
                </a:solidFill>
              </a:rPr>
              <a:t>2016</a:t>
            </a:r>
            <a:r>
              <a:rPr sz="800" dirty="0">
                <a:solidFill>
                  <a:srgbClr val="5F5F5F">
                    <a:lumMod val="60000"/>
                    <a:lumOff val="40000"/>
                  </a:srgbClr>
                </a:solidFill>
              </a:rPr>
              <a:t> Oracle and/or its affiliates. All rights reserved.  |</a:t>
            </a:r>
          </a:p>
        </p:txBody>
      </p:sp>
      <p:sp>
        <p:nvSpPr>
          <p:cNvPr id="16"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rPr>
              <a:pPr/>
              <a:t>‹#›</a:t>
            </a:fld>
            <a:endParaRPr dirty="0">
              <a:solidFill>
                <a:srgbClr val="5F5F5F">
                  <a:lumMod val="60000"/>
                  <a:lumOff val="40000"/>
                </a:srgbClr>
              </a:solidFill>
            </a:endParaRPr>
          </a:p>
        </p:txBody>
      </p:sp>
    </p:spTree>
    <p:extLst>
      <p:ext uri="{BB962C8B-B14F-4D97-AF65-F5344CB8AC3E}">
        <p14:creationId xmlns:p14="http://schemas.microsoft.com/office/powerpoint/2010/main" val="19841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19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Oracle logo in white on red staging background" title="Oracle red badge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10208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8935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Full Red with Title 2">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3036198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3700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Full Red with Title 1">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590376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Red with gray outline">
    <p:spTree>
      <p:nvGrpSpPr>
        <p:cNvPr id="1" name=""/>
        <p:cNvGrpSpPr/>
        <p:nvPr/>
      </p:nvGrpSpPr>
      <p:grpSpPr>
        <a:xfrm>
          <a:off x="0" y="0"/>
          <a:ext cx="0" cy="0"/>
          <a:chOff x="0" y="0"/>
          <a:chExt cx="0" cy="0"/>
        </a:xfrm>
      </p:grpSpPr>
      <p:sp>
        <p:nvSpPr>
          <p:cNvPr id="7" name="Rectangle 6"/>
          <p:cNvSpPr/>
          <p:nvPr userDrawn="1"/>
        </p:nvSpPr>
        <p:spPr bwMode="gray">
          <a:xfrm>
            <a:off x="74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3880239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45986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Full Red with Title 2">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35687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2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6408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6_Full Red with Title 1">
    <p:spTree>
      <p:nvGrpSpPr>
        <p:cNvPr id="1" name=""/>
        <p:cNvGrpSpPr/>
        <p:nvPr/>
      </p:nvGrpSpPr>
      <p:grpSpPr>
        <a:xfrm>
          <a:off x="0" y="0"/>
          <a:ext cx="0" cy="0"/>
          <a:chOff x="0" y="0"/>
          <a:chExt cx="0" cy="0"/>
        </a:xfrm>
      </p:grpSpPr>
      <p:sp>
        <p:nvSpPr>
          <p:cNvPr id="7" name="Rectangle 6"/>
          <p:cNvSpPr/>
          <p:nvPr userDrawn="1"/>
        </p:nvSpPr>
        <p:spPr bwMode="gray">
          <a:xfrm>
            <a:off x="741"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2437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_Red with gray outline">
    <p:spTree>
      <p:nvGrpSpPr>
        <p:cNvPr id="1" name=""/>
        <p:cNvGrpSpPr/>
        <p:nvPr/>
      </p:nvGrpSpPr>
      <p:grpSpPr>
        <a:xfrm>
          <a:off x="0" y="0"/>
          <a:ext cx="0" cy="0"/>
          <a:chOff x="0" y="0"/>
          <a:chExt cx="0" cy="0"/>
        </a:xfrm>
      </p:grpSpPr>
      <p:sp>
        <p:nvSpPr>
          <p:cNvPr id="7" name="Rectangle 6"/>
          <p:cNvSpPr/>
          <p:nvPr userDrawn="1"/>
        </p:nvSpPr>
        <p:spPr bwMode="gray">
          <a:xfrm>
            <a:off x="741"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631"/>
            <a:ext cx="11125200" cy="461536"/>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454"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379"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8030"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623931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5106" y="0"/>
            <a:ext cx="10474099"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716670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3192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Full Red with Title 2">
    <p:spTree>
      <p:nvGrpSpPr>
        <p:cNvPr id="1" name=""/>
        <p:cNvGrpSpPr/>
        <p:nvPr/>
      </p:nvGrpSpPr>
      <p:grpSpPr>
        <a:xfrm>
          <a:off x="0" y="0"/>
          <a:ext cx="0" cy="0"/>
          <a:chOff x="0" y="0"/>
          <a:chExt cx="0" cy="0"/>
        </a:xfrm>
      </p:grpSpPr>
      <p:sp>
        <p:nvSpPr>
          <p:cNvPr id="7" name="Rectangle 6"/>
          <p:cNvSpPr/>
          <p:nvPr userDrawn="1"/>
        </p:nvSpPr>
        <p:spPr bwMode="gray">
          <a:xfrm>
            <a:off x="598"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14"/>
            <a:ext cx="11125200" cy="461665"/>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236"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887"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8477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4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01866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Full Red with Title 1">
    <p:spTree>
      <p:nvGrpSpPr>
        <p:cNvPr id="1" name=""/>
        <p:cNvGrpSpPr/>
        <p:nvPr/>
      </p:nvGrpSpPr>
      <p:grpSpPr>
        <a:xfrm>
          <a:off x="0" y="0"/>
          <a:ext cx="0" cy="0"/>
          <a:chOff x="0" y="0"/>
          <a:chExt cx="0" cy="0"/>
        </a:xfrm>
      </p:grpSpPr>
      <p:sp>
        <p:nvSpPr>
          <p:cNvPr id="7" name="Rectangle 6"/>
          <p:cNvSpPr/>
          <p:nvPr userDrawn="1"/>
        </p:nvSpPr>
        <p:spPr bwMode="gray">
          <a:xfrm>
            <a:off x="598"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62505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Red with gray outline">
    <p:spTree>
      <p:nvGrpSpPr>
        <p:cNvPr id="1" name=""/>
        <p:cNvGrpSpPr/>
        <p:nvPr/>
      </p:nvGrpSpPr>
      <p:grpSpPr>
        <a:xfrm>
          <a:off x="0" y="0"/>
          <a:ext cx="0" cy="0"/>
          <a:chOff x="0" y="0"/>
          <a:chExt cx="0" cy="0"/>
        </a:xfrm>
      </p:grpSpPr>
      <p:sp>
        <p:nvSpPr>
          <p:cNvPr id="7" name="Rectangle 6"/>
          <p:cNvSpPr/>
          <p:nvPr userDrawn="1"/>
        </p:nvSpPr>
        <p:spPr bwMode="gray">
          <a:xfrm>
            <a:off x="598"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ctr"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76567"/>
            <a:ext cx="11125200" cy="461665"/>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311"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236"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887"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95311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598" y="1828800"/>
            <a:ext cx="3474720" cy="3840480"/>
          </a:xfrm>
          <a:solidFill>
            <a:schemeClr val="bg2"/>
          </a:solidFill>
        </p:spPr>
        <p:txBody>
          <a:bodyPr tIns="91440">
            <a:noAutofit/>
          </a:bodyPr>
          <a:lstStyle>
            <a:lvl1pPr marL="0" indent="0" algn="ctr">
              <a:spcBef>
                <a:spcPts val="0"/>
              </a:spcBef>
              <a:buNone/>
              <a:defRPr sz="1799"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31">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257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9" name="Picture Placeholder 2"/>
          <p:cNvSpPr>
            <a:spLocks noGrp="1"/>
          </p:cNvSpPr>
          <p:nvPr>
            <p:ph type="pic" idx="13"/>
          </p:nvPr>
        </p:nvSpPr>
        <p:spPr bwMode="gray">
          <a:xfrm>
            <a:off x="4532910" y="1975104"/>
            <a:ext cx="5248656" cy="3328416"/>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623183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2324"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9"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Tree>
    <p:extLst>
      <p:ext uri="{BB962C8B-B14F-4D97-AF65-F5344CB8AC3E}">
        <p14:creationId xmlns:p14="http://schemas.microsoft.com/office/powerpoint/2010/main" val="366326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3_Full Red with Title 2">
    <p:spTree>
      <p:nvGrpSpPr>
        <p:cNvPr id="1" name=""/>
        <p:cNvGrpSpPr/>
        <p:nvPr/>
      </p:nvGrpSpPr>
      <p:grpSpPr>
        <a:xfrm>
          <a:off x="0" y="0"/>
          <a:ext cx="0" cy="0"/>
          <a:chOff x="0" y="0"/>
          <a:chExt cx="0" cy="0"/>
        </a:xfrm>
      </p:grpSpPr>
      <p:sp>
        <p:nvSpPr>
          <p:cNvPr id="7" name="Rectangle 6"/>
          <p:cNvSpPr/>
          <p:nvPr userDrawn="1"/>
        </p:nvSpPr>
        <p:spPr bwMode="gray">
          <a:xfrm>
            <a:off x="570"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46" tIns="60923" rIns="121846" bIns="60923" numCol="1" spcCol="0" rtlCol="0" fromWordArt="0" anchor="b" anchorCtr="0" forceAA="0" compatLnSpc="1">
            <a:prstTxWarp prst="textNoShape">
              <a:avLst/>
            </a:prstTxWarp>
            <a:noAutofit/>
          </a:bodyPr>
          <a:lstStyle/>
          <a:p>
            <a:pPr algn="ctr">
              <a:lnSpc>
                <a:spcPct val="90000"/>
              </a:lnSpc>
            </a:pPr>
            <a:endParaRPr lang="en-US" sz="2399" dirty="0">
              <a:solidFill>
                <a:srgbClr val="FFFFFF"/>
              </a:solidFill>
              <a:latin typeface="Calibri"/>
            </a:endParaRPr>
          </a:p>
        </p:txBody>
      </p:sp>
      <p:sp>
        <p:nvSpPr>
          <p:cNvPr id="2" name="Title 1"/>
          <p:cNvSpPr>
            <a:spLocks noGrp="1"/>
          </p:cNvSpPr>
          <p:nvPr>
            <p:ph type="title"/>
          </p:nvPr>
        </p:nvSpPr>
        <p:spPr bwMode="gray">
          <a:xfrm>
            <a:off x="531812" y="682114"/>
            <a:ext cx="11125200" cy="461665"/>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208"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859"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109433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Full Image with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558"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799" dirty="0">
              <a:solidFill>
                <a:srgbClr val="FFFFFF"/>
              </a:solidFill>
              <a:latin typeface="Calibri"/>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296517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3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Parallelogram 8"/>
          <p:cNvSpPr/>
          <p:nvPr userDrawn="1"/>
        </p:nvSpPr>
        <p:spPr>
          <a:xfrm>
            <a:off x="-2968059" y="0"/>
            <a:ext cx="11206989"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93574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Full Image NO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1495657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558" y="1828800"/>
            <a:ext cx="3474720" cy="3840480"/>
          </a:xfrm>
          <a:solidFill>
            <a:schemeClr val="bg2"/>
          </a:solidFill>
        </p:spPr>
        <p:txBody>
          <a:bodyPr tIns="91440">
            <a:noAutofit/>
          </a:bodyPr>
          <a:lstStyle>
            <a:lvl1pPr marL="0" indent="0" algn="ctr">
              <a:spcBef>
                <a:spcPts val="0"/>
              </a:spcBef>
              <a:buNone/>
              <a:defRPr sz="1799"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531">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1318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9" name="Picture Placeholder 2"/>
          <p:cNvSpPr>
            <a:spLocks noGrp="1"/>
          </p:cNvSpPr>
          <p:nvPr>
            <p:ph type="pic" idx="13"/>
          </p:nvPr>
        </p:nvSpPr>
        <p:spPr bwMode="gray">
          <a:xfrm>
            <a:off x="4532870" y="1975104"/>
            <a:ext cx="5248656" cy="3328416"/>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84029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2284"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9"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19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dirty="0"/>
          </a:p>
        </p:txBody>
      </p:sp>
    </p:spTree>
    <p:extLst>
      <p:ext uri="{BB962C8B-B14F-4D97-AF65-F5344CB8AC3E}">
        <p14:creationId xmlns:p14="http://schemas.microsoft.com/office/powerpoint/2010/main" val="3310297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8_Full Red with Title 1">
    <p:spTree>
      <p:nvGrpSpPr>
        <p:cNvPr id="1" name=""/>
        <p:cNvGrpSpPr/>
        <p:nvPr/>
      </p:nvGrpSpPr>
      <p:grpSpPr>
        <a:xfrm>
          <a:off x="0" y="0"/>
          <a:ext cx="0" cy="0"/>
          <a:chOff x="0" y="0"/>
          <a:chExt cx="0" cy="0"/>
        </a:xfrm>
      </p:grpSpPr>
      <p:sp>
        <p:nvSpPr>
          <p:cNvPr id="7" name="Rectangle 6"/>
          <p:cNvSpPr/>
          <p:nvPr userDrawn="1"/>
        </p:nvSpPr>
        <p:spPr bwMode="gray">
          <a:xfrm>
            <a:off x="558"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09" tIns="60904" rIns="121809" bIns="60904" numCol="1" spcCol="0" rtlCol="0" fromWordArt="0" anchor="b" anchorCtr="0" forceAA="0" compatLnSpc="1">
            <a:prstTxWarp prst="textNoShape">
              <a:avLst/>
            </a:prstTxWarp>
            <a:noAutofit/>
          </a:bodyPr>
          <a:lstStyle/>
          <a:p>
            <a:pPr algn="ctr">
              <a:lnSpc>
                <a:spcPct val="90000"/>
              </a:lnSpc>
            </a:pPr>
            <a:endParaRPr lang="en-US" sz="2399" dirty="0">
              <a:solidFill>
                <a:srgbClr val="FFFFFF"/>
              </a:solidFill>
              <a:latin typeface="Calibri"/>
            </a:endParaRPr>
          </a:p>
        </p:txBody>
      </p:sp>
      <p:sp>
        <p:nvSpPr>
          <p:cNvPr id="2" name="Title 1"/>
          <p:cNvSpPr>
            <a:spLocks noGrp="1"/>
          </p:cNvSpPr>
          <p:nvPr>
            <p:ph type="title"/>
          </p:nvPr>
        </p:nvSpPr>
        <p:spPr bwMode="gray">
          <a:xfrm>
            <a:off x="532371" y="482874"/>
            <a:ext cx="11125199" cy="854935"/>
          </a:xfrm>
        </p:spPr>
        <p:txBody>
          <a:bodyPr anchor="t" anchorCtr="0">
            <a:spAutoFit/>
          </a:bodyPr>
          <a:lstStyle>
            <a:lvl1pPr>
              <a:defRPr sz="66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775276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lank – Gr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182688" y="6556248"/>
            <a:ext cx="1226398" cy="182880"/>
          </a:xfrm>
          <a:prstGeom prst="rect">
            <a:avLst/>
          </a:prstGeom>
        </p:spPr>
        <p:txBody>
          <a:bodyPr/>
          <a:lstStyle/>
          <a:p>
            <a:fld id="{CECCD66E-6DF0-4B16-8ACA-D0D93A7B1DC8}" type="datetime1">
              <a:rPr lang="en-US">
                <a:solidFill>
                  <a:srgbClr val="5F5F5F">
                    <a:lumMod val="60000"/>
                    <a:lumOff val="40000"/>
                  </a:srgbClr>
                </a:solidFill>
                <a:latin typeface="Calibri"/>
              </a:rPr>
              <a:pPr/>
              <a:t>6/1/17</a:t>
            </a:fld>
            <a:endParaRPr dirty="0">
              <a:solidFill>
                <a:srgbClr val="5F5F5F">
                  <a:lumMod val="60000"/>
                  <a:lumOff val="40000"/>
                </a:srgbClr>
              </a:solidFill>
              <a:latin typeface="Calibri"/>
            </a:endParaRPr>
          </a:p>
        </p:txBody>
      </p:sp>
      <p:sp>
        <p:nvSpPr>
          <p:cNvPr id="5" name="Footer Placeholder 4"/>
          <p:cNvSpPr>
            <a:spLocks noGrp="1"/>
          </p:cNvSpPr>
          <p:nvPr>
            <p:ph type="ftr" sz="quarter" idx="11"/>
          </p:nvPr>
        </p:nvSpPr>
        <p:spPr>
          <a:xfrm>
            <a:off x="8621981" y="6556248"/>
            <a:ext cx="2743200" cy="182880"/>
          </a:xfrm>
          <a:prstGeom prst="rect">
            <a:avLst/>
          </a:prstGeom>
        </p:spPr>
        <p:txBody>
          <a:bodyPr/>
          <a:lstStyle/>
          <a:p>
            <a:r>
              <a:rPr dirty="0">
                <a:solidFill>
                  <a:srgbClr val="5F5F5F">
                    <a:lumMod val="60000"/>
                    <a:lumOff val="40000"/>
                  </a:srgbClr>
                </a:solidFill>
                <a:latin typeface="Calibri"/>
              </a:rPr>
              <a:t>Oracle Confidential – Internal/Restricted/Highly Restricted</a:t>
            </a:r>
          </a:p>
        </p:txBody>
      </p:sp>
      <p:sp>
        <p:nvSpPr>
          <p:cNvPr id="6" name="Slide Number Placeholder 5"/>
          <p:cNvSpPr>
            <a:spLocks noGrp="1"/>
          </p:cNvSpPr>
          <p:nvPr>
            <p:ph type="sldNum" sz="quarter" idx="12"/>
          </p:nvPr>
        </p:nvSpPr>
        <p:spPr>
          <a:xfrm>
            <a:off x="11276263" y="6556248"/>
            <a:ext cx="381661" cy="182880"/>
          </a:xfrm>
          <a:prstGeom prst="rect">
            <a:avLst/>
          </a:prstGeom>
        </p:spPr>
        <p:txBody>
          <a:body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85480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Full Image with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635"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Calibri"/>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6145063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635"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17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9" name="Picture Placeholder 2"/>
          <p:cNvSpPr>
            <a:spLocks noGrp="1"/>
          </p:cNvSpPr>
          <p:nvPr>
            <p:ph type="pic" idx="13"/>
          </p:nvPr>
        </p:nvSpPr>
        <p:spPr bwMode="gray">
          <a:xfrm>
            <a:off x="4532947"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4230032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2361"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216991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806896" y="2585885"/>
            <a:ext cx="12241160" cy="1672082"/>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39358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9_Full Red with Title 1">
    <p:spTree>
      <p:nvGrpSpPr>
        <p:cNvPr id="1" name=""/>
        <p:cNvGrpSpPr/>
        <p:nvPr/>
      </p:nvGrpSpPr>
      <p:grpSpPr>
        <a:xfrm>
          <a:off x="0" y="0"/>
          <a:ext cx="0" cy="0"/>
          <a:chOff x="0" y="0"/>
          <a:chExt cx="0" cy="0"/>
        </a:xfrm>
      </p:grpSpPr>
      <p:sp>
        <p:nvSpPr>
          <p:cNvPr id="7" name="Rectangle 6"/>
          <p:cNvSpPr/>
          <p:nvPr userDrawn="1"/>
        </p:nvSpPr>
        <p:spPr bwMode="gray">
          <a:xfrm>
            <a:off x="635"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41" tIns="60920" rIns="121841" bIns="60920" numCol="1" spcCol="0" rtlCol="0" fromWordArt="0" anchor="b" anchorCtr="0" forceAA="0" compatLnSpc="1">
            <a:prstTxWarp prst="textNoShape">
              <a:avLst/>
            </a:prstTxWarp>
            <a:noAutofit/>
          </a:bodyPr>
          <a:lstStyle/>
          <a:p>
            <a:pPr algn="ctr">
              <a:lnSpc>
                <a:spcPct val="90000"/>
              </a:lnSpc>
            </a:pPr>
            <a:endParaRPr lang="en-US" sz="2400" dirty="0">
              <a:solidFill>
                <a:srgbClr val="FFFFFF"/>
              </a:solidFill>
              <a:latin typeface="Calibri"/>
            </a:endParaRPr>
          </a:p>
        </p:txBody>
      </p:sp>
      <p:sp>
        <p:nvSpPr>
          <p:cNvPr id="2" name="Title 1"/>
          <p:cNvSpPr>
            <a:spLocks noGrp="1"/>
          </p:cNvSpPr>
          <p:nvPr>
            <p:ph type="title"/>
          </p:nvPr>
        </p:nvSpPr>
        <p:spPr bwMode="gray">
          <a:xfrm>
            <a:off x="532448" y="482874"/>
            <a:ext cx="11125199" cy="854935"/>
          </a:xfrm>
        </p:spPr>
        <p:txBody>
          <a:bodyPr anchor="t" anchorCtr="0">
            <a:spAutoFit/>
          </a:bodyPr>
          <a:lstStyle>
            <a:lvl1pPr>
              <a:defRPr sz="6700">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266513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Blank – Gr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182765" y="6556248"/>
            <a:ext cx="1226398" cy="182880"/>
          </a:xfrm>
          <a:prstGeom prst="rect">
            <a:avLst/>
          </a:prstGeom>
        </p:spPr>
        <p:txBody>
          <a:bodyPr/>
          <a:lstStyle/>
          <a:p>
            <a:fld id="{CECCD66E-6DF0-4B16-8ACA-D0D93A7B1DC8}" type="datetime1">
              <a:rPr lang="en-US">
                <a:solidFill>
                  <a:srgbClr val="5F5F5F">
                    <a:lumMod val="60000"/>
                    <a:lumOff val="40000"/>
                  </a:srgbClr>
                </a:solidFill>
                <a:latin typeface="Calibri"/>
              </a:rPr>
              <a:pPr/>
              <a:t>6/1/17</a:t>
            </a:fld>
            <a:endParaRPr dirty="0">
              <a:solidFill>
                <a:srgbClr val="5F5F5F">
                  <a:lumMod val="60000"/>
                  <a:lumOff val="40000"/>
                </a:srgbClr>
              </a:solidFill>
              <a:latin typeface="Calibri"/>
            </a:endParaRPr>
          </a:p>
        </p:txBody>
      </p:sp>
      <p:sp>
        <p:nvSpPr>
          <p:cNvPr id="5" name="Footer Placeholder 4"/>
          <p:cNvSpPr>
            <a:spLocks noGrp="1"/>
          </p:cNvSpPr>
          <p:nvPr>
            <p:ph type="ftr" sz="quarter" idx="11"/>
          </p:nvPr>
        </p:nvSpPr>
        <p:spPr>
          <a:xfrm>
            <a:off x="8622058" y="6556248"/>
            <a:ext cx="2743200" cy="182880"/>
          </a:xfrm>
          <a:prstGeom prst="rect">
            <a:avLst/>
          </a:prstGeom>
        </p:spPr>
        <p:txBody>
          <a:bodyPr/>
          <a:lstStyle/>
          <a:p>
            <a:r>
              <a:rPr dirty="0">
                <a:solidFill>
                  <a:srgbClr val="5F5F5F">
                    <a:lumMod val="60000"/>
                    <a:lumOff val="40000"/>
                  </a:srgbClr>
                </a:solidFill>
                <a:latin typeface="Calibri"/>
              </a:rPr>
              <a:t>Oracle Confidential – Internal/Restricted/Highly Restricted</a:t>
            </a:r>
          </a:p>
        </p:txBody>
      </p:sp>
      <p:sp>
        <p:nvSpPr>
          <p:cNvPr id="6" name="Slide Number Placeholder 5"/>
          <p:cNvSpPr>
            <a:spLocks noGrp="1"/>
          </p:cNvSpPr>
          <p:nvPr>
            <p:ph type="sldNum" sz="quarter" idx="12"/>
          </p:nvPr>
        </p:nvSpPr>
        <p:spPr>
          <a:xfrm>
            <a:off x="11276263" y="6556248"/>
            <a:ext cx="381661" cy="182880"/>
          </a:xfrm>
          <a:prstGeom prst="rect">
            <a:avLst/>
          </a:prstGeom>
        </p:spPr>
        <p:txBody>
          <a:body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385902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2_Full Image with Overlay">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557"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Calibri"/>
            </a:endParaRPr>
          </a:p>
        </p:txBody>
      </p:sp>
      <p:pic>
        <p:nvPicPr>
          <p:cNvPr id="11" name="Picture 10" descr="Oracle logo in white on red staging background" title="Oracle red badge logo"/>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1973921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557"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703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9" name="Picture Placeholder 2"/>
          <p:cNvSpPr>
            <a:spLocks noGrp="1"/>
          </p:cNvSpPr>
          <p:nvPr>
            <p:ph type="pic" idx="13"/>
          </p:nvPr>
        </p:nvSpPr>
        <p:spPr bwMode="gray">
          <a:xfrm>
            <a:off x="4532869"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491314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2283"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51297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4_Full Image with Overlay">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p:cNvSpPr/>
          <p:nvPr/>
        </p:nvSpPr>
        <p:spPr bwMode="hidden">
          <a:xfrm>
            <a:off x="635"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Calibri"/>
            </a:endParaRP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9378903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4_Full Image NO Overlay">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255075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5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9" name="Picture Placeholder 2"/>
          <p:cNvSpPr>
            <a:spLocks noGrp="1"/>
          </p:cNvSpPr>
          <p:nvPr>
            <p:ph type="pic" idx="13"/>
          </p:nvPr>
        </p:nvSpPr>
        <p:spPr bwMode="gray">
          <a:xfrm>
            <a:off x="4532947"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35063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5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a:ext>
            </a:extLst>
          </a:blip>
          <a:srcRect r="2901"/>
          <a:stretch/>
        </p:blipFill>
        <p:spPr>
          <a:xfrm rot="5400000">
            <a:off x="5892361"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Tree>
    <p:extLst>
      <p:ext uri="{BB962C8B-B14F-4D97-AF65-F5344CB8AC3E}">
        <p14:creationId xmlns:p14="http://schemas.microsoft.com/office/powerpoint/2010/main" val="33515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5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arallelogram 4"/>
          <p:cNvSpPr/>
          <p:nvPr userDrawn="1"/>
        </p:nvSpPr>
        <p:spPr>
          <a:xfrm>
            <a:off x="4275106" y="0"/>
            <a:ext cx="10474099"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pic>
        <p:nvPicPr>
          <p:cNvPr id="6" name="Picture 5" descr="Oracle logo in white on red staging background" title="Oracle red badge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626232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0_Full Red with Title 1">
    <p:spTree>
      <p:nvGrpSpPr>
        <p:cNvPr id="1" name=""/>
        <p:cNvGrpSpPr/>
        <p:nvPr/>
      </p:nvGrpSpPr>
      <p:grpSpPr>
        <a:xfrm>
          <a:off x="0" y="0"/>
          <a:ext cx="0" cy="0"/>
          <a:chOff x="0" y="0"/>
          <a:chExt cx="0" cy="0"/>
        </a:xfrm>
      </p:grpSpPr>
      <p:sp>
        <p:nvSpPr>
          <p:cNvPr id="7" name="Rectangle 6"/>
          <p:cNvSpPr/>
          <p:nvPr userDrawn="1"/>
        </p:nvSpPr>
        <p:spPr bwMode="gray">
          <a:xfrm>
            <a:off x="635"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41" tIns="60920" rIns="121841" bIns="60920" numCol="1" spcCol="0" rtlCol="0" fromWordArt="0" anchor="b" anchorCtr="0" forceAA="0" compatLnSpc="1">
            <a:prstTxWarp prst="textNoShape">
              <a:avLst/>
            </a:prstTxWarp>
            <a:noAutofit/>
          </a:bodyPr>
          <a:lstStyle/>
          <a:p>
            <a:pPr algn="ctr">
              <a:lnSpc>
                <a:spcPct val="90000"/>
              </a:lnSpc>
            </a:pPr>
            <a:endParaRPr lang="en-US" sz="2400" dirty="0">
              <a:solidFill>
                <a:srgbClr val="FFFFFF"/>
              </a:solidFill>
              <a:latin typeface="Calibri"/>
            </a:endParaRPr>
          </a:p>
        </p:txBody>
      </p:sp>
      <p:sp>
        <p:nvSpPr>
          <p:cNvPr id="2" name="Title 1"/>
          <p:cNvSpPr>
            <a:spLocks noGrp="1"/>
          </p:cNvSpPr>
          <p:nvPr>
            <p:ph type="title"/>
          </p:nvPr>
        </p:nvSpPr>
        <p:spPr bwMode="gray">
          <a:xfrm>
            <a:off x="532448" y="482872"/>
            <a:ext cx="11125199" cy="859210"/>
          </a:xfrm>
        </p:spPr>
        <p:txBody>
          <a:bodyPr anchor="t" anchorCtr="0">
            <a:spAutoFit/>
          </a:bodyPr>
          <a:lstStyle>
            <a:lvl1pPr>
              <a:defRPr sz="6700">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188802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4_Full Red with Title 2">
    <p:spTree>
      <p:nvGrpSpPr>
        <p:cNvPr id="1" name=""/>
        <p:cNvGrpSpPr/>
        <p:nvPr/>
      </p:nvGrpSpPr>
      <p:grpSpPr>
        <a:xfrm>
          <a:off x="0" y="0"/>
          <a:ext cx="0" cy="0"/>
          <a:chOff x="0" y="0"/>
          <a:chExt cx="0" cy="0"/>
        </a:xfrm>
      </p:grpSpPr>
      <p:sp>
        <p:nvSpPr>
          <p:cNvPr id="7" name="Rectangle 6"/>
          <p:cNvSpPr/>
          <p:nvPr userDrawn="1"/>
        </p:nvSpPr>
        <p:spPr bwMode="gray">
          <a:xfrm>
            <a:off x="59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82" tIns="60891" rIns="121782" bIns="60891" numCol="1" spcCol="0" rtlCol="0" fromWordArt="0" anchor="b" anchorCtr="0" forceAA="0" compatLnSpc="1">
            <a:prstTxWarp prst="textNoShape">
              <a:avLst/>
            </a:prstTxWarp>
            <a:noAutofit/>
          </a:bodyPr>
          <a:lstStyle/>
          <a:p>
            <a:pPr algn="ctr">
              <a:lnSpc>
                <a:spcPct val="90000"/>
              </a:lnSpc>
            </a:pPr>
            <a:endParaRPr lang="en-US" sz="2397" dirty="0">
              <a:solidFill>
                <a:srgbClr val="FFFFFF"/>
              </a:solidFill>
              <a:latin typeface="Calibri"/>
            </a:endParaRPr>
          </a:p>
        </p:txBody>
      </p:sp>
      <p:sp>
        <p:nvSpPr>
          <p:cNvPr id="2" name="Title 1"/>
          <p:cNvSpPr>
            <a:spLocks noGrp="1"/>
          </p:cNvSpPr>
          <p:nvPr>
            <p:ph type="title"/>
          </p:nvPr>
        </p:nvSpPr>
        <p:spPr bwMode="gray">
          <a:xfrm>
            <a:off x="531812" y="682114"/>
            <a:ext cx="11125200" cy="461665"/>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5"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9023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88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982840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1_Full Red with Title 1">
    <p:spTree>
      <p:nvGrpSpPr>
        <p:cNvPr id="1" name=""/>
        <p:cNvGrpSpPr/>
        <p:nvPr/>
      </p:nvGrpSpPr>
      <p:grpSpPr>
        <a:xfrm>
          <a:off x="0" y="0"/>
          <a:ext cx="0" cy="0"/>
          <a:chOff x="0" y="0"/>
          <a:chExt cx="0" cy="0"/>
        </a:xfrm>
      </p:grpSpPr>
      <p:sp>
        <p:nvSpPr>
          <p:cNvPr id="7" name="Rectangle 6"/>
          <p:cNvSpPr/>
          <p:nvPr userDrawn="1"/>
        </p:nvSpPr>
        <p:spPr bwMode="gray">
          <a:xfrm>
            <a:off x="599"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82" tIns="60891" rIns="121782" bIns="60891" numCol="1" spcCol="0" rtlCol="0" fromWordArt="0" anchor="b" anchorCtr="0" forceAA="0" compatLnSpc="1">
            <a:prstTxWarp prst="textNoShape">
              <a:avLst/>
            </a:prstTxWarp>
            <a:noAutofit/>
          </a:bodyPr>
          <a:lstStyle/>
          <a:p>
            <a:pPr algn="ctr">
              <a:lnSpc>
                <a:spcPct val="90000"/>
              </a:lnSpc>
            </a:pPr>
            <a:endParaRPr lang="en-US" sz="2397" dirty="0">
              <a:solidFill>
                <a:srgbClr val="FFFFFF"/>
              </a:solidFill>
              <a:latin typeface="Calibri"/>
            </a:endParaRPr>
          </a:p>
        </p:txBody>
      </p:sp>
      <p:sp>
        <p:nvSpPr>
          <p:cNvPr id="2" name="Title 1"/>
          <p:cNvSpPr>
            <a:spLocks noGrp="1"/>
          </p:cNvSpPr>
          <p:nvPr>
            <p:ph type="title"/>
          </p:nvPr>
        </p:nvSpPr>
        <p:spPr bwMode="gray">
          <a:xfrm>
            <a:off x="531812" y="482875"/>
            <a:ext cx="11125200" cy="845872"/>
          </a:xfrm>
        </p:spPr>
        <p:txBody>
          <a:bodyPr anchor="t" anchorCtr="0">
            <a:spAutoFit/>
          </a:bodyPr>
          <a:lstStyle>
            <a:lvl1pPr>
              <a:defRPr sz="6596">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75033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_Red with gray outline">
    <p:spTree>
      <p:nvGrpSpPr>
        <p:cNvPr id="1" name=""/>
        <p:cNvGrpSpPr/>
        <p:nvPr/>
      </p:nvGrpSpPr>
      <p:grpSpPr>
        <a:xfrm>
          <a:off x="0" y="0"/>
          <a:ext cx="0" cy="0"/>
          <a:chOff x="0" y="0"/>
          <a:chExt cx="0" cy="0"/>
        </a:xfrm>
      </p:grpSpPr>
      <p:sp>
        <p:nvSpPr>
          <p:cNvPr id="7" name="Rectangle 6"/>
          <p:cNvSpPr/>
          <p:nvPr userDrawn="1"/>
        </p:nvSpPr>
        <p:spPr bwMode="gray">
          <a:xfrm>
            <a:off x="599" y="-3048"/>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782" tIns="60891" rIns="121782" bIns="60891" numCol="1" spcCol="0" rtlCol="0" fromWordArt="0" anchor="ctr" anchorCtr="0" forceAA="0" compatLnSpc="1">
            <a:prstTxWarp prst="textNoShape">
              <a:avLst/>
            </a:prstTxWarp>
            <a:noAutofit/>
          </a:bodyPr>
          <a:lstStyle/>
          <a:p>
            <a:pPr algn="ctr">
              <a:lnSpc>
                <a:spcPct val="90000"/>
              </a:lnSpc>
            </a:pPr>
            <a:endParaRPr lang="en-US" sz="2397" dirty="0">
              <a:solidFill>
                <a:srgbClr val="FFFFFF"/>
              </a:solidFill>
              <a:latin typeface="Calibri"/>
            </a:endParaRPr>
          </a:p>
        </p:txBody>
      </p:sp>
      <p:sp>
        <p:nvSpPr>
          <p:cNvPr id="2" name="Title 1"/>
          <p:cNvSpPr>
            <a:spLocks noGrp="1"/>
          </p:cNvSpPr>
          <p:nvPr>
            <p:ph type="title"/>
          </p:nvPr>
        </p:nvSpPr>
        <p:spPr bwMode="gray">
          <a:xfrm>
            <a:off x="531812" y="676567"/>
            <a:ext cx="11125200" cy="461665"/>
          </a:xfrm>
        </p:spPr>
        <p:txBody>
          <a:bodyPr anchor="ctr" anchorCtr="0">
            <a:spAutoFit/>
          </a:bodyPr>
          <a:lstStyle>
            <a:lvl1pPr>
              <a:defRPr>
                <a:solidFill>
                  <a:schemeClr val="bg1"/>
                </a:solidFill>
                <a:effectLst>
                  <a:outerShdw blurRad="50800" dist="38100" dir="5400000" algn="ctr" rotWithShape="0">
                    <a:srgbClr val="000000">
                      <a:alpha val="40000"/>
                    </a:srgbClr>
                  </a:outerShdw>
                </a:effectLst>
              </a:defRPr>
            </a:lvl1pPr>
          </a:lstStyle>
          <a:p>
            <a:r>
              <a:rPr lang="en-US" dirty="0"/>
              <a:t>Click to edit Master title style</a:t>
            </a:r>
            <a:endParaRPr dirty="0"/>
          </a:p>
        </p:txBody>
      </p:sp>
      <p:grpSp>
        <p:nvGrpSpPr>
          <p:cNvPr id="8" name="Border"/>
          <p:cNvGrpSpPr/>
          <p:nvPr userDrawn="1"/>
        </p:nvGrpSpPr>
        <p:grpSpPr>
          <a:xfrm>
            <a:off x="312" y="0"/>
            <a:ext cx="12189399" cy="6858000"/>
            <a:chOff x="-287" y="0"/>
            <a:chExt cx="12189399" cy="6858000"/>
          </a:xfrm>
        </p:grpSpPr>
        <p:sp>
          <p:nvSpPr>
            <p:cNvPr id="9" name="Rectangle 8"/>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dirty="0">
                <a:solidFill>
                  <a:srgbClr val="FFFFFF"/>
                </a:solidFill>
                <a:latin typeface="Calibri"/>
              </a:endParaRPr>
            </a:p>
          </p:txBody>
        </p:sp>
        <p:sp>
          <p:nvSpPr>
            <p:cNvPr id="10" name="Rectangle 9"/>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dirty="0">
                <a:solidFill>
                  <a:srgbClr val="FFFFFF"/>
                </a:solidFill>
                <a:latin typeface="Calibri"/>
              </a:endParaRPr>
            </a:p>
          </p:txBody>
        </p:sp>
        <p:sp>
          <p:nvSpPr>
            <p:cNvPr id="11" name="Rectangle 10"/>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dirty="0">
                <a:solidFill>
                  <a:srgbClr val="FFFFFF"/>
                </a:solidFill>
                <a:latin typeface="Calibri"/>
              </a:endParaRPr>
            </a:p>
          </p:txBody>
        </p:sp>
        <p:sp>
          <p:nvSpPr>
            <p:cNvPr id="12" name="Rectangle 11"/>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8" dirty="0">
                <a:solidFill>
                  <a:srgbClr val="FFFFFF"/>
                </a:solidFill>
                <a:latin typeface="Calibri"/>
              </a:endParaRPr>
            </a:p>
          </p:txBody>
        </p:sp>
      </p:grpSp>
      <p:pic>
        <p:nvPicPr>
          <p:cNvPr id="13"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4" name="Date Placeholder 3"/>
          <p:cNvSpPr>
            <a:spLocks noGrp="1"/>
          </p:cNvSpPr>
          <p:nvPr>
            <p:ph type="dt" sz="half" idx="2"/>
          </p:nvPr>
        </p:nvSpPr>
        <p:spPr bwMode="gray">
          <a:xfrm>
            <a:off x="4563693"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5" name="TextBox 14"/>
          <p:cNvSpPr txBox="1"/>
          <p:nvPr userDrawn="1"/>
        </p:nvSpPr>
        <p:spPr bwMode="gray">
          <a:xfrm>
            <a:off x="5990237"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16" name="Footer Placeholder 4"/>
          <p:cNvSpPr>
            <a:spLocks noGrp="1"/>
          </p:cNvSpPr>
          <p:nvPr>
            <p:ph type="ftr" sz="quarter" idx="3"/>
          </p:nvPr>
        </p:nvSpPr>
        <p:spPr bwMode="gray">
          <a:xfrm>
            <a:off x="8777888"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17" name="Slide Number Placeholder 5"/>
          <p:cNvSpPr>
            <a:spLocks noGrp="1"/>
          </p:cNvSpPr>
          <p:nvPr>
            <p:ph type="sldNum" sz="quarter" idx="4"/>
          </p:nvPr>
        </p:nvSpPr>
        <p:spPr bwMode="gray">
          <a:xfrm>
            <a:off x="11276263"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004971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Remote Speaker Picture">
    <p:spTree>
      <p:nvGrpSpPr>
        <p:cNvPr id="1" name=""/>
        <p:cNvGrpSpPr/>
        <p:nvPr/>
      </p:nvGrpSpPr>
      <p:grpSpPr>
        <a:xfrm>
          <a:off x="0" y="0"/>
          <a:ext cx="0" cy="0"/>
          <a:chOff x="0" y="0"/>
          <a:chExt cx="0" cy="0"/>
        </a:xfrm>
      </p:grpSpPr>
      <p:sp>
        <p:nvSpPr>
          <p:cNvPr id="8" name="Picture Placeholder 15"/>
          <p:cNvSpPr>
            <a:spLocks noGrp="1"/>
          </p:cNvSpPr>
          <p:nvPr>
            <p:ph type="pic" sz="quarter" idx="14" hasCustomPrompt="1"/>
          </p:nvPr>
        </p:nvSpPr>
        <p:spPr>
          <a:xfrm>
            <a:off x="2286599" y="1828800"/>
            <a:ext cx="3474720" cy="3840480"/>
          </a:xfrm>
          <a:solidFill>
            <a:schemeClr val="bg2"/>
          </a:solidFill>
        </p:spPr>
        <p:txBody>
          <a:bodyPr tIns="91440">
            <a:noAutofit/>
          </a:bodyPr>
          <a:lstStyle>
            <a:lvl1pPr marL="0" indent="0" algn="ctr">
              <a:spcBef>
                <a:spcPts val="0"/>
              </a:spcBef>
              <a:buNone/>
              <a:defRPr sz="1798"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462">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1908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86728" y="2011150"/>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41990" y="1585325"/>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1998"/>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en-US"/>
              <a:t>Click icon to add picture</a:t>
            </a:r>
            <a:endParaRPr dirty="0"/>
          </a:p>
        </p:txBody>
      </p:sp>
      <p:sp>
        <p:nvSpPr>
          <p:cNvPr id="9" name="Picture Placeholder 2"/>
          <p:cNvSpPr>
            <a:spLocks noGrp="1"/>
          </p:cNvSpPr>
          <p:nvPr>
            <p:ph type="pic" idx="13"/>
          </p:nvPr>
        </p:nvSpPr>
        <p:spPr bwMode="gray">
          <a:xfrm>
            <a:off x="4532911" y="1975104"/>
            <a:ext cx="5248656" cy="3328416"/>
          </a:xfrm>
          <a:solidFill>
            <a:schemeClr val="bg2"/>
          </a:solidFill>
          <a:ln w="12700">
            <a:solidFill>
              <a:schemeClr val="bg2"/>
            </a:solidFill>
          </a:ln>
        </p:spPr>
        <p:txBody>
          <a:bodyPr tIns="182880">
            <a:normAutofit/>
          </a:bodyPr>
          <a:lstStyle>
            <a:lvl1pPr marL="0" indent="0" algn="ctr">
              <a:buNone/>
              <a:defRPr sz="1998"/>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en-US"/>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30065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6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hqprint">
            <a:extLst>
              <a:ext uri="{28A0092B-C50C-407E-A947-70E740481C1C}">
                <a14:useLocalDpi xmlns:a14="http://schemas.microsoft.com/office/drawing/2010/main"/>
              </a:ext>
            </a:extLst>
          </a:blip>
          <a:srcRect r="2901"/>
          <a:stretch/>
        </p:blipFill>
        <p:spPr>
          <a:xfrm rot="5400000">
            <a:off x="5892325" y="1502671"/>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598" b="0"/>
            </a:lvl1pPr>
          </a:lstStyle>
          <a:p>
            <a:r>
              <a:rPr lang="en-US" dirty="0"/>
              <a:t>Click to edit Master title style</a:t>
            </a:r>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1998"/>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en-US"/>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969956" y="2096388"/>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1998"/>
            </a:lvl1pPr>
            <a:lvl2pPr marL="456926" indent="0">
              <a:buNone/>
              <a:defRPr sz="2798"/>
            </a:lvl2pPr>
            <a:lvl3pPr marL="913852" indent="0">
              <a:buNone/>
              <a:defRPr sz="2398"/>
            </a:lvl3pPr>
            <a:lvl4pPr marL="1370778" indent="0">
              <a:buNone/>
              <a:defRPr sz="1998"/>
            </a:lvl4pPr>
            <a:lvl5pPr marL="1827703" indent="0">
              <a:buNone/>
              <a:defRPr sz="1998"/>
            </a:lvl5pPr>
            <a:lvl6pPr marL="2284628" indent="0">
              <a:buNone/>
              <a:defRPr sz="1998"/>
            </a:lvl6pPr>
            <a:lvl7pPr marL="2741554" indent="0">
              <a:buNone/>
              <a:defRPr sz="1998"/>
            </a:lvl7pPr>
            <a:lvl8pPr marL="3198480" indent="0">
              <a:buNone/>
              <a:defRPr sz="1998"/>
            </a:lvl8pPr>
            <a:lvl9pPr marL="3655406" indent="0">
              <a:buNone/>
              <a:defRPr sz="1998"/>
            </a:lvl9pPr>
          </a:lstStyle>
          <a:p>
            <a:r>
              <a:rPr lang="en-US"/>
              <a:t>Click icon to add picture</a:t>
            </a:r>
            <a:endParaRPr dirty="0"/>
          </a:p>
        </p:txBody>
      </p:sp>
    </p:spTree>
    <p:extLst>
      <p:ext uri="{BB962C8B-B14F-4D97-AF65-F5344CB8AC3E}">
        <p14:creationId xmlns:p14="http://schemas.microsoft.com/office/powerpoint/2010/main" val="71435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5_Full Red with Title 2">
    <p:spTree>
      <p:nvGrpSpPr>
        <p:cNvPr id="1" name=""/>
        <p:cNvGrpSpPr/>
        <p:nvPr/>
      </p:nvGrpSpPr>
      <p:grpSpPr>
        <a:xfrm>
          <a:off x="0" y="0"/>
          <a:ext cx="0" cy="0"/>
          <a:chOff x="0" y="0"/>
          <a:chExt cx="0" cy="0"/>
        </a:xfrm>
      </p:grpSpPr>
      <p:sp>
        <p:nvSpPr>
          <p:cNvPr id="7" name="Rectangle 6"/>
          <p:cNvSpPr/>
          <p:nvPr userDrawn="1"/>
        </p:nvSpPr>
        <p:spPr bwMode="gray">
          <a:xfrm>
            <a:off x="193"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682178"/>
            <a:ext cx="11125200" cy="461536"/>
          </a:xfrm>
        </p:spPr>
        <p:txBody>
          <a:bodyPr vert="horz" lIns="0" tIns="0" rIns="0" bIns="0" rtlCol="0" anchor="ctr" anchorCtr="0">
            <a:spAutoFit/>
          </a:bodyPr>
          <a:lstStyle>
            <a:lvl1pPr>
              <a:defRPr dirty="0">
                <a:solidFill>
                  <a:schemeClr val="bg1"/>
                </a:solidFill>
                <a:effectLst>
                  <a:outerShdw blurRad="50800" dist="38100" dir="5400000" algn="ctr" rotWithShape="0">
                    <a:srgbClr val="000000">
                      <a:alpha val="40000"/>
                    </a:srgbClr>
                  </a:outerShdw>
                </a:effectLst>
              </a:defRPr>
            </a:lvl1pPr>
          </a:lstStyle>
          <a:p>
            <a:pPr lvl="0"/>
            <a:r>
              <a:rPr lang="en-US"/>
              <a:t>Click to edit Master title style</a:t>
            </a:r>
            <a:endParaRPr dirty="0"/>
          </a:p>
        </p:txBody>
      </p:sp>
      <p:pic>
        <p:nvPicPr>
          <p:cNvPr id="4" name="Oracle red badge logo"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ltGray">
          <a:xfrm>
            <a:off x="532005" y="6263640"/>
            <a:ext cx="1622861" cy="594360"/>
          </a:xfrm>
          <a:prstGeom prst="rect">
            <a:avLst/>
          </a:prstGeom>
        </p:spPr>
      </p:pic>
      <p:sp>
        <p:nvSpPr>
          <p:cNvPr id="5" name="Date Placeholder 3"/>
          <p:cNvSpPr>
            <a:spLocks noGrp="1"/>
          </p:cNvSpPr>
          <p:nvPr>
            <p:ph type="dt" sz="half" idx="2"/>
          </p:nvPr>
        </p:nvSpPr>
        <p:spPr bwMode="gray">
          <a:xfrm>
            <a:off x="4563407" y="6556248"/>
            <a:ext cx="1226398"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6" name="TextBox 5"/>
          <p:cNvSpPr txBox="1"/>
          <p:nvPr userDrawn="1"/>
        </p:nvSpPr>
        <p:spPr bwMode="gray">
          <a:xfrm>
            <a:off x="5989831" y="6556248"/>
            <a:ext cx="2787651" cy="182880"/>
          </a:xfrm>
          <a:prstGeom prst="rect">
            <a:avLst/>
          </a:prstGeom>
          <a:noFill/>
        </p:spPr>
        <p:txBody>
          <a:bodyPr wrap="none" lIns="0" tIns="0" rIns="0" bIns="0" rtlCol="0" anchor="ctr" anchorCtr="0">
            <a:noAutofit/>
          </a:bodyPr>
          <a:lstStyle/>
          <a:p>
            <a:r>
              <a:rPr sz="800" dirty="0">
                <a:solidFill>
                  <a:srgbClr val="5F5F5F">
                    <a:lumMod val="60000"/>
                    <a:lumOff val="40000"/>
                  </a:srgbClr>
                </a:solidFill>
                <a:latin typeface="Calibri"/>
              </a:rPr>
              <a:t>Copyright © </a:t>
            </a:r>
            <a:r>
              <a:rPr lang="en-US" sz="800" dirty="0">
                <a:solidFill>
                  <a:srgbClr val="5F5F5F">
                    <a:lumMod val="60000"/>
                    <a:lumOff val="40000"/>
                  </a:srgbClr>
                </a:solidFill>
                <a:latin typeface="Calibri"/>
              </a:rPr>
              <a:t>2016</a:t>
            </a:r>
            <a:r>
              <a:rPr sz="800" dirty="0">
                <a:solidFill>
                  <a:srgbClr val="5F5F5F">
                    <a:lumMod val="60000"/>
                    <a:lumOff val="40000"/>
                  </a:srgbClr>
                </a:solidFill>
                <a:latin typeface="Calibri"/>
              </a:rPr>
              <a:t> Oracle and/or its affiliates. All rights reserved.  |</a:t>
            </a:r>
          </a:p>
        </p:txBody>
      </p:sp>
      <p:sp>
        <p:nvSpPr>
          <p:cNvPr id="8" name="Footer Placeholder 4"/>
          <p:cNvSpPr>
            <a:spLocks noGrp="1"/>
          </p:cNvSpPr>
          <p:nvPr>
            <p:ph type="ftr" sz="quarter" idx="3"/>
          </p:nvPr>
        </p:nvSpPr>
        <p:spPr bwMode="gray">
          <a:xfrm>
            <a:off x="8777482" y="6556248"/>
            <a:ext cx="2498723" cy="182880"/>
          </a:xfrm>
          <a:prstGeom prst="rect">
            <a:avLst/>
          </a:prstGeom>
        </p:spPr>
        <p:txBody>
          <a:bodyPr vert="horz" wrap="none" lIns="0" tIns="0" rIns="0" bIns="0" rtlCol="0" anchor="ctr"/>
          <a:lstStyle>
            <a:lvl1pPr algn="l">
              <a:defRPr sz="800">
                <a:solidFill>
                  <a:schemeClr val="tx1">
                    <a:lumMod val="60000"/>
                    <a:lumOff val="40000"/>
                  </a:schemeClr>
                </a:solidFill>
              </a:defRPr>
            </a:lvl1pPr>
          </a:lstStyle>
          <a:p>
            <a:endParaRPr dirty="0">
              <a:solidFill>
                <a:srgbClr val="5F5F5F">
                  <a:lumMod val="60000"/>
                  <a:lumOff val="40000"/>
                </a:srgbClr>
              </a:solidFill>
              <a:latin typeface="Calibri"/>
            </a:endParaRPr>
          </a:p>
        </p:txBody>
      </p:sp>
      <p:sp>
        <p:nvSpPr>
          <p:cNvPr id="9" name="Slide Number Placeholder 5"/>
          <p:cNvSpPr>
            <a:spLocks noGrp="1"/>
          </p:cNvSpPr>
          <p:nvPr>
            <p:ph type="sldNum" sz="quarter" idx="4"/>
          </p:nvPr>
        </p:nvSpPr>
        <p:spPr bwMode="gray">
          <a:xfrm>
            <a:off x="11276204" y="6556248"/>
            <a:ext cx="381661" cy="182880"/>
          </a:xfrm>
          <a:prstGeom prst="rect">
            <a:avLst/>
          </a:prstGeom>
        </p:spPr>
        <p:txBody>
          <a:bodyPr vert="horz" wrap="none" lIns="0" tIns="0" rIns="0" bIns="0" rtlCol="0" anchor="ctr"/>
          <a:lstStyle>
            <a:lvl1pPr algn="r">
              <a:defRPr sz="800">
                <a:solidFill>
                  <a:schemeClr val="tx1">
                    <a:lumMod val="60000"/>
                    <a:lumOff val="40000"/>
                  </a:schemeClr>
                </a:solidFill>
              </a:defRPr>
            </a:lvl1pPr>
          </a:lstStyle>
          <a:p>
            <a:fld id="{C51EAA63-D034-42AE-91FA-B13B9518C7BE}" type="slidenum">
              <a:rPr>
                <a:solidFill>
                  <a:srgbClr val="5F5F5F">
                    <a:lumMod val="60000"/>
                    <a:lumOff val="40000"/>
                  </a:srgbClr>
                </a:solidFill>
                <a:latin typeface="Calibri"/>
              </a:rPr>
              <a:pPr/>
              <a:t>‹#›</a:t>
            </a:fld>
            <a:endParaRPr dirty="0">
              <a:solidFill>
                <a:srgbClr val="5F5F5F">
                  <a:lumMod val="60000"/>
                  <a:lumOff val="40000"/>
                </a:srgbClr>
              </a:solidFill>
              <a:latin typeface="Calibri"/>
            </a:endParaRPr>
          </a:p>
        </p:txBody>
      </p:sp>
    </p:spTree>
    <p:extLst>
      <p:ext uri="{BB962C8B-B14F-4D97-AF65-F5344CB8AC3E}">
        <p14:creationId xmlns:p14="http://schemas.microsoft.com/office/powerpoint/2010/main" val="245685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5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3334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2_Full Red with Title 1">
    <p:spTree>
      <p:nvGrpSpPr>
        <p:cNvPr id="1" name=""/>
        <p:cNvGrpSpPr/>
        <p:nvPr/>
      </p:nvGrpSpPr>
      <p:grpSpPr>
        <a:xfrm>
          <a:off x="0" y="0"/>
          <a:ext cx="0" cy="0"/>
          <a:chOff x="0" y="0"/>
          <a:chExt cx="0" cy="0"/>
        </a:xfrm>
      </p:grpSpPr>
      <p:sp>
        <p:nvSpPr>
          <p:cNvPr id="7" name="Rectangle 6"/>
          <p:cNvSpPr/>
          <p:nvPr userDrawn="1"/>
        </p:nvSpPr>
        <p:spPr bwMode="gray">
          <a:xfrm>
            <a:off x="193" y="0"/>
            <a:ext cx="12188825" cy="6858000"/>
          </a:xfrm>
          <a:prstGeom prst="rect">
            <a:avLst/>
          </a:prstGeom>
          <a:blipFill dpi="0" rotWithShape="1">
            <a:blip r:embed="rId2" cstate="print">
              <a:extLst>
                <a:ext uri="{28A0092B-C50C-407E-A947-70E740481C1C}">
                  <a14:useLocalDpi xmlns:a14="http://schemas.microsoft.com/office/drawing/2010/main"/>
                </a:ext>
              </a:extLst>
            </a:blip>
            <a:srcRect/>
            <a:stretch>
              <a:fillRect/>
            </a:stretch>
          </a:blipFill>
          <a:ln w="19050">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14" tIns="60907" rIns="121814" bIns="60907" numCol="1" spcCol="0" rtlCol="0" fromWordArt="0" anchor="b" anchorCtr="0" forceAA="0" compatLnSpc="1">
            <a:prstTxWarp prst="textNoShape">
              <a:avLst/>
            </a:prstTxWarp>
            <a:noAutofit/>
          </a:bodyPr>
          <a:lstStyle/>
          <a:p>
            <a:pPr algn="ctr">
              <a:lnSpc>
                <a:spcPct val="90000"/>
              </a:lnSpc>
            </a:pPr>
            <a:endParaRPr lang="en-US" sz="2398" dirty="0">
              <a:solidFill>
                <a:srgbClr val="FFFFFF"/>
              </a:solidFill>
              <a:latin typeface="Calibri"/>
            </a:endParaRPr>
          </a:p>
        </p:txBody>
      </p:sp>
      <p:sp>
        <p:nvSpPr>
          <p:cNvPr id="2" name="Title 1"/>
          <p:cNvSpPr>
            <a:spLocks noGrp="1"/>
          </p:cNvSpPr>
          <p:nvPr>
            <p:ph type="title"/>
          </p:nvPr>
        </p:nvSpPr>
        <p:spPr bwMode="gray">
          <a:xfrm>
            <a:off x="531812" y="482874"/>
            <a:ext cx="11125200" cy="846129"/>
          </a:xfrm>
        </p:spPr>
        <p:txBody>
          <a:bodyPr anchor="t" anchorCtr="0">
            <a:spAutoFit/>
          </a:bodyPr>
          <a:lstStyle>
            <a:lvl1pPr>
              <a:defRPr sz="6598">
                <a:solidFill>
                  <a:schemeClr val="bg1"/>
                </a:solidFill>
              </a:defRPr>
            </a:lvl1pPr>
          </a:lstStyle>
          <a:p>
            <a:r>
              <a:rPr lang="en-US"/>
              <a:t>Click to edit Master title style</a:t>
            </a:r>
            <a:endParaRPr dirty="0"/>
          </a:p>
        </p:txBody>
      </p:sp>
    </p:spTree>
    <p:extLst>
      <p:ext uri="{BB962C8B-B14F-4D97-AF65-F5344CB8AC3E}">
        <p14:creationId xmlns:p14="http://schemas.microsoft.com/office/powerpoint/2010/main" val="347817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60" Type="http://schemas.openxmlformats.org/officeDocument/2006/relationships/slideLayout" Target="../slideLayouts/slideLayout60.xml"/><Relationship Id="rId61" Type="http://schemas.openxmlformats.org/officeDocument/2006/relationships/slideLayout" Target="../slideLayouts/slideLayout61.xml"/><Relationship Id="rId62" Type="http://schemas.openxmlformats.org/officeDocument/2006/relationships/slideLayout" Target="../slideLayouts/slideLayout62.xml"/><Relationship Id="rId63" Type="http://schemas.openxmlformats.org/officeDocument/2006/relationships/slideLayout" Target="../slideLayouts/slideLayout63.xml"/><Relationship Id="rId64" Type="http://schemas.openxmlformats.org/officeDocument/2006/relationships/slideLayout" Target="../slideLayouts/slideLayout64.xml"/><Relationship Id="rId65" Type="http://schemas.openxmlformats.org/officeDocument/2006/relationships/slideLayout" Target="../slideLayouts/slideLayout65.xml"/><Relationship Id="rId66" Type="http://schemas.openxmlformats.org/officeDocument/2006/relationships/slideLayout" Target="../slideLayouts/slideLayout66.xml"/><Relationship Id="rId67" Type="http://schemas.openxmlformats.org/officeDocument/2006/relationships/slideLayout" Target="../slideLayouts/slideLayout67.xml"/><Relationship Id="rId68" Type="http://schemas.openxmlformats.org/officeDocument/2006/relationships/slideLayout" Target="../slideLayouts/slideLayout68.xml"/><Relationship Id="rId69" Type="http://schemas.openxmlformats.org/officeDocument/2006/relationships/slideLayout" Target="../slideLayouts/slideLayout69.xml"/><Relationship Id="rId120" Type="http://schemas.openxmlformats.org/officeDocument/2006/relationships/slideLayout" Target="../slideLayouts/slideLayout120.xml"/><Relationship Id="rId121" Type="http://schemas.openxmlformats.org/officeDocument/2006/relationships/slideLayout" Target="../slideLayouts/slideLayout121.xml"/><Relationship Id="rId122" Type="http://schemas.openxmlformats.org/officeDocument/2006/relationships/slideLayout" Target="../slideLayouts/slideLayout122.xml"/><Relationship Id="rId123" Type="http://schemas.openxmlformats.org/officeDocument/2006/relationships/slideLayout" Target="../slideLayouts/slideLayout123.xml"/><Relationship Id="rId124" Type="http://schemas.openxmlformats.org/officeDocument/2006/relationships/slideLayout" Target="../slideLayouts/slideLayout124.xml"/><Relationship Id="rId125" Type="http://schemas.openxmlformats.org/officeDocument/2006/relationships/slideLayout" Target="../slideLayouts/slideLayout125.xml"/><Relationship Id="rId126" Type="http://schemas.openxmlformats.org/officeDocument/2006/relationships/slideLayout" Target="../slideLayouts/slideLayout126.xml"/><Relationship Id="rId127" Type="http://schemas.openxmlformats.org/officeDocument/2006/relationships/slideLayout" Target="../slideLayouts/slideLayout127.xml"/><Relationship Id="rId128" Type="http://schemas.openxmlformats.org/officeDocument/2006/relationships/slideLayout" Target="../slideLayouts/slideLayout128.xml"/><Relationship Id="rId129" Type="http://schemas.openxmlformats.org/officeDocument/2006/relationships/slideLayout" Target="../slideLayouts/slideLayout12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90" Type="http://schemas.openxmlformats.org/officeDocument/2006/relationships/slideLayout" Target="../slideLayouts/slideLayout90.xml"/><Relationship Id="rId91" Type="http://schemas.openxmlformats.org/officeDocument/2006/relationships/slideLayout" Target="../slideLayouts/slideLayout91.xml"/><Relationship Id="rId92" Type="http://schemas.openxmlformats.org/officeDocument/2006/relationships/slideLayout" Target="../slideLayouts/slideLayout92.xml"/><Relationship Id="rId93" Type="http://schemas.openxmlformats.org/officeDocument/2006/relationships/slideLayout" Target="../slideLayouts/slideLayout93.xml"/><Relationship Id="rId94" Type="http://schemas.openxmlformats.org/officeDocument/2006/relationships/slideLayout" Target="../slideLayouts/slideLayout94.xml"/><Relationship Id="rId95" Type="http://schemas.openxmlformats.org/officeDocument/2006/relationships/slideLayout" Target="../slideLayouts/slideLayout95.xml"/><Relationship Id="rId96" Type="http://schemas.openxmlformats.org/officeDocument/2006/relationships/slideLayout" Target="../slideLayouts/slideLayout96.xml"/><Relationship Id="rId101" Type="http://schemas.openxmlformats.org/officeDocument/2006/relationships/slideLayout" Target="../slideLayouts/slideLayout101.xml"/><Relationship Id="rId102" Type="http://schemas.openxmlformats.org/officeDocument/2006/relationships/slideLayout" Target="../slideLayouts/slideLayout102.xml"/><Relationship Id="rId103" Type="http://schemas.openxmlformats.org/officeDocument/2006/relationships/slideLayout" Target="../slideLayouts/slideLayout103.xml"/><Relationship Id="rId104" Type="http://schemas.openxmlformats.org/officeDocument/2006/relationships/slideLayout" Target="../slideLayouts/slideLayout104.xml"/><Relationship Id="rId105" Type="http://schemas.openxmlformats.org/officeDocument/2006/relationships/slideLayout" Target="../slideLayouts/slideLayout105.xml"/><Relationship Id="rId106" Type="http://schemas.openxmlformats.org/officeDocument/2006/relationships/slideLayout" Target="../slideLayouts/slideLayout106.xml"/><Relationship Id="rId107" Type="http://schemas.openxmlformats.org/officeDocument/2006/relationships/slideLayout" Target="../slideLayouts/slideLayout107.xml"/><Relationship Id="rId108" Type="http://schemas.openxmlformats.org/officeDocument/2006/relationships/slideLayout" Target="../slideLayouts/slideLayout108.xml"/><Relationship Id="rId109" Type="http://schemas.openxmlformats.org/officeDocument/2006/relationships/slideLayout" Target="../slideLayouts/slideLayout109.xml"/><Relationship Id="rId97" Type="http://schemas.openxmlformats.org/officeDocument/2006/relationships/slideLayout" Target="../slideLayouts/slideLayout97.xml"/><Relationship Id="rId98" Type="http://schemas.openxmlformats.org/officeDocument/2006/relationships/slideLayout" Target="../slideLayouts/slideLayout98.xml"/><Relationship Id="rId99" Type="http://schemas.openxmlformats.org/officeDocument/2006/relationships/slideLayout" Target="../slideLayouts/slideLayout99.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100" Type="http://schemas.openxmlformats.org/officeDocument/2006/relationships/slideLayout" Target="../slideLayouts/slideLayout100.xml"/><Relationship Id="rId150" Type="http://schemas.openxmlformats.org/officeDocument/2006/relationships/slideLayout" Target="../slideLayouts/slideLayout150.xml"/><Relationship Id="rId151" Type="http://schemas.openxmlformats.org/officeDocument/2006/relationships/theme" Target="../theme/theme1.xml"/><Relationship Id="rId152" Type="http://schemas.openxmlformats.org/officeDocument/2006/relationships/image" Target="../media/image1.jpg"/><Relationship Id="rId153" Type="http://schemas.openxmlformats.org/officeDocument/2006/relationships/image" Target="../media/image2.png"/><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70" Type="http://schemas.openxmlformats.org/officeDocument/2006/relationships/slideLayout" Target="../slideLayouts/slideLayout70.xml"/><Relationship Id="rId71" Type="http://schemas.openxmlformats.org/officeDocument/2006/relationships/slideLayout" Target="../slideLayouts/slideLayout71.xml"/><Relationship Id="rId72" Type="http://schemas.openxmlformats.org/officeDocument/2006/relationships/slideLayout" Target="../slideLayouts/slideLayout72.xml"/><Relationship Id="rId73" Type="http://schemas.openxmlformats.org/officeDocument/2006/relationships/slideLayout" Target="../slideLayouts/slideLayout73.xml"/><Relationship Id="rId74" Type="http://schemas.openxmlformats.org/officeDocument/2006/relationships/slideLayout" Target="../slideLayouts/slideLayout74.xml"/><Relationship Id="rId75" Type="http://schemas.openxmlformats.org/officeDocument/2006/relationships/slideLayout" Target="../slideLayouts/slideLayout75.xml"/><Relationship Id="rId76" Type="http://schemas.openxmlformats.org/officeDocument/2006/relationships/slideLayout" Target="../slideLayouts/slideLayout76.xml"/><Relationship Id="rId77" Type="http://schemas.openxmlformats.org/officeDocument/2006/relationships/slideLayout" Target="../slideLayouts/slideLayout77.xml"/><Relationship Id="rId78" Type="http://schemas.openxmlformats.org/officeDocument/2006/relationships/slideLayout" Target="../slideLayouts/slideLayout78.xml"/><Relationship Id="rId79" Type="http://schemas.openxmlformats.org/officeDocument/2006/relationships/slideLayout" Target="../slideLayouts/slideLayout79.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30" Type="http://schemas.openxmlformats.org/officeDocument/2006/relationships/slideLayout" Target="../slideLayouts/slideLayout130.xml"/><Relationship Id="rId131" Type="http://schemas.openxmlformats.org/officeDocument/2006/relationships/slideLayout" Target="../slideLayouts/slideLayout131.xml"/><Relationship Id="rId132" Type="http://schemas.openxmlformats.org/officeDocument/2006/relationships/slideLayout" Target="../slideLayouts/slideLayout132.xml"/><Relationship Id="rId133" Type="http://schemas.openxmlformats.org/officeDocument/2006/relationships/slideLayout" Target="../slideLayouts/slideLayout133.xml"/><Relationship Id="rId134" Type="http://schemas.openxmlformats.org/officeDocument/2006/relationships/slideLayout" Target="../slideLayouts/slideLayout134.xml"/><Relationship Id="rId135" Type="http://schemas.openxmlformats.org/officeDocument/2006/relationships/slideLayout" Target="../slideLayouts/slideLayout135.xml"/><Relationship Id="rId136" Type="http://schemas.openxmlformats.org/officeDocument/2006/relationships/slideLayout" Target="../slideLayouts/slideLayout136.xml"/><Relationship Id="rId137" Type="http://schemas.openxmlformats.org/officeDocument/2006/relationships/slideLayout" Target="../slideLayouts/slideLayout137.xml"/><Relationship Id="rId138" Type="http://schemas.openxmlformats.org/officeDocument/2006/relationships/slideLayout" Target="../slideLayouts/slideLayout138.xml"/><Relationship Id="rId139" Type="http://schemas.openxmlformats.org/officeDocument/2006/relationships/slideLayout" Target="../slideLayouts/slideLayout13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slideLayout" Target="../slideLayouts/slideLayout57.xml"/><Relationship Id="rId58" Type="http://schemas.openxmlformats.org/officeDocument/2006/relationships/slideLayout" Target="../slideLayouts/slideLayout58.xml"/><Relationship Id="rId59" Type="http://schemas.openxmlformats.org/officeDocument/2006/relationships/slideLayout" Target="../slideLayouts/slideLayout59.xml"/><Relationship Id="rId110" Type="http://schemas.openxmlformats.org/officeDocument/2006/relationships/slideLayout" Target="../slideLayouts/slideLayout110.xml"/><Relationship Id="rId111" Type="http://schemas.openxmlformats.org/officeDocument/2006/relationships/slideLayout" Target="../slideLayouts/slideLayout111.xml"/><Relationship Id="rId112" Type="http://schemas.openxmlformats.org/officeDocument/2006/relationships/slideLayout" Target="../slideLayouts/slideLayout112.xml"/><Relationship Id="rId113" Type="http://schemas.openxmlformats.org/officeDocument/2006/relationships/slideLayout" Target="../slideLayouts/slideLayout113.xml"/><Relationship Id="rId114" Type="http://schemas.openxmlformats.org/officeDocument/2006/relationships/slideLayout" Target="../slideLayouts/slideLayout114.xml"/><Relationship Id="rId115" Type="http://schemas.openxmlformats.org/officeDocument/2006/relationships/slideLayout" Target="../slideLayouts/slideLayout115.xml"/><Relationship Id="rId116" Type="http://schemas.openxmlformats.org/officeDocument/2006/relationships/slideLayout" Target="../slideLayouts/slideLayout116.xml"/><Relationship Id="rId117" Type="http://schemas.openxmlformats.org/officeDocument/2006/relationships/slideLayout" Target="../slideLayouts/slideLayout117.xml"/><Relationship Id="rId118" Type="http://schemas.openxmlformats.org/officeDocument/2006/relationships/slideLayout" Target="../slideLayouts/slideLayout118.xml"/><Relationship Id="rId119" Type="http://schemas.openxmlformats.org/officeDocument/2006/relationships/slideLayout" Target="../slideLayouts/slideLayout11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80" Type="http://schemas.openxmlformats.org/officeDocument/2006/relationships/slideLayout" Target="../slideLayouts/slideLayout80.xml"/><Relationship Id="rId81" Type="http://schemas.openxmlformats.org/officeDocument/2006/relationships/slideLayout" Target="../slideLayouts/slideLayout81.xml"/><Relationship Id="rId82" Type="http://schemas.openxmlformats.org/officeDocument/2006/relationships/slideLayout" Target="../slideLayouts/slideLayout82.xml"/><Relationship Id="rId83" Type="http://schemas.openxmlformats.org/officeDocument/2006/relationships/slideLayout" Target="../slideLayouts/slideLayout83.xml"/><Relationship Id="rId84" Type="http://schemas.openxmlformats.org/officeDocument/2006/relationships/slideLayout" Target="../slideLayouts/slideLayout84.xml"/><Relationship Id="rId85" Type="http://schemas.openxmlformats.org/officeDocument/2006/relationships/slideLayout" Target="../slideLayouts/slideLayout85.xml"/><Relationship Id="rId86" Type="http://schemas.openxmlformats.org/officeDocument/2006/relationships/slideLayout" Target="../slideLayouts/slideLayout86.xml"/><Relationship Id="rId87" Type="http://schemas.openxmlformats.org/officeDocument/2006/relationships/slideLayout" Target="../slideLayouts/slideLayout87.xml"/><Relationship Id="rId88" Type="http://schemas.openxmlformats.org/officeDocument/2006/relationships/slideLayout" Target="../slideLayouts/slideLayout88.xml"/><Relationship Id="rId89" Type="http://schemas.openxmlformats.org/officeDocument/2006/relationships/slideLayout" Target="../slideLayouts/slideLayout89.xml"/><Relationship Id="rId140" Type="http://schemas.openxmlformats.org/officeDocument/2006/relationships/slideLayout" Target="../slideLayouts/slideLayout140.xml"/><Relationship Id="rId141" Type="http://schemas.openxmlformats.org/officeDocument/2006/relationships/slideLayout" Target="../slideLayouts/slideLayout141.xml"/><Relationship Id="rId142" Type="http://schemas.openxmlformats.org/officeDocument/2006/relationships/slideLayout" Target="../slideLayouts/slideLayout142.xml"/><Relationship Id="rId143" Type="http://schemas.openxmlformats.org/officeDocument/2006/relationships/slideLayout" Target="../slideLayouts/slideLayout143.xml"/><Relationship Id="rId144" Type="http://schemas.openxmlformats.org/officeDocument/2006/relationships/slideLayout" Target="../slideLayouts/slideLayout144.xml"/><Relationship Id="rId145" Type="http://schemas.openxmlformats.org/officeDocument/2006/relationships/slideLayout" Target="../slideLayouts/slideLayout145.xml"/><Relationship Id="rId146" Type="http://schemas.openxmlformats.org/officeDocument/2006/relationships/slideLayout" Target="../slideLayouts/slideLayout146.xml"/><Relationship Id="rId147" Type="http://schemas.openxmlformats.org/officeDocument/2006/relationships/slideLayout" Target="../slideLayouts/slideLayout147.xml"/><Relationship Id="rId148" Type="http://schemas.openxmlformats.org/officeDocument/2006/relationships/slideLayout" Target="../slideLayouts/slideLayout148.xml"/><Relationship Id="rId149" Type="http://schemas.openxmlformats.org/officeDocument/2006/relationships/slideLayout" Target="../slideLayouts/slideLayout1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63.xml"/><Relationship Id="rId14" Type="http://schemas.openxmlformats.org/officeDocument/2006/relationships/slideLayout" Target="../slideLayouts/slideLayout164.xml"/><Relationship Id="rId15" Type="http://schemas.openxmlformats.org/officeDocument/2006/relationships/slideLayout" Target="../slideLayouts/slideLayout165.xml"/><Relationship Id="rId16" Type="http://schemas.openxmlformats.org/officeDocument/2006/relationships/slideLayout" Target="../slideLayouts/slideLayout166.xml"/><Relationship Id="rId17" Type="http://schemas.openxmlformats.org/officeDocument/2006/relationships/slideLayout" Target="../slideLayouts/slideLayout167.xml"/><Relationship Id="rId18" Type="http://schemas.openxmlformats.org/officeDocument/2006/relationships/slideLayout" Target="../slideLayouts/slideLayout168.xml"/><Relationship Id="rId19" Type="http://schemas.openxmlformats.org/officeDocument/2006/relationships/slideLayout" Target="../slideLayouts/slideLayout169.xml"/><Relationship Id="rId63" Type="http://schemas.openxmlformats.org/officeDocument/2006/relationships/slideLayout" Target="../slideLayouts/slideLayout213.xml"/><Relationship Id="rId64" Type="http://schemas.openxmlformats.org/officeDocument/2006/relationships/slideLayout" Target="../slideLayouts/slideLayout214.xml"/><Relationship Id="rId65" Type="http://schemas.openxmlformats.org/officeDocument/2006/relationships/slideLayout" Target="../slideLayouts/slideLayout215.xml"/><Relationship Id="rId66" Type="http://schemas.openxmlformats.org/officeDocument/2006/relationships/slideLayout" Target="../slideLayouts/slideLayout216.xml"/><Relationship Id="rId67" Type="http://schemas.openxmlformats.org/officeDocument/2006/relationships/slideLayout" Target="../slideLayouts/slideLayout217.xml"/><Relationship Id="rId68" Type="http://schemas.openxmlformats.org/officeDocument/2006/relationships/slideLayout" Target="../slideLayouts/slideLayout218.xml"/><Relationship Id="rId69" Type="http://schemas.openxmlformats.org/officeDocument/2006/relationships/slideLayout" Target="../slideLayouts/slideLayout219.xml"/><Relationship Id="rId50" Type="http://schemas.openxmlformats.org/officeDocument/2006/relationships/slideLayout" Target="../slideLayouts/slideLayout200.xml"/><Relationship Id="rId51" Type="http://schemas.openxmlformats.org/officeDocument/2006/relationships/slideLayout" Target="../slideLayouts/slideLayout201.xml"/><Relationship Id="rId52" Type="http://schemas.openxmlformats.org/officeDocument/2006/relationships/slideLayout" Target="../slideLayouts/slideLayout202.xml"/><Relationship Id="rId53" Type="http://schemas.openxmlformats.org/officeDocument/2006/relationships/slideLayout" Target="../slideLayouts/slideLayout203.xml"/><Relationship Id="rId54" Type="http://schemas.openxmlformats.org/officeDocument/2006/relationships/slideLayout" Target="../slideLayouts/slideLayout204.xml"/><Relationship Id="rId55" Type="http://schemas.openxmlformats.org/officeDocument/2006/relationships/slideLayout" Target="../slideLayouts/slideLayout205.xml"/><Relationship Id="rId56" Type="http://schemas.openxmlformats.org/officeDocument/2006/relationships/slideLayout" Target="../slideLayouts/slideLayout206.xml"/><Relationship Id="rId57" Type="http://schemas.openxmlformats.org/officeDocument/2006/relationships/slideLayout" Target="../slideLayouts/slideLayout207.xml"/><Relationship Id="rId58" Type="http://schemas.openxmlformats.org/officeDocument/2006/relationships/slideLayout" Target="../slideLayouts/slideLayout208.xml"/><Relationship Id="rId59" Type="http://schemas.openxmlformats.org/officeDocument/2006/relationships/slideLayout" Target="../slideLayouts/slideLayout209.xml"/><Relationship Id="rId40" Type="http://schemas.openxmlformats.org/officeDocument/2006/relationships/slideLayout" Target="../slideLayouts/slideLayout190.xml"/><Relationship Id="rId41" Type="http://schemas.openxmlformats.org/officeDocument/2006/relationships/slideLayout" Target="../slideLayouts/slideLayout191.xml"/><Relationship Id="rId42" Type="http://schemas.openxmlformats.org/officeDocument/2006/relationships/slideLayout" Target="../slideLayouts/slideLayout192.xml"/><Relationship Id="rId43" Type="http://schemas.openxmlformats.org/officeDocument/2006/relationships/slideLayout" Target="../slideLayouts/slideLayout193.xml"/><Relationship Id="rId44" Type="http://schemas.openxmlformats.org/officeDocument/2006/relationships/slideLayout" Target="../slideLayouts/slideLayout194.xml"/><Relationship Id="rId45" Type="http://schemas.openxmlformats.org/officeDocument/2006/relationships/slideLayout" Target="../slideLayouts/slideLayout195.xml"/><Relationship Id="rId46" Type="http://schemas.openxmlformats.org/officeDocument/2006/relationships/slideLayout" Target="../slideLayouts/slideLayout196.xml"/><Relationship Id="rId47" Type="http://schemas.openxmlformats.org/officeDocument/2006/relationships/slideLayout" Target="../slideLayouts/slideLayout197.xml"/><Relationship Id="rId48" Type="http://schemas.openxmlformats.org/officeDocument/2006/relationships/slideLayout" Target="../slideLayouts/slideLayout198.xml"/><Relationship Id="rId49" Type="http://schemas.openxmlformats.org/officeDocument/2006/relationships/slideLayout" Target="../slideLayouts/slideLayout199.xml"/><Relationship Id="rId1" Type="http://schemas.openxmlformats.org/officeDocument/2006/relationships/slideLayout" Target="../slideLayouts/slideLayout151.xml"/><Relationship Id="rId2" Type="http://schemas.openxmlformats.org/officeDocument/2006/relationships/slideLayout" Target="../slideLayouts/slideLayout152.xml"/><Relationship Id="rId3" Type="http://schemas.openxmlformats.org/officeDocument/2006/relationships/slideLayout" Target="../slideLayouts/slideLayout153.xml"/><Relationship Id="rId4" Type="http://schemas.openxmlformats.org/officeDocument/2006/relationships/slideLayout" Target="../slideLayouts/slideLayout154.xml"/><Relationship Id="rId5" Type="http://schemas.openxmlformats.org/officeDocument/2006/relationships/slideLayout" Target="../slideLayouts/slideLayout155.xml"/><Relationship Id="rId6" Type="http://schemas.openxmlformats.org/officeDocument/2006/relationships/slideLayout" Target="../slideLayouts/slideLayout156.xml"/><Relationship Id="rId7" Type="http://schemas.openxmlformats.org/officeDocument/2006/relationships/slideLayout" Target="../slideLayouts/slideLayout157.xml"/><Relationship Id="rId8" Type="http://schemas.openxmlformats.org/officeDocument/2006/relationships/slideLayout" Target="../slideLayouts/slideLayout158.xml"/><Relationship Id="rId9" Type="http://schemas.openxmlformats.org/officeDocument/2006/relationships/slideLayout" Target="../slideLayouts/slideLayout159.xml"/><Relationship Id="rId30" Type="http://schemas.openxmlformats.org/officeDocument/2006/relationships/slideLayout" Target="../slideLayouts/slideLayout180.xml"/><Relationship Id="rId31" Type="http://schemas.openxmlformats.org/officeDocument/2006/relationships/slideLayout" Target="../slideLayouts/slideLayout181.xml"/><Relationship Id="rId32" Type="http://schemas.openxmlformats.org/officeDocument/2006/relationships/slideLayout" Target="../slideLayouts/slideLayout182.xml"/><Relationship Id="rId33" Type="http://schemas.openxmlformats.org/officeDocument/2006/relationships/slideLayout" Target="../slideLayouts/slideLayout183.xml"/><Relationship Id="rId34" Type="http://schemas.openxmlformats.org/officeDocument/2006/relationships/slideLayout" Target="../slideLayouts/slideLayout184.xml"/><Relationship Id="rId35" Type="http://schemas.openxmlformats.org/officeDocument/2006/relationships/slideLayout" Target="../slideLayouts/slideLayout185.xml"/><Relationship Id="rId36" Type="http://schemas.openxmlformats.org/officeDocument/2006/relationships/slideLayout" Target="../slideLayouts/slideLayout186.xml"/><Relationship Id="rId37" Type="http://schemas.openxmlformats.org/officeDocument/2006/relationships/slideLayout" Target="../slideLayouts/slideLayout187.xml"/><Relationship Id="rId38" Type="http://schemas.openxmlformats.org/officeDocument/2006/relationships/slideLayout" Target="../slideLayouts/slideLayout188.xml"/><Relationship Id="rId39" Type="http://schemas.openxmlformats.org/officeDocument/2006/relationships/slideLayout" Target="../slideLayouts/slideLayout189.xml"/><Relationship Id="rId70" Type="http://schemas.openxmlformats.org/officeDocument/2006/relationships/slideLayout" Target="../slideLayouts/slideLayout220.xml"/><Relationship Id="rId71" Type="http://schemas.openxmlformats.org/officeDocument/2006/relationships/slideLayout" Target="../slideLayouts/slideLayout221.xml"/><Relationship Id="rId72" Type="http://schemas.openxmlformats.org/officeDocument/2006/relationships/slideLayout" Target="../slideLayouts/slideLayout222.xml"/><Relationship Id="rId20" Type="http://schemas.openxmlformats.org/officeDocument/2006/relationships/slideLayout" Target="../slideLayouts/slideLayout170.xml"/><Relationship Id="rId21" Type="http://schemas.openxmlformats.org/officeDocument/2006/relationships/slideLayout" Target="../slideLayouts/slideLayout171.xml"/><Relationship Id="rId22" Type="http://schemas.openxmlformats.org/officeDocument/2006/relationships/slideLayout" Target="../slideLayouts/slideLayout172.xml"/><Relationship Id="rId23" Type="http://schemas.openxmlformats.org/officeDocument/2006/relationships/slideLayout" Target="../slideLayouts/slideLayout173.xml"/><Relationship Id="rId24" Type="http://schemas.openxmlformats.org/officeDocument/2006/relationships/slideLayout" Target="../slideLayouts/slideLayout174.xml"/><Relationship Id="rId25" Type="http://schemas.openxmlformats.org/officeDocument/2006/relationships/slideLayout" Target="../slideLayouts/slideLayout175.xml"/><Relationship Id="rId26" Type="http://schemas.openxmlformats.org/officeDocument/2006/relationships/slideLayout" Target="../slideLayouts/slideLayout176.xml"/><Relationship Id="rId27" Type="http://schemas.openxmlformats.org/officeDocument/2006/relationships/slideLayout" Target="../slideLayouts/slideLayout177.xml"/><Relationship Id="rId28" Type="http://schemas.openxmlformats.org/officeDocument/2006/relationships/slideLayout" Target="../slideLayouts/slideLayout178.xml"/><Relationship Id="rId29" Type="http://schemas.openxmlformats.org/officeDocument/2006/relationships/slideLayout" Target="../slideLayouts/slideLayout179.xml"/><Relationship Id="rId73" Type="http://schemas.openxmlformats.org/officeDocument/2006/relationships/slideLayout" Target="../slideLayouts/slideLayout223.xml"/><Relationship Id="rId74" Type="http://schemas.openxmlformats.org/officeDocument/2006/relationships/slideLayout" Target="../slideLayouts/slideLayout224.xml"/><Relationship Id="rId75" Type="http://schemas.openxmlformats.org/officeDocument/2006/relationships/slideLayout" Target="../slideLayouts/slideLayout225.xml"/><Relationship Id="rId76" Type="http://schemas.openxmlformats.org/officeDocument/2006/relationships/slideLayout" Target="../slideLayouts/slideLayout226.xml"/><Relationship Id="rId77" Type="http://schemas.openxmlformats.org/officeDocument/2006/relationships/theme" Target="../theme/theme2.xml"/><Relationship Id="rId78" Type="http://schemas.openxmlformats.org/officeDocument/2006/relationships/image" Target="../media/image1.jpg"/><Relationship Id="rId79" Type="http://schemas.openxmlformats.org/officeDocument/2006/relationships/image" Target="../media/image2.png"/><Relationship Id="rId60" Type="http://schemas.openxmlformats.org/officeDocument/2006/relationships/slideLayout" Target="../slideLayouts/slideLayout210.xml"/><Relationship Id="rId61" Type="http://schemas.openxmlformats.org/officeDocument/2006/relationships/slideLayout" Target="../slideLayouts/slideLayout211.xml"/><Relationship Id="rId62" Type="http://schemas.openxmlformats.org/officeDocument/2006/relationships/slideLayout" Target="../slideLayouts/slideLayout212.xml"/><Relationship Id="rId10" Type="http://schemas.openxmlformats.org/officeDocument/2006/relationships/slideLayout" Target="../slideLayouts/slideLayout160.xml"/><Relationship Id="rId11" Type="http://schemas.openxmlformats.org/officeDocument/2006/relationships/slideLayout" Target="../slideLayouts/slideLayout161.xml"/><Relationship Id="rId12" Type="http://schemas.openxmlformats.org/officeDocument/2006/relationships/slideLayout" Target="../slideLayouts/slideLayout1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2">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userDrawn="1"/>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descr="Oracle logo in white on red staging background" title="Oracle red badge logo"/>
          <p:cNvPicPr>
            <a:picLocks noChangeAspect="1"/>
          </p:cNvPicPr>
          <p:nvPr userDrawn="1"/>
        </p:nvPicPr>
        <p:blipFill>
          <a:blip r:embed="rId153"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4" name="Footer Placeholder 3"/>
          <p:cNvSpPr>
            <a:spLocks noGrp="1"/>
          </p:cNvSpPr>
          <p:nvPr>
            <p:ph type="ftr" sz="quarter" idx="3"/>
          </p:nvPr>
        </p:nvSpPr>
        <p:spPr>
          <a:xfrm>
            <a:off x="4164013" y="635783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Date Placeholder 4"/>
          <p:cNvSpPr>
            <a:spLocks noGrp="1"/>
          </p:cNvSpPr>
          <p:nvPr>
            <p:ph type="dt" sz="half" idx="2"/>
          </p:nvPr>
        </p:nvSpPr>
        <p:spPr>
          <a:xfrm>
            <a:off x="609600" y="635783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728" r:id="rId3"/>
    <p:sldLayoutId id="2147483729" r:id="rId4"/>
    <p:sldLayoutId id="2147483730" r:id="rId5"/>
    <p:sldLayoutId id="2147483712" r:id="rId6"/>
    <p:sldLayoutId id="2147500538" r:id="rId7"/>
    <p:sldLayoutId id="2147483715" r:id="rId8"/>
    <p:sldLayoutId id="2147483716" r:id="rId9"/>
    <p:sldLayoutId id="2147483720" r:id="rId10"/>
    <p:sldLayoutId id="2147483724" r:id="rId11"/>
    <p:sldLayoutId id="2147483739" r:id="rId12"/>
    <p:sldLayoutId id="2147483740" r:id="rId13"/>
    <p:sldLayoutId id="2147483741" r:id="rId14"/>
    <p:sldLayoutId id="2147483661" r:id="rId15"/>
    <p:sldLayoutId id="2147491206" r:id="rId16"/>
    <p:sldLayoutId id="2147495954" r:id="rId17"/>
    <p:sldLayoutId id="2147495970" r:id="rId18"/>
    <p:sldLayoutId id="2147496057" r:id="rId19"/>
    <p:sldLayoutId id="2147496146" r:id="rId20"/>
    <p:sldLayoutId id="2147496171" r:id="rId21"/>
    <p:sldLayoutId id="2147496177" r:id="rId22"/>
    <p:sldLayoutId id="2147496184" r:id="rId23"/>
    <p:sldLayoutId id="2147496244" r:id="rId24"/>
    <p:sldLayoutId id="2147496268" r:id="rId25"/>
    <p:sldLayoutId id="2147496279" r:id="rId26"/>
    <p:sldLayoutId id="2147496294" r:id="rId27"/>
    <p:sldLayoutId id="2147500539" r:id="rId28"/>
    <p:sldLayoutId id="2147496402" r:id="rId29"/>
    <p:sldLayoutId id="2147496404" r:id="rId30"/>
    <p:sldLayoutId id="2147496405" r:id="rId31"/>
    <p:sldLayoutId id="2147496436" r:id="rId32"/>
    <p:sldLayoutId id="2147500613" r:id="rId33"/>
    <p:sldLayoutId id="2147500614" r:id="rId34"/>
    <p:sldLayoutId id="2147500615" r:id="rId35"/>
    <p:sldLayoutId id="2147500616" r:id="rId36"/>
    <p:sldLayoutId id="2147500682" r:id="rId37"/>
    <p:sldLayoutId id="2147500683" r:id="rId38"/>
    <p:sldLayoutId id="2147500684" r:id="rId39"/>
    <p:sldLayoutId id="2147500685" r:id="rId40"/>
    <p:sldLayoutId id="2147500974" r:id="rId41"/>
    <p:sldLayoutId id="2147500975" r:id="rId42"/>
    <p:sldLayoutId id="2147500976" r:id="rId43"/>
    <p:sldLayoutId id="2147500977" r:id="rId44"/>
    <p:sldLayoutId id="2147500978" r:id="rId45"/>
    <p:sldLayoutId id="2147500979" r:id="rId46"/>
    <p:sldLayoutId id="2147501684" r:id="rId47"/>
    <p:sldLayoutId id="2147501685" r:id="rId48"/>
    <p:sldLayoutId id="2147501686" r:id="rId49"/>
    <p:sldLayoutId id="2147501687" r:id="rId50"/>
    <p:sldLayoutId id="2147501802" r:id="rId51"/>
    <p:sldLayoutId id="2147501803" r:id="rId52"/>
    <p:sldLayoutId id="2147501804" r:id="rId53"/>
    <p:sldLayoutId id="2147501805" r:id="rId54"/>
    <p:sldLayoutId id="2147501806" r:id="rId55"/>
    <p:sldLayoutId id="2147501872" r:id="rId56"/>
    <p:sldLayoutId id="2147501873" r:id="rId57"/>
    <p:sldLayoutId id="2147501874" r:id="rId58"/>
    <p:sldLayoutId id="2147501875" r:id="rId59"/>
    <p:sldLayoutId id="2147501876" r:id="rId60"/>
    <p:sldLayoutId id="2147502612" r:id="rId61"/>
    <p:sldLayoutId id="2147502613" r:id="rId62"/>
    <p:sldLayoutId id="2147502614" r:id="rId63"/>
    <p:sldLayoutId id="2147502615" r:id="rId64"/>
    <p:sldLayoutId id="2147502616" r:id="rId65"/>
    <p:sldLayoutId id="2147502617" r:id="rId66"/>
    <p:sldLayoutId id="2147502618" r:id="rId67"/>
    <p:sldLayoutId id="2147502619" r:id="rId68"/>
    <p:sldLayoutId id="2147502620" r:id="rId69"/>
    <p:sldLayoutId id="2147502621" r:id="rId70"/>
    <p:sldLayoutId id="2147502622" r:id="rId71"/>
    <p:sldLayoutId id="2147502623" r:id="rId72"/>
    <p:sldLayoutId id="2147502624" r:id="rId73"/>
    <p:sldLayoutId id="2147502625" r:id="rId74"/>
    <p:sldLayoutId id="2147502626" r:id="rId75"/>
    <p:sldLayoutId id="2147502627" r:id="rId76"/>
    <p:sldLayoutId id="2147502628" r:id="rId77"/>
    <p:sldLayoutId id="2147502629" r:id="rId78"/>
    <p:sldLayoutId id="2147502630" r:id="rId79"/>
    <p:sldLayoutId id="2147502631" r:id="rId80"/>
    <p:sldLayoutId id="2147502632" r:id="rId81"/>
    <p:sldLayoutId id="2147502633" r:id="rId82"/>
    <p:sldLayoutId id="2147502634" r:id="rId83"/>
    <p:sldLayoutId id="2147502635" r:id="rId84"/>
    <p:sldLayoutId id="2147502636" r:id="rId85"/>
    <p:sldLayoutId id="2147502637" r:id="rId86"/>
    <p:sldLayoutId id="2147502638" r:id="rId87"/>
    <p:sldLayoutId id="2147502639" r:id="rId88"/>
    <p:sldLayoutId id="2147502640" r:id="rId89"/>
    <p:sldLayoutId id="2147502641" r:id="rId90"/>
    <p:sldLayoutId id="2147502642" r:id="rId91"/>
    <p:sldLayoutId id="2147502643" r:id="rId92"/>
    <p:sldLayoutId id="2147502644" r:id="rId93"/>
    <p:sldLayoutId id="2147502645" r:id="rId94"/>
    <p:sldLayoutId id="2147502646" r:id="rId95"/>
    <p:sldLayoutId id="2147502647" r:id="rId96"/>
    <p:sldLayoutId id="2147502738" r:id="rId97"/>
    <p:sldLayoutId id="2147502739" r:id="rId98"/>
    <p:sldLayoutId id="2147502740" r:id="rId99"/>
    <p:sldLayoutId id="2147502741" r:id="rId100"/>
    <p:sldLayoutId id="2147502742" r:id="rId101"/>
    <p:sldLayoutId id="2147502773" r:id="rId102"/>
    <p:sldLayoutId id="2147502774" r:id="rId103"/>
    <p:sldLayoutId id="2147502775" r:id="rId104"/>
    <p:sldLayoutId id="2147502776" r:id="rId105"/>
    <p:sldLayoutId id="2147502806" r:id="rId106"/>
    <p:sldLayoutId id="2147502807" r:id="rId107"/>
    <p:sldLayoutId id="2147502808" r:id="rId108"/>
    <p:sldLayoutId id="2147502809" r:id="rId109"/>
    <p:sldLayoutId id="2147502810" r:id="rId110"/>
    <p:sldLayoutId id="2147502838" r:id="rId111"/>
    <p:sldLayoutId id="2147502839" r:id="rId112"/>
    <p:sldLayoutId id="2147502840" r:id="rId113"/>
    <p:sldLayoutId id="2147502841" r:id="rId114"/>
    <p:sldLayoutId id="2147502842" r:id="rId115"/>
    <p:sldLayoutId id="2147502843" r:id="rId116"/>
    <p:sldLayoutId id="2147502844" r:id="rId117"/>
    <p:sldLayoutId id="2147502845" r:id="rId118"/>
    <p:sldLayoutId id="2147502846" r:id="rId119"/>
    <p:sldLayoutId id="2147502876" r:id="rId120"/>
    <p:sldLayoutId id="2147502877" r:id="rId121"/>
    <p:sldLayoutId id="2147502878" r:id="rId122"/>
    <p:sldLayoutId id="2147502879" r:id="rId123"/>
    <p:sldLayoutId id="2147502880" r:id="rId124"/>
    <p:sldLayoutId id="2147502881" r:id="rId125"/>
    <p:sldLayoutId id="2147502882" r:id="rId126"/>
    <p:sldLayoutId id="2147502912" r:id="rId127"/>
    <p:sldLayoutId id="2147502913" r:id="rId128"/>
    <p:sldLayoutId id="2147502914" r:id="rId129"/>
    <p:sldLayoutId id="2147502915" r:id="rId130"/>
    <p:sldLayoutId id="2147502916" r:id="rId131"/>
    <p:sldLayoutId id="2147503014" r:id="rId132"/>
    <p:sldLayoutId id="2147503015" r:id="rId133"/>
    <p:sldLayoutId id="2147503016" r:id="rId134"/>
    <p:sldLayoutId id="2147503017" r:id="rId135"/>
    <p:sldLayoutId id="2147503018" r:id="rId136"/>
    <p:sldLayoutId id="2147503019" r:id="rId137"/>
    <p:sldLayoutId id="2147503119" r:id="rId138"/>
    <p:sldLayoutId id="2147503120" r:id="rId139"/>
    <p:sldLayoutId id="2147503121" r:id="rId140"/>
    <p:sldLayoutId id="2147503122" r:id="rId141"/>
    <p:sldLayoutId id="2147503154" r:id="rId142"/>
    <p:sldLayoutId id="2147503155" r:id="rId143"/>
    <p:sldLayoutId id="2147503156" r:id="rId144"/>
    <p:sldLayoutId id="2147503157" r:id="rId145"/>
    <p:sldLayoutId id="2147503158" r:id="rId146"/>
    <p:sldLayoutId id="2147503188" r:id="rId147"/>
    <p:sldLayoutId id="2147503189" r:id="rId148"/>
    <p:sldLayoutId id="2147503190" r:id="rId149"/>
    <p:sldLayoutId id="2147503191" r:id="rId15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lnSpc>
          <a:spcPct val="80000"/>
        </a:lnSpc>
        <a:spcBef>
          <a:spcPct val="0"/>
        </a:spcBef>
        <a:buNone/>
        <a:defRPr sz="3600" kern="1200">
          <a:solidFill>
            <a:schemeClr val="tx1">
              <a:lumMod val="50000"/>
            </a:schemeClr>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lumMod val="50000"/>
            </a:schemeClr>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lumMod val="50000"/>
            </a:schemeClr>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lumMod val="50000"/>
            </a:schemeClr>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lumMod val="50000"/>
            </a:schemeClr>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lumMod val="50000"/>
            </a:schemeClr>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3" pos="38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8">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userDrawn="1"/>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799"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descr="Oracle logo in white on red staging background" title="Oracle red badge logo"/>
          <p:cNvPicPr>
            <a:picLocks noChangeAspect="1"/>
          </p:cNvPicPr>
          <p:nvPr userDrawn="1"/>
        </p:nvPicPr>
        <p:blipFill>
          <a:blip r:embed="rId79"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735934914"/>
      </p:ext>
    </p:extLst>
  </p:cSld>
  <p:clrMap bg1="lt1" tx1="dk1" bg2="lt2" tx2="dk2" accent1="accent1" accent2="accent2" accent3="accent3" accent4="accent4" accent5="accent5" accent6="accent6" hlink="hlink" folHlink="folHlink"/>
  <p:sldLayoutIdLst>
    <p:sldLayoutId id="2147501385" r:id="rId1"/>
    <p:sldLayoutId id="2147501386" r:id="rId2"/>
    <p:sldLayoutId id="2147501387" r:id="rId3"/>
    <p:sldLayoutId id="2147501388" r:id="rId4"/>
    <p:sldLayoutId id="2147501389" r:id="rId5"/>
    <p:sldLayoutId id="2147501390" r:id="rId6"/>
    <p:sldLayoutId id="2147501391" r:id="rId7"/>
    <p:sldLayoutId id="2147501392" r:id="rId8"/>
    <p:sldLayoutId id="2147501393" r:id="rId9"/>
    <p:sldLayoutId id="2147501394" r:id="rId10"/>
    <p:sldLayoutId id="2147501395" r:id="rId11"/>
    <p:sldLayoutId id="2147501396" r:id="rId12"/>
    <p:sldLayoutId id="2147501397" r:id="rId13"/>
    <p:sldLayoutId id="2147501398" r:id="rId14"/>
    <p:sldLayoutId id="2147501399" r:id="rId15"/>
    <p:sldLayoutId id="2147501400" r:id="rId16"/>
    <p:sldLayoutId id="2147501401" r:id="rId17"/>
    <p:sldLayoutId id="2147501402" r:id="rId18"/>
    <p:sldLayoutId id="2147501403" r:id="rId19"/>
    <p:sldLayoutId id="2147501404" r:id="rId20"/>
    <p:sldLayoutId id="2147501405" r:id="rId21"/>
    <p:sldLayoutId id="2147501406" r:id="rId22"/>
    <p:sldLayoutId id="2147501407" r:id="rId23"/>
    <p:sldLayoutId id="2147501408" r:id="rId24"/>
    <p:sldLayoutId id="2147501409" r:id="rId25"/>
    <p:sldLayoutId id="2147501410" r:id="rId26"/>
    <p:sldLayoutId id="2147501411" r:id="rId27"/>
    <p:sldLayoutId id="2147501412" r:id="rId28"/>
    <p:sldLayoutId id="2147501413" r:id="rId29"/>
    <p:sldLayoutId id="2147501414" r:id="rId30"/>
    <p:sldLayoutId id="2147501415" r:id="rId31"/>
    <p:sldLayoutId id="2147501416" r:id="rId32"/>
    <p:sldLayoutId id="2147501417" r:id="rId33"/>
    <p:sldLayoutId id="2147501418" r:id="rId34"/>
    <p:sldLayoutId id="2147501419" r:id="rId35"/>
    <p:sldLayoutId id="2147501420" r:id="rId36"/>
    <p:sldLayoutId id="2147501421" r:id="rId37"/>
    <p:sldLayoutId id="2147501422" r:id="rId38"/>
    <p:sldLayoutId id="2147501423" r:id="rId39"/>
    <p:sldLayoutId id="2147501424" r:id="rId40"/>
    <p:sldLayoutId id="2147501425" r:id="rId41"/>
    <p:sldLayoutId id="2147501426" r:id="rId42"/>
    <p:sldLayoutId id="2147501427" r:id="rId43"/>
    <p:sldLayoutId id="2147501428" r:id="rId44"/>
    <p:sldLayoutId id="2147501429" r:id="rId45"/>
    <p:sldLayoutId id="2147501430" r:id="rId46"/>
    <p:sldLayoutId id="2147501431" r:id="rId47"/>
    <p:sldLayoutId id="2147501432" r:id="rId48"/>
    <p:sldLayoutId id="2147501433" r:id="rId49"/>
    <p:sldLayoutId id="2147501434" r:id="rId50"/>
    <p:sldLayoutId id="2147501435" r:id="rId51"/>
    <p:sldLayoutId id="2147501436" r:id="rId52"/>
    <p:sldLayoutId id="2147501437" r:id="rId53"/>
    <p:sldLayoutId id="2147501438" r:id="rId54"/>
    <p:sldLayoutId id="2147501439" r:id="rId55"/>
    <p:sldLayoutId id="2147501440" r:id="rId56"/>
    <p:sldLayoutId id="2147501441" r:id="rId57"/>
    <p:sldLayoutId id="2147501442" r:id="rId58"/>
    <p:sldLayoutId id="2147501443" r:id="rId59"/>
    <p:sldLayoutId id="2147501444" r:id="rId60"/>
    <p:sldLayoutId id="2147501445" r:id="rId61"/>
    <p:sldLayoutId id="2147501446" r:id="rId62"/>
    <p:sldLayoutId id="2147501447" r:id="rId63"/>
    <p:sldLayoutId id="2147501448" r:id="rId64"/>
    <p:sldLayoutId id="2147501449" r:id="rId65"/>
    <p:sldLayoutId id="2147501450" r:id="rId66"/>
    <p:sldLayoutId id="2147501451" r:id="rId67"/>
    <p:sldLayoutId id="2147501452" r:id="rId68"/>
    <p:sldLayoutId id="2147501453" r:id="rId69"/>
    <p:sldLayoutId id="2147501454" r:id="rId70"/>
    <p:sldLayoutId id="2147501455" r:id="rId71"/>
    <p:sldLayoutId id="2147501456" r:id="rId72"/>
    <p:sldLayoutId id="2147501457" r:id="rId73"/>
    <p:sldLayoutId id="2147501458" r:id="rId74"/>
    <p:sldLayoutId id="2147501459" r:id="rId75"/>
    <p:sldLayoutId id="2147501460" r:id="rId7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914126" rtl="0" eaLnBrk="1" latinLnBrk="0" hangingPunct="1">
        <a:lnSpc>
          <a:spcPct val="80000"/>
        </a:lnSpc>
        <a:spcBef>
          <a:spcPct val="0"/>
        </a:spcBef>
        <a:buNone/>
        <a:defRPr sz="3599" kern="1200">
          <a:solidFill>
            <a:schemeClr val="tx1">
              <a:lumMod val="50000"/>
            </a:schemeClr>
          </a:solidFill>
          <a:latin typeface="+mj-lt"/>
          <a:ea typeface="+mj-ea"/>
          <a:cs typeface="+mj-cs"/>
        </a:defRPr>
      </a:lvl1pPr>
    </p:titleStyle>
    <p:bodyStyle>
      <a:lvl1pPr marL="228531" indent="-228531" algn="l" defTabSz="914126" rtl="0" eaLnBrk="1" latinLnBrk="0" hangingPunct="1">
        <a:lnSpc>
          <a:spcPct val="90000"/>
        </a:lnSpc>
        <a:spcBef>
          <a:spcPts val="1200"/>
        </a:spcBef>
        <a:buClr>
          <a:schemeClr val="tx1">
            <a:lumMod val="60000"/>
            <a:lumOff val="40000"/>
          </a:schemeClr>
        </a:buClr>
        <a:buFont typeface="Arial" panose="020B0604020202020204" pitchFamily="34" charset="0"/>
        <a:buChar char="•"/>
        <a:defRPr sz="2799" kern="1200">
          <a:solidFill>
            <a:schemeClr val="tx1">
              <a:lumMod val="50000"/>
            </a:schemeClr>
          </a:solidFill>
          <a:latin typeface="+mn-lt"/>
          <a:ea typeface="+mn-ea"/>
          <a:cs typeface="+mn-cs"/>
        </a:defRPr>
      </a:lvl1pPr>
      <a:lvl2pPr marL="502769" indent="-228531" algn="l" defTabSz="914126" rtl="0" eaLnBrk="1" latinLnBrk="0" hangingPunct="1">
        <a:lnSpc>
          <a:spcPct val="90000"/>
        </a:lnSpc>
        <a:spcBef>
          <a:spcPts val="800"/>
        </a:spcBef>
        <a:buClr>
          <a:schemeClr val="tx1">
            <a:lumMod val="60000"/>
            <a:lumOff val="40000"/>
          </a:schemeClr>
        </a:buClr>
        <a:buFont typeface="Arial" panose="020B0604020202020204" pitchFamily="34" charset="0"/>
        <a:buChar char="–"/>
        <a:defRPr sz="2399" kern="1200">
          <a:solidFill>
            <a:schemeClr val="tx1">
              <a:lumMod val="50000"/>
            </a:schemeClr>
          </a:solidFill>
          <a:latin typeface="+mn-lt"/>
          <a:ea typeface="+mn-ea"/>
          <a:cs typeface="+mn-cs"/>
        </a:defRPr>
      </a:lvl2pPr>
      <a:lvl3pPr marL="731301"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999" kern="1200">
          <a:solidFill>
            <a:schemeClr val="tx1">
              <a:lumMod val="50000"/>
            </a:schemeClr>
          </a:solidFill>
          <a:latin typeface="+mn-lt"/>
          <a:ea typeface="+mn-ea"/>
          <a:cs typeface="+mn-cs"/>
        </a:defRPr>
      </a:lvl3pPr>
      <a:lvl4pPr marL="959832"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799" kern="1200">
          <a:solidFill>
            <a:schemeClr val="tx1">
              <a:lumMod val="50000"/>
            </a:schemeClr>
          </a:solidFill>
          <a:latin typeface="+mn-lt"/>
          <a:ea typeface="+mn-ea"/>
          <a:cs typeface="+mn-cs"/>
        </a:defRPr>
      </a:lvl4pPr>
      <a:lvl5pPr marL="1188363"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lumMod val="50000"/>
            </a:schemeClr>
          </a:solidFill>
          <a:latin typeface="+mn-lt"/>
          <a:ea typeface="+mn-ea"/>
          <a:cs typeface="+mn-cs"/>
        </a:defRPr>
      </a:lvl5pPr>
      <a:lvl6pPr marL="1416895"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426"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3958"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2489" indent="-182825" algn="l" defTabSz="914126"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55.jpg"/></Relationships>
</file>

<file path=ppt/slides/_rels/slide11.xml.rels><?xml version="1.0" encoding="UTF-8" standalone="yes"?>
<Relationships xmlns="http://schemas.openxmlformats.org/package/2006/relationships"><Relationship Id="rId3" Type="http://schemas.openxmlformats.org/officeDocument/2006/relationships/image" Target="../media/image56.jpeg"/><Relationship Id="rId4" Type="http://schemas.microsoft.com/office/2007/relationships/hdphoto" Target="../media/hdphoto4.wdp"/><Relationship Id="rId5" Type="http://schemas.openxmlformats.org/officeDocument/2006/relationships/image" Target="../media/image5.jpg"/><Relationship Id="rId6" Type="http://schemas.openxmlformats.org/officeDocument/2006/relationships/image" Target="../media/image57.jpe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jpg"/><Relationship Id="rId5"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9.jpg"/><Relationship Id="rId4" Type="http://schemas.openxmlformats.org/officeDocument/2006/relationships/image" Target="../media/image5.jp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5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6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6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62.png"/></Relationships>
</file>

<file path=ppt/slides/_rels/slide19.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jpeg"/><Relationship Id="rId6" Type="http://schemas.openxmlformats.org/officeDocument/2006/relationships/image" Target="../media/image66.jpeg"/><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71.png"/><Relationship Id="rId8" Type="http://schemas.openxmlformats.org/officeDocument/2006/relationships/image" Target="../media/image72.png"/><Relationship Id="rId9" Type="http://schemas.openxmlformats.org/officeDocument/2006/relationships/image" Target="../media/image73.png"/><Relationship Id="rId10" Type="http://schemas.openxmlformats.org/officeDocument/2006/relationships/image" Target="../media/image74.png"/><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19.png"/><Relationship Id="rId5" Type="http://schemas.openxmlformats.org/officeDocument/2006/relationships/image" Target="../media/image75.jpeg"/><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hyperlink" Target="https://www.dropbox.com/s/4ukikt6puskzwc5/ORC005_STITCHFIX_SUNKU_SHORT_06-H264_1080p.mp4?dl=0" TargetMode="External"/><Relationship Id="rId5" Type="http://schemas.openxmlformats.org/officeDocument/2006/relationships/image" Target="../media/image77.png"/><Relationship Id="rId1" Type="http://schemas.openxmlformats.org/officeDocument/2006/relationships/slideLayout" Target="../slideLayouts/slideLayout2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jpeg"/><Relationship Id="rId5" Type="http://schemas.openxmlformats.org/officeDocument/2006/relationships/image" Target="../media/image80.jpeg"/><Relationship Id="rId6" Type="http://schemas.openxmlformats.org/officeDocument/2006/relationships/image" Target="../media/image81.jpeg"/><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84.png"/><Relationship Id="rId6" Type="http://schemas.openxmlformats.org/officeDocument/2006/relationships/image" Target="../media/image85.png"/><Relationship Id="rId7" Type="http://schemas.openxmlformats.org/officeDocument/2006/relationships/image" Target="../media/image86.png"/><Relationship Id="rId8" Type="http://schemas.openxmlformats.org/officeDocument/2006/relationships/image" Target="../media/image87.png"/><Relationship Id="rId9" Type="http://schemas.openxmlformats.org/officeDocument/2006/relationships/image" Target="../media/image88.png"/><Relationship Id="rId10" Type="http://schemas.openxmlformats.org/officeDocument/2006/relationships/image" Target="../media/image89.png"/><Relationship Id="rId11" Type="http://schemas.openxmlformats.org/officeDocument/2006/relationships/image" Target="../media/image90.png"/><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91.jpeg"/><Relationship Id="rId4" Type="http://schemas.openxmlformats.org/officeDocument/2006/relationships/image" Target="../media/image75.jpeg"/><Relationship Id="rId5"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93.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94.jpeg"/><Relationship Id="rId4" Type="http://schemas.openxmlformats.org/officeDocument/2006/relationships/image" Target="../media/image95.jpeg"/><Relationship Id="rId5" Type="http://schemas.openxmlformats.org/officeDocument/2006/relationships/image" Target="../media/image96.jpeg"/><Relationship Id="rId6" Type="http://schemas.openxmlformats.org/officeDocument/2006/relationships/image" Target="../media/image97.jpeg"/><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98.jpe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99.jpe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2.png"/><Relationship Id="rId1" Type="http://schemas.openxmlformats.org/officeDocument/2006/relationships/slideLayout" Target="../slideLayouts/slideLayout17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9" Type="http://schemas.openxmlformats.org/officeDocument/2006/relationships/image" Target="../media/image105.png"/><Relationship Id="rId20" Type="http://schemas.openxmlformats.org/officeDocument/2006/relationships/image" Target="../media/image115.png"/><Relationship Id="rId21" Type="http://schemas.openxmlformats.org/officeDocument/2006/relationships/image" Target="../media/image116.png"/><Relationship Id="rId22" Type="http://schemas.openxmlformats.org/officeDocument/2006/relationships/image" Target="../media/image117.png"/><Relationship Id="rId23" Type="http://schemas.openxmlformats.org/officeDocument/2006/relationships/image" Target="../media/image118.png"/><Relationship Id="rId10" Type="http://schemas.openxmlformats.org/officeDocument/2006/relationships/image" Target="../media/image106.png"/><Relationship Id="rId11" Type="http://schemas.openxmlformats.org/officeDocument/2006/relationships/image" Target="../media/image107.png"/><Relationship Id="rId12" Type="http://schemas.openxmlformats.org/officeDocument/2006/relationships/hyperlink" Target="http://streaming.oracle.com/ebn/review/30155794_review.mp4" TargetMode="External"/><Relationship Id="rId13" Type="http://schemas.openxmlformats.org/officeDocument/2006/relationships/image" Target="../media/image108.png"/><Relationship Id="rId14" Type="http://schemas.openxmlformats.org/officeDocument/2006/relationships/image" Target="../media/image109.png"/><Relationship Id="rId15" Type="http://schemas.openxmlformats.org/officeDocument/2006/relationships/image" Target="../media/image110.png"/><Relationship Id="rId16" Type="http://schemas.openxmlformats.org/officeDocument/2006/relationships/image" Target="../media/image111.png"/><Relationship Id="rId17" Type="http://schemas.openxmlformats.org/officeDocument/2006/relationships/image" Target="../media/image112.png"/><Relationship Id="rId18" Type="http://schemas.openxmlformats.org/officeDocument/2006/relationships/image" Target="../media/image113.png"/><Relationship Id="rId19" Type="http://schemas.openxmlformats.org/officeDocument/2006/relationships/image" Target="../media/image114.png"/><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57.jpeg"/><Relationship Id="rId4" Type="http://schemas.openxmlformats.org/officeDocument/2006/relationships/image" Target="../media/image91.jpeg"/><Relationship Id="rId5" Type="http://schemas.openxmlformats.org/officeDocument/2006/relationships/image" Target="../media/image101.png"/><Relationship Id="rId6" Type="http://schemas.openxmlformats.org/officeDocument/2006/relationships/image" Target="../media/image102.png"/><Relationship Id="rId7" Type="http://schemas.openxmlformats.org/officeDocument/2006/relationships/image" Target="../media/image103.png"/><Relationship Id="rId8" Type="http://schemas.openxmlformats.org/officeDocument/2006/relationships/image" Target="../media/image104.png"/></Relationships>
</file>

<file path=ppt/slides/_rels/slide33.xml.rels><?xml version="1.0" encoding="UTF-8" standalone="yes"?>
<Relationships xmlns="http://schemas.openxmlformats.org/package/2006/relationships"><Relationship Id="rId3" Type="http://schemas.openxmlformats.org/officeDocument/2006/relationships/image" Target="../media/image119.jpeg"/><Relationship Id="rId4" Type="http://schemas.openxmlformats.org/officeDocument/2006/relationships/hyperlink" Target="http://streaming.oracle.com/ebn/review/30155794_review.mp4" TargetMode="External"/><Relationship Id="rId5" Type="http://schemas.openxmlformats.org/officeDocument/2006/relationships/image" Target="../media/image108.png"/><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9" Type="http://schemas.openxmlformats.org/officeDocument/2006/relationships/image" Target="../media/image82.png"/><Relationship Id="rId20" Type="http://schemas.openxmlformats.org/officeDocument/2006/relationships/image" Target="../media/image70.png"/><Relationship Id="rId21" Type="http://schemas.openxmlformats.org/officeDocument/2006/relationships/image" Target="../media/image71.png"/><Relationship Id="rId22" Type="http://schemas.openxmlformats.org/officeDocument/2006/relationships/image" Target="../media/image72.png"/><Relationship Id="rId23" Type="http://schemas.openxmlformats.org/officeDocument/2006/relationships/image" Target="../media/image73.png"/><Relationship Id="rId24" Type="http://schemas.openxmlformats.org/officeDocument/2006/relationships/image" Target="../media/image124.png"/><Relationship Id="rId25" Type="http://schemas.openxmlformats.org/officeDocument/2006/relationships/image" Target="../media/image125.png"/><Relationship Id="rId26" Type="http://schemas.openxmlformats.org/officeDocument/2006/relationships/image" Target="../media/image2.png"/><Relationship Id="rId27" Type="http://schemas.openxmlformats.org/officeDocument/2006/relationships/image" Target="../media/image126.jpeg"/><Relationship Id="rId10" Type="http://schemas.openxmlformats.org/officeDocument/2006/relationships/image" Target="../media/image83.png"/><Relationship Id="rId11" Type="http://schemas.openxmlformats.org/officeDocument/2006/relationships/image" Target="../media/image84.png"/><Relationship Id="rId12" Type="http://schemas.openxmlformats.org/officeDocument/2006/relationships/image" Target="../media/image85.png"/><Relationship Id="rId13" Type="http://schemas.openxmlformats.org/officeDocument/2006/relationships/image" Target="../media/image86.png"/><Relationship Id="rId14" Type="http://schemas.openxmlformats.org/officeDocument/2006/relationships/image" Target="../media/image87.png"/><Relationship Id="rId15" Type="http://schemas.openxmlformats.org/officeDocument/2006/relationships/image" Target="../media/image88.png"/><Relationship Id="rId16" Type="http://schemas.openxmlformats.org/officeDocument/2006/relationships/image" Target="../media/image89.png"/><Relationship Id="rId17" Type="http://schemas.openxmlformats.org/officeDocument/2006/relationships/image" Target="../media/image90.png"/><Relationship Id="rId18" Type="http://schemas.openxmlformats.org/officeDocument/2006/relationships/image" Target="../media/image68.png"/><Relationship Id="rId19" Type="http://schemas.openxmlformats.org/officeDocument/2006/relationships/image" Target="../media/image69.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57.jpeg"/><Relationship Id="rId4" Type="http://schemas.openxmlformats.org/officeDocument/2006/relationships/image" Target="../media/image91.jpeg"/><Relationship Id="rId5" Type="http://schemas.openxmlformats.org/officeDocument/2006/relationships/image" Target="../media/image120.png"/><Relationship Id="rId6" Type="http://schemas.openxmlformats.org/officeDocument/2006/relationships/image" Target="../media/image121.png"/><Relationship Id="rId7" Type="http://schemas.openxmlformats.org/officeDocument/2006/relationships/image" Target="../media/image122.png"/><Relationship Id="rId8" Type="http://schemas.openxmlformats.org/officeDocument/2006/relationships/image" Target="../media/image123.png"/></Relationships>
</file>

<file path=ppt/slides/_rels/slide35.xml.rels><?xml version="1.0" encoding="UTF-8" standalone="yes"?>
<Relationships xmlns="http://schemas.openxmlformats.org/package/2006/relationships"><Relationship Id="rId11" Type="http://schemas.openxmlformats.org/officeDocument/2006/relationships/image" Target="../media/image135.png"/><Relationship Id="rId12" Type="http://schemas.openxmlformats.org/officeDocument/2006/relationships/image" Target="../media/image136.png"/><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127.jpeg"/><Relationship Id="rId4" Type="http://schemas.openxmlformats.org/officeDocument/2006/relationships/image" Target="../media/image128.jpeg"/><Relationship Id="rId5" Type="http://schemas.openxmlformats.org/officeDocument/2006/relationships/image" Target="../media/image129.png"/><Relationship Id="rId6" Type="http://schemas.openxmlformats.org/officeDocument/2006/relationships/image" Target="../media/image130.png"/><Relationship Id="rId7" Type="http://schemas.openxmlformats.org/officeDocument/2006/relationships/image" Target="../media/image131.png"/><Relationship Id="rId8" Type="http://schemas.openxmlformats.org/officeDocument/2006/relationships/image" Target="../media/image132.png"/><Relationship Id="rId9" Type="http://schemas.openxmlformats.org/officeDocument/2006/relationships/image" Target="../media/image133.png"/><Relationship Id="rId10" Type="http://schemas.openxmlformats.org/officeDocument/2006/relationships/image" Target="../media/image134.png"/></Relationships>
</file>

<file path=ppt/slides/_rels/slide36.xml.rels><?xml version="1.0" encoding="UTF-8" standalone="yes"?>
<Relationships xmlns="http://schemas.openxmlformats.org/package/2006/relationships"><Relationship Id="rId3" Type="http://schemas.openxmlformats.org/officeDocument/2006/relationships/image" Target="../media/image137.jpeg"/><Relationship Id="rId4" Type="http://schemas.openxmlformats.org/officeDocument/2006/relationships/image" Target="../media/image47.jpeg"/><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137.jpeg"/><Relationship Id="rId4" Type="http://schemas.openxmlformats.org/officeDocument/2006/relationships/image" Target="../media/image138.png"/><Relationship Id="rId5" Type="http://schemas.openxmlformats.org/officeDocument/2006/relationships/image" Target="../media/image47.jpeg"/><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139.jpeg"/><Relationship Id="rId4" Type="http://schemas.openxmlformats.org/officeDocument/2006/relationships/image" Target="../media/image140.png"/><Relationship Id="rId5" Type="http://schemas.openxmlformats.org/officeDocument/2006/relationships/image" Target="../media/image141.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142.jpg"/><Relationship Id="rId4" Type="http://schemas.openxmlformats.org/officeDocument/2006/relationships/image" Target="../media/image143.png"/><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48.jpeg"/><Relationship Id="rId4" Type="http://schemas.microsoft.com/office/2007/relationships/hdphoto" Target="../media/hdphoto1.wdp"/><Relationship Id="rId5" Type="http://schemas.openxmlformats.org/officeDocument/2006/relationships/image" Target="../media/image49.jpeg"/><Relationship Id="rId6" Type="http://schemas.microsoft.com/office/2007/relationships/hdphoto" Target="../media/hdphoto2.wdp"/><Relationship Id="rId7" Type="http://schemas.openxmlformats.org/officeDocument/2006/relationships/image" Target="../media/image50.jpeg"/><Relationship Id="rId8" Type="http://schemas.microsoft.com/office/2007/relationships/hdphoto" Target="../media/hdphoto3.wdp"/><Relationship Id="rId9" Type="http://schemas.openxmlformats.org/officeDocument/2006/relationships/image" Target="../media/image2.png"/><Relationship Id="rId10" Type="http://schemas.openxmlformats.org/officeDocument/2006/relationships/image" Target="../media/image51.jpeg"/><Relationship Id="rId11" Type="http://schemas.openxmlformats.org/officeDocument/2006/relationships/image" Target="../media/image52.jpe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44.jpeg"/><Relationship Id="rId4" Type="http://schemas.openxmlformats.org/officeDocument/2006/relationships/image" Target="../media/image145.png"/><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1" Type="http://schemas.microsoft.com/office/2007/relationships/hdphoto" Target="../media/hdphoto8.wdp"/><Relationship Id="rId12" Type="http://schemas.openxmlformats.org/officeDocument/2006/relationships/image" Target="../media/image2.png"/><Relationship Id="rId13" Type="http://schemas.openxmlformats.org/officeDocument/2006/relationships/image" Target="../media/image151.jpeg"/><Relationship Id="rId14" Type="http://schemas.openxmlformats.org/officeDocument/2006/relationships/image" Target="../media/image152.jpeg"/><Relationship Id="rId15" Type="http://schemas.openxmlformats.org/officeDocument/2006/relationships/image" Target="../media/image126.jpeg"/><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146.jpeg"/><Relationship Id="rId4" Type="http://schemas.microsoft.com/office/2007/relationships/hdphoto" Target="../media/hdphoto5.wdp"/><Relationship Id="rId5" Type="http://schemas.openxmlformats.org/officeDocument/2006/relationships/image" Target="../media/image147.jpeg"/><Relationship Id="rId6" Type="http://schemas.openxmlformats.org/officeDocument/2006/relationships/image" Target="../media/image148.jpeg"/><Relationship Id="rId7" Type="http://schemas.microsoft.com/office/2007/relationships/hdphoto" Target="../media/hdphoto6.wdp"/><Relationship Id="rId8" Type="http://schemas.openxmlformats.org/officeDocument/2006/relationships/image" Target="../media/image149.jpeg"/><Relationship Id="rId9" Type="http://schemas.microsoft.com/office/2007/relationships/hdphoto" Target="../media/hdphoto7.wdp"/><Relationship Id="rId10" Type="http://schemas.openxmlformats.org/officeDocument/2006/relationships/image" Target="../media/image150.jpeg"/></Relationships>
</file>

<file path=ppt/slides/_rels/slide42.xml.rels><?xml version="1.0" encoding="UTF-8" standalone="yes"?>
<Relationships xmlns="http://schemas.openxmlformats.org/package/2006/relationships"><Relationship Id="rId3" Type="http://schemas.openxmlformats.org/officeDocument/2006/relationships/image" Target="../media/image153.jpeg"/><Relationship Id="rId4" Type="http://schemas.microsoft.com/office/2007/relationships/hdphoto" Target="../media/hdphoto9.wdp"/><Relationship Id="rId5" Type="http://schemas.openxmlformats.org/officeDocument/2006/relationships/image" Target="../media/image154.jpeg"/><Relationship Id="rId6" Type="http://schemas.openxmlformats.org/officeDocument/2006/relationships/image" Target="../media/image2.png"/><Relationship Id="rId1" Type="http://schemas.openxmlformats.org/officeDocument/2006/relationships/slideLayout" Target="../slideLayouts/slideLayout10.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155.jpeg"/><Relationship Id="rId4" Type="http://schemas.openxmlformats.org/officeDocument/2006/relationships/image" Target="../media/image156.jpeg"/><Relationship Id="rId5" Type="http://schemas.microsoft.com/office/2007/relationships/hdphoto" Target="../media/hdphoto10.wdp"/><Relationship Id="rId6" Type="http://schemas.openxmlformats.org/officeDocument/2006/relationships/image" Target="../media/image2.png"/><Relationship Id="rId1" Type="http://schemas.openxmlformats.org/officeDocument/2006/relationships/slideLayout" Target="../slideLayouts/slideLayout2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158.jpeg"/><Relationship Id="rId5" Type="http://schemas.microsoft.com/office/2007/relationships/hdphoto" Target="../media/hdphoto11.wdp"/><Relationship Id="rId6" Type="http://schemas.openxmlformats.org/officeDocument/2006/relationships/image" Target="../media/image159.jpeg"/><Relationship Id="rId7" Type="http://schemas.openxmlformats.org/officeDocument/2006/relationships/image" Target="../media/image2.png"/><Relationship Id="rId1" Type="http://schemas.openxmlformats.org/officeDocument/2006/relationships/slideLayout" Target="../slideLayouts/slideLayout9.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160.png"/><Relationship Id="rId4" Type="http://schemas.openxmlformats.org/officeDocument/2006/relationships/image" Target="../media/image161.jpeg"/><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63.png"/><Relationship Id="rId5" Type="http://schemas.microsoft.com/office/2007/relationships/hdphoto" Target="../media/hdphoto12.wdp"/><Relationship Id="rId6" Type="http://schemas.openxmlformats.org/officeDocument/2006/relationships/image" Target="../media/image164.png"/><Relationship Id="rId7" Type="http://schemas.microsoft.com/office/2007/relationships/hdphoto" Target="../media/hdphoto13.wdp"/><Relationship Id="rId8" Type="http://schemas.microsoft.com/office/2007/relationships/hdphoto" Target="../media/hdphoto14.wdp"/><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165.jpeg"/><Relationship Id="rId4" Type="http://schemas.microsoft.com/office/2007/relationships/hdphoto" Target="../media/hdphoto15.wdp"/><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48.xml"/><Relationship Id="rId3" Type="http://schemas.openxmlformats.org/officeDocument/2006/relationships/image" Target="../media/image166.jpeg"/></Relationships>
</file>

<file path=ppt/slides/_rels/slide49.xml.rels><?xml version="1.0" encoding="UTF-8" standalone="yes"?>
<Relationships xmlns="http://schemas.openxmlformats.org/package/2006/relationships"><Relationship Id="rId3" Type="http://schemas.openxmlformats.org/officeDocument/2006/relationships/image" Target="../media/image167.jpg"/><Relationship Id="rId4" Type="http://schemas.openxmlformats.org/officeDocument/2006/relationships/image" Target="../media/image5.jpg"/><Relationship Id="rId5" Type="http://schemas.openxmlformats.org/officeDocument/2006/relationships/image" Target="../media/image168.jpeg"/><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48.jpeg"/><Relationship Id="rId4" Type="http://schemas.microsoft.com/office/2007/relationships/hdphoto" Target="../media/hdphoto1.wdp"/><Relationship Id="rId5" Type="http://schemas.openxmlformats.org/officeDocument/2006/relationships/image" Target="../media/image49.jpeg"/><Relationship Id="rId6" Type="http://schemas.microsoft.com/office/2007/relationships/hdphoto" Target="../media/hdphoto2.wdp"/><Relationship Id="rId7" Type="http://schemas.openxmlformats.org/officeDocument/2006/relationships/image" Target="../media/image50.jpeg"/><Relationship Id="rId8" Type="http://schemas.microsoft.com/office/2007/relationships/hdphoto" Target="../media/hdphoto3.wdp"/><Relationship Id="rId9" Type="http://schemas.openxmlformats.org/officeDocument/2006/relationships/image" Target="../media/image2.png"/><Relationship Id="rId10" Type="http://schemas.openxmlformats.org/officeDocument/2006/relationships/image" Target="../media/image51.jpeg"/><Relationship Id="rId11" Type="http://schemas.openxmlformats.org/officeDocument/2006/relationships/image" Target="../media/image52.jpe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169.jpg"/><Relationship Id="rId4" Type="http://schemas.openxmlformats.org/officeDocument/2006/relationships/image" Target="../media/image170.jpeg"/><Relationship Id="rId5" Type="http://schemas.openxmlformats.org/officeDocument/2006/relationships/image" Target="../media/image171.jpeg"/><Relationship Id="rId6" Type="http://schemas.openxmlformats.org/officeDocument/2006/relationships/image" Target="../media/image172.jpeg"/><Relationship Id="rId7" Type="http://schemas.openxmlformats.org/officeDocument/2006/relationships/image" Target="../media/image173.jpeg"/><Relationship Id="rId8" Type="http://schemas.openxmlformats.org/officeDocument/2006/relationships/image" Target="../media/image174.jpeg"/><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75.jpeg"/><Relationship Id="rId5" Type="http://schemas.openxmlformats.org/officeDocument/2006/relationships/image" Target="../media/image176.jpeg"/><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75.jpeg"/><Relationship Id="rId5" Type="http://schemas.openxmlformats.org/officeDocument/2006/relationships/image" Target="../media/image176.jpeg"/><Relationship Id="rId6" Type="http://schemas.openxmlformats.org/officeDocument/2006/relationships/image" Target="../media/image177.jpeg"/><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78.jpeg"/><Relationship Id="rId5" Type="http://schemas.openxmlformats.org/officeDocument/2006/relationships/image" Target="../media/image175.jpeg"/><Relationship Id="rId6" Type="http://schemas.openxmlformats.org/officeDocument/2006/relationships/image" Target="../media/image177.jpeg"/><Relationship Id="rId7" Type="http://schemas.openxmlformats.org/officeDocument/2006/relationships/image" Target="../media/image176.jpeg"/><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78.jpeg"/><Relationship Id="rId5" Type="http://schemas.openxmlformats.org/officeDocument/2006/relationships/image" Target="../media/image175.jpeg"/><Relationship Id="rId6" Type="http://schemas.openxmlformats.org/officeDocument/2006/relationships/image" Target="../media/image177.jpeg"/><Relationship Id="rId7" Type="http://schemas.openxmlformats.org/officeDocument/2006/relationships/image" Target="../media/image176.jpeg"/><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162.jpg"/><Relationship Id="rId4" Type="http://schemas.openxmlformats.org/officeDocument/2006/relationships/image" Target="../media/image178.jpeg"/><Relationship Id="rId5" Type="http://schemas.openxmlformats.org/officeDocument/2006/relationships/image" Target="../media/image175.jpeg"/><Relationship Id="rId6" Type="http://schemas.openxmlformats.org/officeDocument/2006/relationships/image" Target="../media/image177.jpeg"/><Relationship Id="rId7" Type="http://schemas.openxmlformats.org/officeDocument/2006/relationships/image" Target="../media/image179.jpeg"/><Relationship Id="rId8" Type="http://schemas.openxmlformats.org/officeDocument/2006/relationships/image" Target="../media/image176.jpeg"/><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9" Type="http://schemas.openxmlformats.org/officeDocument/2006/relationships/image" Target="../media/image186.png"/><Relationship Id="rId20" Type="http://schemas.openxmlformats.org/officeDocument/2006/relationships/image" Target="../media/image197.png"/><Relationship Id="rId21" Type="http://schemas.openxmlformats.org/officeDocument/2006/relationships/image" Target="../media/image198.png"/><Relationship Id="rId22" Type="http://schemas.openxmlformats.org/officeDocument/2006/relationships/image" Target="../media/image199.png"/><Relationship Id="rId23" Type="http://schemas.openxmlformats.org/officeDocument/2006/relationships/image" Target="../media/image200.png"/><Relationship Id="rId24" Type="http://schemas.openxmlformats.org/officeDocument/2006/relationships/image" Target="../media/image201.png"/><Relationship Id="rId25" Type="http://schemas.openxmlformats.org/officeDocument/2006/relationships/image" Target="../media/image202.png"/><Relationship Id="rId26" Type="http://schemas.openxmlformats.org/officeDocument/2006/relationships/image" Target="../media/image203.png"/><Relationship Id="rId27" Type="http://schemas.openxmlformats.org/officeDocument/2006/relationships/image" Target="../media/image204.png"/><Relationship Id="rId28" Type="http://schemas.openxmlformats.org/officeDocument/2006/relationships/image" Target="../media/image205.jpeg"/><Relationship Id="rId29" Type="http://schemas.openxmlformats.org/officeDocument/2006/relationships/image" Target="../media/image2.png"/><Relationship Id="rId10" Type="http://schemas.openxmlformats.org/officeDocument/2006/relationships/image" Target="../media/image187.png"/><Relationship Id="rId11" Type="http://schemas.openxmlformats.org/officeDocument/2006/relationships/image" Target="../media/image188.png"/><Relationship Id="rId12" Type="http://schemas.openxmlformats.org/officeDocument/2006/relationships/image" Target="../media/image189.png"/><Relationship Id="rId13" Type="http://schemas.openxmlformats.org/officeDocument/2006/relationships/image" Target="../media/image190.png"/><Relationship Id="rId14" Type="http://schemas.openxmlformats.org/officeDocument/2006/relationships/image" Target="../media/image191.png"/><Relationship Id="rId15" Type="http://schemas.openxmlformats.org/officeDocument/2006/relationships/image" Target="../media/image192.png"/><Relationship Id="rId16" Type="http://schemas.openxmlformats.org/officeDocument/2006/relationships/image" Target="../media/image193.png"/><Relationship Id="rId17" Type="http://schemas.openxmlformats.org/officeDocument/2006/relationships/image" Target="../media/image194.png"/><Relationship Id="rId18" Type="http://schemas.openxmlformats.org/officeDocument/2006/relationships/image" Target="../media/image195.png"/><Relationship Id="rId19" Type="http://schemas.openxmlformats.org/officeDocument/2006/relationships/image" Target="../media/image196.png"/><Relationship Id="rId1" Type="http://schemas.openxmlformats.org/officeDocument/2006/relationships/slideLayout" Target="../slideLayouts/slideLayout5.xml"/><Relationship Id="rId2" Type="http://schemas.openxmlformats.org/officeDocument/2006/relationships/notesSlide" Target="../notesSlides/notesSlide56.xml"/><Relationship Id="rId3" Type="http://schemas.openxmlformats.org/officeDocument/2006/relationships/image" Target="../media/image180.png"/><Relationship Id="rId4" Type="http://schemas.openxmlformats.org/officeDocument/2006/relationships/image" Target="../media/image181.png"/><Relationship Id="rId5" Type="http://schemas.openxmlformats.org/officeDocument/2006/relationships/image" Target="../media/image182.png"/><Relationship Id="rId6" Type="http://schemas.openxmlformats.org/officeDocument/2006/relationships/image" Target="../media/image183.png"/><Relationship Id="rId7" Type="http://schemas.openxmlformats.org/officeDocument/2006/relationships/image" Target="../media/image184.png"/><Relationship Id="rId8" Type="http://schemas.openxmlformats.org/officeDocument/2006/relationships/image" Target="../media/image185.png"/></Relationships>
</file>

<file path=ppt/slides/_rels/slide57.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106.png"/><Relationship Id="rId1" Type="http://schemas.openxmlformats.org/officeDocument/2006/relationships/slideLayout" Target="../slideLayouts/slideLayout1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207.png"/><Relationship Id="rId5" Type="http://schemas.openxmlformats.org/officeDocument/2006/relationships/image" Target="../media/image177.jpeg"/><Relationship Id="rId6" Type="http://schemas.openxmlformats.org/officeDocument/2006/relationships/image" Target="../media/image2.png"/><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177.jpeg"/><Relationship Id="rId5" Type="http://schemas.openxmlformats.org/officeDocument/2006/relationships/image" Target="../media/image2.png"/><Relationship Id="rId6" Type="http://schemas.openxmlformats.org/officeDocument/2006/relationships/image" Target="../media/image207.png"/><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image" Target="../media/image53.jpg"/><Relationship Id="rId4" Type="http://schemas.openxmlformats.org/officeDocument/2006/relationships/image" Target="../media/image54.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177.jpeg"/><Relationship Id="rId5" Type="http://schemas.openxmlformats.org/officeDocument/2006/relationships/image" Target="../media/image2.png"/><Relationship Id="rId6" Type="http://schemas.openxmlformats.org/officeDocument/2006/relationships/image" Target="../media/image207.png"/><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177.jpeg"/><Relationship Id="rId5" Type="http://schemas.openxmlformats.org/officeDocument/2006/relationships/image" Target="../media/image2.png"/><Relationship Id="rId6" Type="http://schemas.openxmlformats.org/officeDocument/2006/relationships/image" Target="../media/image207.png"/><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206.jpeg"/><Relationship Id="rId4" Type="http://schemas.openxmlformats.org/officeDocument/2006/relationships/image" Target="../media/image207.png"/><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208.png"/><Relationship Id="rId4" Type="http://schemas.openxmlformats.org/officeDocument/2006/relationships/image" Target="../media/image5.jpg"/><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image" Target="../media/image208.png"/><Relationship Id="rId4" Type="http://schemas.openxmlformats.org/officeDocument/2006/relationships/image" Target="../media/image5.jpg"/><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image" Target="../media/image209.jpg"/><Relationship Id="rId4" Type="http://schemas.openxmlformats.org/officeDocument/2006/relationships/image" Target="../media/image210.png"/><Relationship Id="rId5" Type="http://schemas.microsoft.com/office/2007/relationships/hdphoto" Target="../media/hdphoto16.wdp"/><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g"/><Relationship Id="rId4" Type="http://schemas.openxmlformats.org/officeDocument/2006/relationships/image" Target="../media/image5.jpg"/><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image" Target="../media/image59.jpg"/><Relationship Id="rId4" Type="http://schemas.openxmlformats.org/officeDocument/2006/relationships/image" Target="../media/image5.jpg"/><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 Id="rId3" Type="http://schemas.openxmlformats.org/officeDocument/2006/relationships/image" Target="../media/image5.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5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8" name="TextBox 7"/>
          <p:cNvSpPr txBox="1"/>
          <p:nvPr/>
        </p:nvSpPr>
        <p:spPr>
          <a:xfrm>
            <a:off x="6552258" y="2518426"/>
            <a:ext cx="5153812" cy="1059455"/>
          </a:xfrm>
          <a:prstGeom prst="rect">
            <a:avLst/>
          </a:prstGeom>
          <a:noFill/>
        </p:spPr>
        <p:txBody>
          <a:bodyPr wrap="square" lIns="0" tIns="0" rIns="0" bIns="0" rtlCol="0" anchor="ctr" anchorCtr="0">
            <a:noAutofit/>
          </a:bodyPr>
          <a:lstStyle/>
          <a:p>
            <a:pPr algn="r">
              <a:lnSpc>
                <a:spcPct val="90000"/>
              </a:lnSpc>
            </a:pPr>
            <a:r>
              <a:rPr lang="en-US" sz="4800" dirty="0" smtClean="0">
                <a:solidFill>
                  <a:srgbClr val="FFFFFF"/>
                </a:solidFill>
                <a:latin typeface="Calibri"/>
                <a:ea typeface="Calibri" charset="0"/>
                <a:cs typeface="Calibri" charset="0"/>
              </a:rPr>
              <a:t>Oracle Cloud </a:t>
            </a:r>
          </a:p>
        </p:txBody>
      </p:sp>
      <p:sp>
        <p:nvSpPr>
          <p:cNvPr id="9" name="TextBox 8"/>
          <p:cNvSpPr txBox="1"/>
          <p:nvPr/>
        </p:nvSpPr>
        <p:spPr>
          <a:xfrm>
            <a:off x="6270764" y="5000387"/>
            <a:ext cx="5356430" cy="1059455"/>
          </a:xfrm>
          <a:prstGeom prst="rect">
            <a:avLst/>
          </a:prstGeom>
          <a:noFill/>
        </p:spPr>
        <p:txBody>
          <a:bodyPr wrap="square" lIns="0" tIns="0" rIns="0" bIns="0" rtlCol="0" anchor="ctr" anchorCtr="0">
            <a:noAutofit/>
          </a:bodyPr>
          <a:lstStyle/>
          <a:p>
            <a:pPr algn="r"/>
            <a:r>
              <a:rPr lang="en-US" sz="2400" b="1" dirty="0" smtClean="0">
                <a:solidFill>
                  <a:srgbClr val="FFFFFF"/>
                </a:solidFill>
                <a:latin typeface="Calibri"/>
                <a:ea typeface="Calibri" charset="0"/>
                <a:cs typeface="Calibri" charset="0"/>
              </a:rPr>
              <a:t>Steve </a:t>
            </a:r>
            <a:r>
              <a:rPr lang="en-US" sz="2400" b="1" dirty="0" err="1" smtClean="0">
                <a:solidFill>
                  <a:srgbClr val="FFFFFF"/>
                </a:solidFill>
                <a:latin typeface="Calibri"/>
                <a:ea typeface="Calibri" charset="0"/>
                <a:cs typeface="Calibri" charset="0"/>
              </a:rPr>
              <a:t>Daheb</a:t>
            </a:r>
            <a:endParaRPr lang="en-US" sz="2400" b="1" dirty="0" smtClean="0">
              <a:solidFill>
                <a:srgbClr val="FFFFFF"/>
              </a:solidFill>
              <a:latin typeface="Calibri"/>
              <a:ea typeface="Calibri" charset="0"/>
              <a:cs typeface="Calibri" charset="0"/>
            </a:endParaRPr>
          </a:p>
          <a:p>
            <a:pPr algn="r"/>
            <a:r>
              <a:rPr lang="en-US" sz="2400" dirty="0" smtClean="0">
                <a:solidFill>
                  <a:srgbClr val="FFFFFF"/>
                </a:solidFill>
                <a:latin typeface="Calibri"/>
                <a:ea typeface="Calibri" charset="0"/>
                <a:cs typeface="Calibri" charset="0"/>
              </a:rPr>
              <a:t>Senior Vice President</a:t>
            </a:r>
            <a:endParaRPr lang="en-US" sz="2400" dirty="0">
              <a:solidFill>
                <a:srgbClr val="FFFFFF"/>
              </a:solidFill>
              <a:latin typeface="Calibri"/>
              <a:ea typeface="Calibri" charset="0"/>
              <a:cs typeface="Calibri" charset="0"/>
            </a:endParaRPr>
          </a:p>
          <a:p>
            <a:pPr algn="r"/>
            <a:r>
              <a:rPr lang="en-US" sz="2400" dirty="0" smtClean="0">
                <a:solidFill>
                  <a:srgbClr val="FFFFFF"/>
                </a:solidFill>
                <a:latin typeface="Calibri"/>
                <a:ea typeface="Calibri" charset="0"/>
                <a:cs typeface="Calibri" charset="0"/>
              </a:rPr>
              <a:t>Oracle Cloud Business Group</a:t>
            </a:r>
          </a:p>
        </p:txBody>
      </p:sp>
      <p:sp>
        <p:nvSpPr>
          <p:cNvPr id="10" name="TextBox 9"/>
          <p:cNvSpPr txBox="1"/>
          <p:nvPr/>
        </p:nvSpPr>
        <p:spPr>
          <a:xfrm>
            <a:off x="6405395" y="3854130"/>
            <a:ext cx="5296196" cy="1059455"/>
          </a:xfrm>
          <a:prstGeom prst="rect">
            <a:avLst/>
          </a:prstGeom>
          <a:noFill/>
        </p:spPr>
        <p:txBody>
          <a:bodyPr wrap="square" lIns="0" tIns="0" rIns="0" bIns="0" rtlCol="0" anchor="ctr" anchorCtr="0">
            <a:noAutofit/>
          </a:bodyPr>
          <a:lstStyle/>
          <a:p>
            <a:pPr algn="r">
              <a:lnSpc>
                <a:spcPct val="90000"/>
              </a:lnSpc>
            </a:pPr>
            <a:r>
              <a:rPr lang="en-US" sz="3000" dirty="0">
                <a:solidFill>
                  <a:srgbClr val="FFFFFF"/>
                </a:solidFill>
                <a:ea typeface="Calibri" charset="0"/>
                <a:cs typeface="Calibri" charset="0"/>
              </a:rPr>
              <a:t>A Platform </a:t>
            </a:r>
            <a:r>
              <a:rPr lang="en-US" sz="3000" dirty="0" smtClean="0">
                <a:solidFill>
                  <a:srgbClr val="FFFFFF"/>
                </a:solidFill>
                <a:ea typeface="Calibri" charset="0"/>
                <a:cs typeface="Calibri" charset="0"/>
              </a:rPr>
              <a:t>and a Path </a:t>
            </a:r>
            <a:r>
              <a:rPr lang="en-US" sz="3000" dirty="0">
                <a:solidFill>
                  <a:srgbClr val="FFFFFF"/>
                </a:solidFill>
                <a:ea typeface="Calibri" charset="0"/>
                <a:cs typeface="Calibri" charset="0"/>
              </a:rPr>
              <a:t>to Cloud  </a:t>
            </a:r>
          </a:p>
        </p:txBody>
      </p:sp>
    </p:spTree>
    <p:extLst>
      <p:ext uri="{BB962C8B-B14F-4D97-AF65-F5344CB8AC3E}">
        <p14:creationId xmlns:p14="http://schemas.microsoft.com/office/powerpoint/2010/main" val="354978792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001105" y="4093882"/>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endParaRPr>
          </a:p>
        </p:txBody>
      </p:sp>
      <p:sp>
        <p:nvSpPr>
          <p:cNvPr id="4" name="TextBox 3"/>
          <p:cNvSpPr txBox="1"/>
          <p:nvPr/>
        </p:nvSpPr>
        <p:spPr>
          <a:xfrm>
            <a:off x="2864375" y="2851677"/>
            <a:ext cx="7384026" cy="1111046"/>
          </a:xfrm>
          <a:prstGeom prst="rect">
            <a:avLst/>
          </a:prstGeom>
          <a:noFill/>
        </p:spPr>
        <p:txBody>
          <a:bodyPr wrap="square" lIns="0" tIns="0" rIns="0" bIns="0" rtlCol="0" anchor="ctr" anchorCtr="0">
            <a:noAutofit/>
          </a:bodyPr>
          <a:lstStyle/>
          <a:p>
            <a:pPr algn="ctr">
              <a:lnSpc>
                <a:spcPct val="90000"/>
              </a:lnSpc>
            </a:pPr>
            <a:r>
              <a:rPr lang="en-US" sz="6000" dirty="0" smtClean="0">
                <a:solidFill>
                  <a:srgbClr val="FFFFFF"/>
                </a:solidFill>
                <a:ea typeface="Calibri" charset="0"/>
                <a:cs typeface="Calibri" charset="0"/>
              </a:rPr>
              <a:t>A Platform and a Path</a:t>
            </a:r>
          </a:p>
        </p:txBody>
      </p:sp>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Tree>
    <p:extLst>
      <p:ext uri="{BB962C8B-B14F-4D97-AF65-F5344CB8AC3E}">
        <p14:creationId xmlns:p14="http://schemas.microsoft.com/office/powerpoint/2010/main" val="1975279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996440" y="5349240"/>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endParaRPr>
          </a:p>
        </p:txBody>
      </p:sp>
      <p:sp>
        <p:nvSpPr>
          <p:cNvPr id="6" name="Parallelogram 5"/>
          <p:cNvSpPr/>
          <p:nvPr/>
        </p:nvSpPr>
        <p:spPr>
          <a:xfrm>
            <a:off x="4431475" y="-1539868"/>
            <a:ext cx="6801751" cy="4677462"/>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7" name="Parallelogram 6"/>
          <p:cNvSpPr/>
          <p:nvPr/>
        </p:nvSpPr>
        <p:spPr>
          <a:xfrm>
            <a:off x="4027728" y="893"/>
            <a:ext cx="9926626" cy="6856214"/>
          </a:xfrm>
          <a:prstGeom prst="parallelogram">
            <a:avLst>
              <a:gd name="adj" fmla="val 36579"/>
            </a:avLst>
          </a:prstGeom>
          <a:blipFill dpi="0" rotWithShape="1">
            <a:blip r:embed="rId5">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8" name="Parallelogram 7"/>
          <p:cNvSpPr/>
          <p:nvPr/>
        </p:nvSpPr>
        <p:spPr>
          <a:xfrm>
            <a:off x="5008943" y="1208517"/>
            <a:ext cx="9072086" cy="1201939"/>
          </a:xfrm>
          <a:prstGeom prst="parallelogram">
            <a:avLst>
              <a:gd name="adj" fmla="val 36579"/>
            </a:avLst>
          </a:prstGeom>
          <a:blipFill dpi="0" rotWithShape="1">
            <a:blip r:embed="rId6"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9" name="TextBox 8"/>
          <p:cNvSpPr txBox="1"/>
          <p:nvPr/>
        </p:nvSpPr>
        <p:spPr>
          <a:xfrm>
            <a:off x="4979419" y="1266973"/>
            <a:ext cx="6231520" cy="1110757"/>
          </a:xfrm>
          <a:prstGeom prst="rect">
            <a:avLst/>
          </a:prstGeom>
          <a:noFill/>
        </p:spPr>
        <p:txBody>
          <a:bodyPr wrap="square" lIns="0" tIns="0" rIns="0" bIns="0" rtlCol="0" anchor="ctr" anchorCtr="0">
            <a:noAutofit/>
          </a:bodyPr>
          <a:lstStyle/>
          <a:p>
            <a:pPr algn="r">
              <a:lnSpc>
                <a:spcPct val="90000"/>
              </a:lnSpc>
            </a:pPr>
            <a:r>
              <a:rPr lang="en-US" sz="5998" dirty="0" smtClean="0">
                <a:solidFill>
                  <a:srgbClr val="FFFFFF"/>
                </a:solidFill>
                <a:ea typeface="Calibri" charset="0"/>
                <a:cs typeface="Calibri" charset="0"/>
              </a:rPr>
              <a:t>What We Built</a:t>
            </a:r>
            <a:endParaRPr lang="en-US" sz="5998" dirty="0">
              <a:solidFill>
                <a:srgbClr val="FFFFFF"/>
              </a:solidFill>
              <a:ea typeface="Calibri" charset="0"/>
              <a:cs typeface="Calibri" charset="0"/>
            </a:endParaRPr>
          </a:p>
        </p:txBody>
      </p:sp>
      <p:sp>
        <p:nvSpPr>
          <p:cNvPr id="10" name="TextBox 9"/>
          <p:cNvSpPr txBox="1"/>
          <p:nvPr/>
        </p:nvSpPr>
        <p:spPr>
          <a:xfrm>
            <a:off x="5639530" y="3142162"/>
            <a:ext cx="5920452" cy="1110757"/>
          </a:xfrm>
          <a:prstGeom prst="rect">
            <a:avLst/>
          </a:prstGeom>
          <a:noFill/>
        </p:spPr>
        <p:txBody>
          <a:bodyPr wrap="square" lIns="0" tIns="0" rIns="0" bIns="0" rtlCol="0" anchor="t" anchorCtr="0">
            <a:noAutofit/>
          </a:bodyPr>
          <a:lstStyle/>
          <a:p>
            <a:pPr algn="r"/>
            <a:r>
              <a:rPr lang="en-US" sz="3599" dirty="0">
                <a:solidFill>
                  <a:srgbClr val="FFFFFF"/>
                </a:solidFill>
                <a:ea typeface="Calibri" charset="0"/>
                <a:cs typeface="Calibri" charset="0"/>
              </a:rPr>
              <a:t>A </a:t>
            </a:r>
            <a:r>
              <a:rPr lang="en-US" sz="3599" b="1" dirty="0">
                <a:solidFill>
                  <a:srgbClr val="FFFFFF"/>
                </a:solidFill>
                <a:ea typeface="Calibri" charset="0"/>
                <a:cs typeface="Calibri" charset="0"/>
              </a:rPr>
              <a:t>complete</a:t>
            </a:r>
            <a:r>
              <a:rPr lang="en-US" sz="3599" dirty="0">
                <a:solidFill>
                  <a:srgbClr val="FFFFFF"/>
                </a:solidFill>
                <a:ea typeface="Calibri" charset="0"/>
                <a:cs typeface="Calibri" charset="0"/>
              </a:rPr>
              <a:t>, </a:t>
            </a:r>
            <a:r>
              <a:rPr lang="en-US" sz="3599" b="1" dirty="0">
                <a:solidFill>
                  <a:srgbClr val="FFFFFF"/>
                </a:solidFill>
                <a:ea typeface="Calibri" charset="0"/>
                <a:cs typeface="Calibri" charset="0"/>
              </a:rPr>
              <a:t>open</a:t>
            </a:r>
            <a:r>
              <a:rPr lang="en-US" sz="3599" dirty="0">
                <a:solidFill>
                  <a:srgbClr val="FFFFFF"/>
                </a:solidFill>
                <a:ea typeface="Calibri" charset="0"/>
                <a:cs typeface="Calibri" charset="0"/>
              </a:rPr>
              <a:t>, and </a:t>
            </a:r>
            <a:r>
              <a:rPr lang="en-US" sz="3599" b="1" dirty="0">
                <a:solidFill>
                  <a:srgbClr val="FFFFFF"/>
                </a:solidFill>
                <a:ea typeface="Calibri" charset="0"/>
                <a:cs typeface="Calibri" charset="0"/>
              </a:rPr>
              <a:t>secure</a:t>
            </a:r>
            <a:r>
              <a:rPr lang="en-US" sz="3599" dirty="0">
                <a:solidFill>
                  <a:srgbClr val="FFFFFF"/>
                </a:solidFill>
                <a:ea typeface="Calibri" charset="0"/>
                <a:cs typeface="Calibri" charset="0"/>
              </a:rPr>
              <a:t> platform that spans </a:t>
            </a:r>
            <a:r>
              <a:rPr lang="en-US" sz="3599" b="1" dirty="0" smtClean="0">
                <a:solidFill>
                  <a:srgbClr val="FFFFFF"/>
                </a:solidFill>
                <a:ea typeface="Calibri" charset="0"/>
                <a:cs typeface="Calibri" charset="0"/>
              </a:rPr>
              <a:t>all </a:t>
            </a:r>
            <a:r>
              <a:rPr lang="en-US" sz="3599" b="1" dirty="0">
                <a:solidFill>
                  <a:srgbClr val="FFFFFF"/>
                </a:solidFill>
                <a:ea typeface="Calibri" charset="0"/>
                <a:cs typeface="Calibri" charset="0"/>
              </a:rPr>
              <a:t>layers </a:t>
            </a:r>
            <a:r>
              <a:rPr lang="en-US" sz="3599" dirty="0">
                <a:solidFill>
                  <a:srgbClr val="FFFFFF"/>
                </a:solidFill>
                <a:ea typeface="Calibri" charset="0"/>
                <a:cs typeface="Calibri" charset="0"/>
              </a:rPr>
              <a:t>of the </a:t>
            </a:r>
            <a:r>
              <a:rPr lang="en-US" sz="3599" dirty="0" smtClean="0">
                <a:solidFill>
                  <a:srgbClr val="FFFFFF"/>
                </a:solidFill>
                <a:ea typeface="Calibri" charset="0"/>
                <a:cs typeface="Calibri" charset="0"/>
              </a:rPr>
              <a:t>cloud and </a:t>
            </a:r>
            <a:r>
              <a:rPr lang="en-US" sz="3599" dirty="0">
                <a:solidFill>
                  <a:srgbClr val="FFFFFF"/>
                </a:solidFill>
                <a:ea typeface="Calibri" charset="0"/>
                <a:cs typeface="Calibri" charset="0"/>
              </a:rPr>
              <a:t>provides </a:t>
            </a:r>
            <a:r>
              <a:rPr lang="en-US" sz="3599" b="1" dirty="0">
                <a:solidFill>
                  <a:srgbClr val="FFFFFF"/>
                </a:solidFill>
                <a:ea typeface="Calibri" charset="0"/>
                <a:cs typeface="Calibri" charset="0"/>
              </a:rPr>
              <a:t>choice </a:t>
            </a:r>
          </a:p>
          <a:p>
            <a:pPr algn="r"/>
            <a:r>
              <a:rPr lang="en-US" sz="3599" dirty="0" smtClean="0">
                <a:solidFill>
                  <a:srgbClr val="FFFFFF"/>
                </a:solidFill>
                <a:ea typeface="Calibri" charset="0"/>
                <a:cs typeface="Calibri" charset="0"/>
              </a:rPr>
              <a:t> </a:t>
            </a:r>
            <a:endParaRPr lang="en-US" sz="3599" dirty="0">
              <a:solidFill>
                <a:srgbClr val="FFFFFF"/>
              </a:solidFill>
              <a:ea typeface="Calibri" charset="0"/>
              <a:cs typeface="Calibri" charset="0"/>
            </a:endParaRPr>
          </a:p>
        </p:txBody>
      </p:sp>
    </p:spTree>
    <p:extLst>
      <p:ext uri="{BB962C8B-B14F-4D97-AF65-F5344CB8AC3E}">
        <p14:creationId xmlns:p14="http://schemas.microsoft.com/office/powerpoint/2010/main" val="47343699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13" name="TextBox 1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11" name="Parallelogram 10"/>
          <p:cNvSpPr/>
          <p:nvPr/>
        </p:nvSpPr>
        <p:spPr>
          <a:xfrm>
            <a:off x="5008943" y="1183121"/>
            <a:ext cx="9072086" cy="1201939"/>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sp>
        <p:nvSpPr>
          <p:cNvPr id="12" name="TextBox 11"/>
          <p:cNvSpPr txBox="1"/>
          <p:nvPr/>
        </p:nvSpPr>
        <p:spPr>
          <a:xfrm>
            <a:off x="4979419" y="1241577"/>
            <a:ext cx="6231520" cy="1110757"/>
          </a:xfrm>
          <a:prstGeom prst="rect">
            <a:avLst/>
          </a:prstGeom>
          <a:noFill/>
        </p:spPr>
        <p:txBody>
          <a:bodyPr wrap="square" lIns="0" tIns="0" rIns="0" bIns="0" rtlCol="0" anchor="ctr" anchorCtr="0">
            <a:noAutofit/>
          </a:bodyPr>
          <a:lstStyle/>
          <a:p>
            <a:pPr algn="r">
              <a:lnSpc>
                <a:spcPct val="90000"/>
              </a:lnSpc>
            </a:pPr>
            <a:r>
              <a:rPr lang="en-US" sz="5998" dirty="0" smtClean="0">
                <a:solidFill>
                  <a:srgbClr val="FFFFFF"/>
                </a:solidFill>
                <a:latin typeface="Calibri"/>
                <a:ea typeface="Calibri" charset="0"/>
                <a:cs typeface="Calibri" charset="0"/>
              </a:rPr>
              <a:t>Provides a Path</a:t>
            </a:r>
            <a:endParaRPr lang="en-US" sz="5998"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4111655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6" name="Parallelogram 5"/>
          <p:cNvSpPr/>
          <p:nvPr/>
        </p:nvSpPr>
        <p:spPr>
          <a:xfrm>
            <a:off x="4377885" y="-1554480"/>
            <a:ext cx="6803523"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Parallelogram 6"/>
          <p:cNvSpPr/>
          <p:nvPr/>
        </p:nvSpPr>
        <p:spPr>
          <a:xfrm>
            <a:off x="3694851" y="2179320"/>
            <a:ext cx="4908748"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 name="TextBox 1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14" name="Parallelogram 13"/>
          <p:cNvSpPr/>
          <p:nvPr/>
        </p:nvSpPr>
        <p:spPr>
          <a:xfrm>
            <a:off x="3694851" y="2179320"/>
            <a:ext cx="4908748"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 name="Parallelogram 14"/>
          <p:cNvSpPr/>
          <p:nvPr/>
        </p:nvSpPr>
        <p:spPr>
          <a:xfrm>
            <a:off x="4027190" y="0"/>
            <a:ext cx="9929212" cy="6858000"/>
          </a:xfrm>
          <a:prstGeom prst="parallelogram">
            <a:avLst>
              <a:gd name="adj" fmla="val 36579"/>
            </a:avLst>
          </a:prstGeom>
          <a:blipFill dpi="0" rotWithShape="1">
            <a:blip r:embed="rId4" cstate="print">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6" name="Parallelogram 15"/>
          <p:cNvSpPr/>
          <p:nvPr/>
        </p:nvSpPr>
        <p:spPr>
          <a:xfrm>
            <a:off x="5008943" y="1183121"/>
            <a:ext cx="9072086" cy="1201939"/>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sp>
        <p:nvSpPr>
          <p:cNvPr id="17" name="TextBox 16"/>
          <p:cNvSpPr txBox="1"/>
          <p:nvPr/>
        </p:nvSpPr>
        <p:spPr>
          <a:xfrm>
            <a:off x="4979419" y="1241577"/>
            <a:ext cx="6231520" cy="1110757"/>
          </a:xfrm>
          <a:prstGeom prst="rect">
            <a:avLst/>
          </a:prstGeom>
          <a:noFill/>
        </p:spPr>
        <p:txBody>
          <a:bodyPr wrap="square" lIns="0" tIns="0" rIns="0" bIns="0" rtlCol="0" anchor="ctr" anchorCtr="0">
            <a:noAutofit/>
          </a:bodyPr>
          <a:lstStyle/>
          <a:p>
            <a:pPr algn="r">
              <a:lnSpc>
                <a:spcPct val="90000"/>
              </a:lnSpc>
            </a:pPr>
            <a:r>
              <a:rPr lang="en-US" sz="5998" dirty="0" smtClean="0">
                <a:solidFill>
                  <a:srgbClr val="FFFFFF"/>
                </a:solidFill>
                <a:latin typeface="Calibri"/>
                <a:ea typeface="Calibri" charset="0"/>
                <a:cs typeface="Calibri" charset="0"/>
              </a:rPr>
              <a:t>Provides a Path</a:t>
            </a:r>
            <a:endParaRPr lang="en-US" sz="5998" dirty="0">
              <a:solidFill>
                <a:srgbClr val="FFFFFF"/>
              </a:solidFill>
              <a:latin typeface="Calibri"/>
              <a:ea typeface="Calibri" charset="0"/>
              <a:cs typeface="Calibri" charset="0"/>
            </a:endParaRPr>
          </a:p>
        </p:txBody>
      </p:sp>
      <p:sp>
        <p:nvSpPr>
          <p:cNvPr id="18" name="TextBox 17"/>
          <p:cNvSpPr txBox="1"/>
          <p:nvPr/>
        </p:nvSpPr>
        <p:spPr>
          <a:xfrm>
            <a:off x="5768083" y="2055863"/>
            <a:ext cx="6279626" cy="4308676"/>
          </a:xfrm>
          <a:prstGeom prst="rect">
            <a:avLst/>
          </a:prstGeom>
          <a:noFill/>
        </p:spPr>
        <p:txBody>
          <a:bodyPr wrap="square" lIns="0" tIns="0" rIns="0" bIns="0" rtlCol="0" anchor="ctr" anchorCtr="0">
            <a:noAutofit/>
          </a:bodyPr>
          <a:lstStyle/>
          <a:p>
            <a:pPr marL="223829" indent="-223829">
              <a:lnSpc>
                <a:spcPct val="110000"/>
              </a:lnSpc>
              <a:spcAft>
                <a:spcPts val="300"/>
              </a:spcAft>
              <a:buFont typeface="Arial"/>
              <a:buChar char="•"/>
            </a:pPr>
            <a:r>
              <a:rPr lang="en-US" sz="2800" dirty="0" smtClean="0">
                <a:solidFill>
                  <a:schemeClr val="bg1"/>
                </a:solidFill>
                <a:latin typeface="Calibri"/>
                <a:ea typeface="Calibri" charset="0"/>
                <a:cs typeface="Calibri" charset="0"/>
              </a:rPr>
              <a:t>From any starting point</a:t>
            </a:r>
          </a:p>
          <a:p>
            <a:pPr marL="223829" indent="-223829">
              <a:lnSpc>
                <a:spcPct val="110000"/>
              </a:lnSpc>
              <a:spcAft>
                <a:spcPts val="300"/>
              </a:spcAft>
              <a:buFont typeface="Arial"/>
              <a:buChar char="•"/>
            </a:pPr>
            <a:r>
              <a:rPr lang="en-US" sz="2800" dirty="0" smtClean="0">
                <a:solidFill>
                  <a:schemeClr val="bg1"/>
                </a:solidFill>
                <a:latin typeface="Calibri"/>
                <a:ea typeface="Calibri" charset="0"/>
                <a:cs typeface="Calibri" charset="0"/>
              </a:rPr>
              <a:t>New </a:t>
            </a:r>
            <a:r>
              <a:rPr lang="en-US" sz="2800" dirty="0">
                <a:solidFill>
                  <a:schemeClr val="bg1"/>
                </a:solidFill>
                <a:latin typeface="Calibri"/>
                <a:ea typeface="Calibri" charset="0"/>
                <a:cs typeface="Calibri" charset="0"/>
              </a:rPr>
              <a:t>cloud, </a:t>
            </a:r>
            <a:r>
              <a:rPr lang="en-US" sz="2800" dirty="0" smtClean="0">
                <a:solidFill>
                  <a:schemeClr val="bg1"/>
                </a:solidFill>
                <a:latin typeface="Calibri"/>
                <a:ea typeface="Calibri" charset="0"/>
                <a:cs typeface="Calibri" charset="0"/>
              </a:rPr>
              <a:t>private cloud, and hybrid </a:t>
            </a:r>
          </a:p>
          <a:p>
            <a:pPr marL="223829" indent="-223829">
              <a:lnSpc>
                <a:spcPct val="110000"/>
              </a:lnSpc>
              <a:spcAft>
                <a:spcPts val="300"/>
              </a:spcAft>
              <a:buFont typeface="Arial"/>
              <a:buChar char="•"/>
            </a:pPr>
            <a:r>
              <a:rPr lang="en-US" sz="2800" dirty="0" smtClean="0">
                <a:solidFill>
                  <a:schemeClr val="bg1"/>
                </a:solidFill>
                <a:latin typeface="Calibri"/>
                <a:ea typeface="Calibri" charset="0"/>
                <a:cs typeface="Calibri" charset="0"/>
              </a:rPr>
              <a:t>Connect all apps, business practices</a:t>
            </a:r>
          </a:p>
          <a:p>
            <a:pPr marL="223829" indent="-223829">
              <a:lnSpc>
                <a:spcPct val="110000"/>
              </a:lnSpc>
              <a:spcAft>
                <a:spcPts val="300"/>
              </a:spcAft>
              <a:buFont typeface="Arial"/>
              <a:buChar char="•"/>
            </a:pPr>
            <a:r>
              <a:rPr lang="en-US" sz="2800" dirty="0">
                <a:solidFill>
                  <a:schemeClr val="bg1"/>
                </a:solidFill>
                <a:ea typeface="Calibri" charset="0"/>
                <a:cs typeface="Calibri" charset="0"/>
              </a:rPr>
              <a:t>Core and independent </a:t>
            </a:r>
            <a:r>
              <a:rPr lang="en-US" sz="2800" dirty="0" smtClean="0">
                <a:solidFill>
                  <a:schemeClr val="bg1"/>
                </a:solidFill>
                <a:ea typeface="Calibri" charset="0"/>
                <a:cs typeface="Calibri" charset="0"/>
              </a:rPr>
              <a:t>apps; build new</a:t>
            </a:r>
            <a:endParaRPr lang="en-US" sz="2800" dirty="0" smtClean="0">
              <a:solidFill>
                <a:schemeClr val="bg1"/>
              </a:solidFill>
              <a:latin typeface="Calibri"/>
              <a:ea typeface="Calibri" charset="0"/>
              <a:cs typeface="Calibri" charset="0"/>
            </a:endParaRPr>
          </a:p>
          <a:p>
            <a:pPr marL="223829" indent="-223829">
              <a:lnSpc>
                <a:spcPct val="110000"/>
              </a:lnSpc>
              <a:spcAft>
                <a:spcPts val="300"/>
              </a:spcAft>
              <a:buFont typeface="Arial"/>
              <a:buChar char="•"/>
            </a:pPr>
            <a:r>
              <a:rPr lang="en-US" sz="2800" dirty="0" smtClean="0">
                <a:solidFill>
                  <a:schemeClr val="bg1"/>
                </a:solidFill>
                <a:latin typeface="Calibri"/>
                <a:ea typeface="Calibri" charset="0"/>
                <a:cs typeface="Calibri" charset="0"/>
              </a:rPr>
              <a:t>Go </a:t>
            </a:r>
            <a:r>
              <a:rPr lang="en-US" sz="2800" dirty="0">
                <a:solidFill>
                  <a:schemeClr val="bg1"/>
                </a:solidFill>
                <a:latin typeface="Calibri"/>
                <a:ea typeface="Calibri" charset="0"/>
                <a:cs typeface="Calibri" charset="0"/>
              </a:rPr>
              <a:t>beyond </a:t>
            </a:r>
            <a:r>
              <a:rPr lang="en-US" sz="2800" dirty="0" smtClean="0">
                <a:solidFill>
                  <a:schemeClr val="bg1"/>
                </a:solidFill>
                <a:latin typeface="Calibri"/>
                <a:ea typeface="Calibri" charset="0"/>
                <a:cs typeface="Calibri" charset="0"/>
              </a:rPr>
              <a:t>migrate</a:t>
            </a:r>
          </a:p>
          <a:p>
            <a:pPr marL="223829" indent="-223829">
              <a:lnSpc>
                <a:spcPct val="110000"/>
              </a:lnSpc>
              <a:spcAft>
                <a:spcPts val="300"/>
              </a:spcAft>
              <a:buFont typeface="Arial"/>
              <a:buChar char="•"/>
            </a:pPr>
            <a:r>
              <a:rPr lang="en-US" sz="2800" dirty="0" smtClean="0">
                <a:solidFill>
                  <a:schemeClr val="bg1"/>
                </a:solidFill>
                <a:latin typeface="Calibri"/>
                <a:ea typeface="Calibri" charset="0"/>
                <a:cs typeface="Calibri" charset="0"/>
              </a:rPr>
              <a:t>Supporting all stages of the journey </a:t>
            </a:r>
            <a:endParaRPr lang="en-US" sz="2800" dirty="0">
              <a:solidFill>
                <a:schemeClr val="bg1"/>
              </a:solidFill>
              <a:latin typeface="Calibri"/>
              <a:ea typeface="Calibri" charset="0"/>
              <a:cs typeface="Calibri" charset="0"/>
            </a:endParaRPr>
          </a:p>
        </p:txBody>
      </p:sp>
    </p:spTree>
    <p:extLst>
      <p:ext uri="{BB962C8B-B14F-4D97-AF65-F5344CB8AC3E}">
        <p14:creationId xmlns:p14="http://schemas.microsoft.com/office/powerpoint/2010/main" val="122594873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5299997" y="3774002"/>
            <a:ext cx="9771352" cy="1390426"/>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 name="Rectangle 2"/>
          <p:cNvSpPr/>
          <p:nvPr/>
        </p:nvSpPr>
        <p:spPr>
          <a:xfrm>
            <a:off x="5866076" y="3900223"/>
            <a:ext cx="6511147" cy="1015663"/>
          </a:xfrm>
          <a:prstGeom prst="rect">
            <a:avLst/>
          </a:prstGeom>
        </p:spPr>
        <p:txBody>
          <a:bodyPr wrap="square">
            <a:spAutoFit/>
          </a:bodyPr>
          <a:lstStyle/>
          <a:p>
            <a:pPr algn="ctr"/>
            <a:r>
              <a:rPr lang="en-US" sz="6000" dirty="0" smtClean="0">
                <a:solidFill>
                  <a:srgbClr val="FFFFFF"/>
                </a:solidFill>
                <a:latin typeface="Calibri"/>
              </a:rPr>
              <a:t>What’s possible</a:t>
            </a:r>
            <a:endParaRPr lang="en-US" sz="60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2209388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gray">
          <a:xfrm>
            <a:off x="7919244" y="1366434"/>
            <a:ext cx="4383882" cy="670953"/>
          </a:xfrm>
          <a:prstGeom prst="rect">
            <a:avLst/>
          </a:prstGeom>
        </p:spPr>
        <p:txBody>
          <a:bodyPr wrap="square" lIns="0" tIns="0" rIns="0" bIns="0">
            <a:spAutoFit/>
          </a:bodyPr>
          <a:lstStyle/>
          <a:p>
            <a:pPr marL="180975" indent="-180975" defTabSz="685862">
              <a:lnSpc>
                <a:spcPct val="90000"/>
              </a:lnSpc>
              <a:spcBef>
                <a:spcPts val="1725"/>
              </a:spcBef>
              <a:buFont typeface="Arial" panose="020B0604020202020204" pitchFamily="34" charset="0"/>
              <a:buChar char="•"/>
            </a:pPr>
            <a:r>
              <a:rPr lang="en-US" sz="2400" dirty="0" smtClean="0">
                <a:solidFill>
                  <a:srgbClr val="FFFFFF"/>
                </a:solidFill>
                <a:latin typeface="Calibri"/>
              </a:rPr>
              <a:t>Move from operations to innovation</a:t>
            </a:r>
          </a:p>
        </p:txBody>
      </p:sp>
      <p:sp>
        <p:nvSpPr>
          <p:cNvPr id="5" name="TextBox 4"/>
          <p:cNvSpPr txBox="1"/>
          <p:nvPr/>
        </p:nvSpPr>
        <p:spPr>
          <a:xfrm>
            <a:off x="6849137" y="4223104"/>
            <a:ext cx="4417017" cy="601549"/>
          </a:xfrm>
          <a:prstGeom prst="rect">
            <a:avLst/>
          </a:prstGeom>
          <a:noFill/>
        </p:spPr>
        <p:txBody>
          <a:bodyPr wrap="square" lIns="0" tIns="0" rIns="0" bIns="0" rtlCol="0">
            <a:noAutofit/>
          </a:bodyPr>
          <a:lstStyle/>
          <a:p>
            <a:pPr marL="180975" indent="-180975" defTabSz="685862">
              <a:lnSpc>
                <a:spcPct val="90000"/>
              </a:lnSpc>
              <a:spcBef>
                <a:spcPts val="1725"/>
              </a:spcBef>
              <a:buFont typeface="Arial" panose="020B0604020202020204" pitchFamily="34" charset="0"/>
              <a:buChar char="•"/>
            </a:pPr>
            <a:r>
              <a:rPr lang="en-US" sz="2400" dirty="0">
                <a:solidFill>
                  <a:srgbClr val="FFFFFF"/>
                </a:solidFill>
                <a:latin typeface="Calibri"/>
              </a:rPr>
              <a:t>See the signals and adapt </a:t>
            </a:r>
            <a:r>
              <a:rPr lang="en-US" sz="2400" dirty="0" smtClean="0">
                <a:solidFill>
                  <a:srgbClr val="FFFFFF"/>
                </a:solidFill>
                <a:latin typeface="Calibri"/>
              </a:rPr>
              <a:t>faster </a:t>
            </a:r>
            <a:endParaRPr lang="en-US" sz="2400" dirty="0">
              <a:solidFill>
                <a:srgbClr val="FFFFFF"/>
              </a:solidFill>
              <a:latin typeface="Calibri"/>
            </a:endParaRPr>
          </a:p>
          <a:p>
            <a:pPr>
              <a:lnSpc>
                <a:spcPct val="90000"/>
              </a:lnSpc>
            </a:pPr>
            <a:endParaRPr lang="en-US" dirty="0" smtClean="0">
              <a:solidFill>
                <a:srgbClr val="FFFFFF"/>
              </a:solidFill>
              <a:latin typeface="Calibri"/>
            </a:endParaRPr>
          </a:p>
        </p:txBody>
      </p:sp>
      <p:sp>
        <p:nvSpPr>
          <p:cNvPr id="6" name="TextBox 5"/>
          <p:cNvSpPr txBox="1"/>
          <p:nvPr/>
        </p:nvSpPr>
        <p:spPr>
          <a:xfrm>
            <a:off x="6606332" y="4842159"/>
            <a:ext cx="4903578" cy="1038386"/>
          </a:xfrm>
          <a:prstGeom prst="rect">
            <a:avLst/>
          </a:prstGeom>
          <a:noFill/>
        </p:spPr>
        <p:txBody>
          <a:bodyPr wrap="square" lIns="0" tIns="0" rIns="0" bIns="0" rtlCol="0">
            <a:noAutofit/>
          </a:bodyPr>
          <a:lstStyle/>
          <a:p>
            <a:pPr marL="180975" indent="-180975" defTabSz="685862">
              <a:lnSpc>
                <a:spcPct val="90000"/>
              </a:lnSpc>
              <a:spcBef>
                <a:spcPts val="1725"/>
              </a:spcBef>
              <a:buFont typeface="Arial" panose="020B0604020202020204" pitchFamily="34" charset="0"/>
              <a:buChar char="•"/>
            </a:pPr>
            <a:r>
              <a:rPr lang="en-US" sz="2400" dirty="0">
                <a:solidFill>
                  <a:srgbClr val="FFFFFF"/>
                </a:solidFill>
                <a:latin typeface="Calibri"/>
              </a:rPr>
              <a:t>Run our organizations smarter and more efficiently</a:t>
            </a:r>
          </a:p>
          <a:p>
            <a:pPr>
              <a:lnSpc>
                <a:spcPct val="90000"/>
              </a:lnSpc>
            </a:pPr>
            <a:endParaRPr lang="en-US" dirty="0" smtClean="0">
              <a:solidFill>
                <a:srgbClr val="FFFFFF"/>
              </a:solidFill>
              <a:latin typeface="Calibri"/>
            </a:endParaRPr>
          </a:p>
        </p:txBody>
      </p:sp>
      <p:sp>
        <p:nvSpPr>
          <p:cNvPr id="7" name="TextBox 6"/>
          <p:cNvSpPr txBox="1"/>
          <p:nvPr/>
        </p:nvSpPr>
        <p:spPr>
          <a:xfrm>
            <a:off x="7517354" y="2324469"/>
            <a:ext cx="5284226" cy="1038386"/>
          </a:xfrm>
          <a:prstGeom prst="rect">
            <a:avLst/>
          </a:prstGeom>
          <a:noFill/>
        </p:spPr>
        <p:txBody>
          <a:bodyPr wrap="square" lIns="0" tIns="0" rIns="0" bIns="0" rtlCol="0">
            <a:noAutofit/>
          </a:bodyPr>
          <a:lstStyle/>
          <a:p>
            <a:pPr marL="342900" indent="-342900">
              <a:lnSpc>
                <a:spcPct val="90000"/>
              </a:lnSpc>
              <a:buFont typeface="Arial" charset="0"/>
              <a:buChar char="•"/>
            </a:pPr>
            <a:r>
              <a:rPr lang="en-US" sz="2400" dirty="0">
                <a:solidFill>
                  <a:srgbClr val="FFFFFF"/>
                </a:solidFill>
                <a:latin typeface="Calibri"/>
                <a:cs typeface="Calibri"/>
              </a:rPr>
              <a:t>Enable new ways to </a:t>
            </a:r>
            <a:r>
              <a:rPr lang="en-US" sz="2400" dirty="0" smtClean="0">
                <a:solidFill>
                  <a:srgbClr val="FFFFFF"/>
                </a:solidFill>
                <a:latin typeface="Calibri"/>
                <a:cs typeface="Calibri"/>
              </a:rPr>
              <a:t>develop and deliver apps </a:t>
            </a:r>
            <a:r>
              <a:rPr lang="en-US" sz="2400" dirty="0">
                <a:solidFill>
                  <a:srgbClr val="FFFFFF"/>
                </a:solidFill>
                <a:latin typeface="Calibri"/>
                <a:cs typeface="Calibri"/>
              </a:rPr>
              <a:t>and services</a:t>
            </a:r>
          </a:p>
          <a:p>
            <a:pPr marL="285750" indent="-285750">
              <a:lnSpc>
                <a:spcPct val="90000"/>
              </a:lnSpc>
              <a:buFont typeface="Arial" charset="0"/>
              <a:buChar char="•"/>
            </a:pPr>
            <a:endParaRPr lang="en-US" dirty="0" smtClean="0">
              <a:solidFill>
                <a:srgbClr val="FFFFFF"/>
              </a:solidFill>
              <a:latin typeface="Calibri"/>
            </a:endParaRPr>
          </a:p>
        </p:txBody>
      </p:sp>
      <p:sp>
        <p:nvSpPr>
          <p:cNvPr id="8" name="TextBox 7"/>
          <p:cNvSpPr txBox="1"/>
          <p:nvPr/>
        </p:nvSpPr>
        <p:spPr>
          <a:xfrm>
            <a:off x="6223590" y="5807404"/>
            <a:ext cx="5050049" cy="1038386"/>
          </a:xfrm>
          <a:prstGeom prst="rect">
            <a:avLst/>
          </a:prstGeom>
          <a:noFill/>
        </p:spPr>
        <p:txBody>
          <a:bodyPr wrap="square" lIns="0" tIns="0" rIns="0" bIns="0" rtlCol="0">
            <a:noAutofit/>
          </a:bodyPr>
          <a:lstStyle/>
          <a:p>
            <a:pPr marL="180975" indent="-180975" defTabSz="685862">
              <a:lnSpc>
                <a:spcPct val="90000"/>
              </a:lnSpc>
              <a:spcBef>
                <a:spcPts val="1725"/>
              </a:spcBef>
              <a:buFont typeface="Arial" panose="020B0604020202020204" pitchFamily="34" charset="0"/>
              <a:buChar char="•"/>
            </a:pPr>
            <a:r>
              <a:rPr lang="en-US" sz="2400" dirty="0" smtClean="0">
                <a:solidFill>
                  <a:srgbClr val="FFFFFF"/>
                </a:solidFill>
                <a:latin typeface="Calibri"/>
              </a:rPr>
              <a:t>Predict </a:t>
            </a:r>
            <a:r>
              <a:rPr lang="en-US" sz="2400" dirty="0">
                <a:solidFill>
                  <a:srgbClr val="FFFFFF"/>
                </a:solidFill>
                <a:latin typeface="Calibri"/>
              </a:rPr>
              <a:t>what </a:t>
            </a:r>
            <a:r>
              <a:rPr lang="en-US" sz="2400" dirty="0" smtClean="0">
                <a:solidFill>
                  <a:srgbClr val="FFFFFF"/>
                </a:solidFill>
                <a:latin typeface="Calibri"/>
              </a:rPr>
              <a:t>your </a:t>
            </a:r>
            <a:r>
              <a:rPr lang="en-US" sz="2400" dirty="0">
                <a:solidFill>
                  <a:srgbClr val="FFFFFF"/>
                </a:solidFill>
                <a:latin typeface="Calibri"/>
              </a:rPr>
              <a:t>customers will need and respond </a:t>
            </a:r>
            <a:r>
              <a:rPr lang="en-US" sz="2400" dirty="0" smtClean="0">
                <a:solidFill>
                  <a:srgbClr val="FFFFFF"/>
                </a:solidFill>
                <a:latin typeface="Calibri"/>
              </a:rPr>
              <a:t>to</a:t>
            </a:r>
          </a:p>
        </p:txBody>
      </p:sp>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
        <p:nvSpPr>
          <p:cNvPr id="10" name="Rectangle 9"/>
          <p:cNvSpPr/>
          <p:nvPr/>
        </p:nvSpPr>
        <p:spPr bwMode="gray">
          <a:xfrm>
            <a:off x="7186941" y="3250810"/>
            <a:ext cx="4621525" cy="670953"/>
          </a:xfrm>
          <a:prstGeom prst="rect">
            <a:avLst/>
          </a:prstGeom>
        </p:spPr>
        <p:txBody>
          <a:bodyPr wrap="square" lIns="0" tIns="0" rIns="0" bIns="0">
            <a:spAutoFit/>
          </a:bodyPr>
          <a:lstStyle/>
          <a:p>
            <a:pPr marL="180975" indent="-180975" defTabSz="685862">
              <a:lnSpc>
                <a:spcPct val="90000"/>
              </a:lnSpc>
              <a:spcBef>
                <a:spcPts val="1725"/>
              </a:spcBef>
              <a:buFont typeface="Arial" panose="020B0604020202020204" pitchFamily="34" charset="0"/>
              <a:buChar char="•"/>
            </a:pPr>
            <a:r>
              <a:rPr lang="en-US" sz="2400" dirty="0">
                <a:solidFill>
                  <a:srgbClr val="FFFFFF"/>
                </a:solidFill>
                <a:latin typeface="Calibri"/>
              </a:rPr>
              <a:t>Use the abundance of </a:t>
            </a:r>
            <a:r>
              <a:rPr lang="en-US" sz="2400" dirty="0" smtClean="0">
                <a:solidFill>
                  <a:srgbClr val="FFFFFF"/>
                </a:solidFill>
                <a:latin typeface="Calibri"/>
              </a:rPr>
              <a:t>data </a:t>
            </a:r>
            <a:r>
              <a:rPr lang="en-US" sz="2400" dirty="0">
                <a:solidFill>
                  <a:srgbClr val="FFFFFF"/>
                </a:solidFill>
                <a:latin typeface="Calibri"/>
              </a:rPr>
              <a:t>and cloud to drive better outcomes</a:t>
            </a:r>
          </a:p>
        </p:txBody>
      </p:sp>
    </p:spTree>
    <p:extLst>
      <p:ext uri="{BB962C8B-B14F-4D97-AF65-F5344CB8AC3E}">
        <p14:creationId xmlns:p14="http://schemas.microsoft.com/office/powerpoint/2010/main" val="1312704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p:cNvSpPr txBox="1"/>
          <p:nvPr/>
        </p:nvSpPr>
        <p:spPr>
          <a:xfrm>
            <a:off x="6794413" y="3302086"/>
            <a:ext cx="4916686" cy="1111046"/>
          </a:xfrm>
          <a:prstGeom prst="rect">
            <a:avLst/>
          </a:prstGeom>
          <a:noFill/>
        </p:spPr>
        <p:txBody>
          <a:bodyPr wrap="square" lIns="0" tIns="0" rIns="0" bIns="0" rtlCol="0" anchor="ctr" anchorCtr="0">
            <a:noAutofit/>
          </a:bodyPr>
          <a:lstStyle/>
          <a:p>
            <a:pPr algn="r">
              <a:lnSpc>
                <a:spcPct val="90000"/>
              </a:lnSpc>
            </a:pPr>
            <a:r>
              <a:rPr lang="en-US" sz="5400" dirty="0" smtClean="0">
                <a:solidFill>
                  <a:srgbClr val="FFFFFF"/>
                </a:solidFill>
                <a:ea typeface="Calibri" charset="0"/>
                <a:cs typeface="Calibri" charset="0"/>
              </a:rPr>
              <a:t>Enabling </a:t>
            </a:r>
          </a:p>
          <a:p>
            <a:pPr algn="r">
              <a:lnSpc>
                <a:spcPct val="90000"/>
              </a:lnSpc>
            </a:pPr>
            <a:r>
              <a:rPr lang="en-US" sz="5400" dirty="0" smtClean="0">
                <a:solidFill>
                  <a:srgbClr val="FFFFFF"/>
                </a:solidFill>
                <a:ea typeface="Calibri" charset="0"/>
                <a:cs typeface="Calibri" charset="0"/>
              </a:rPr>
              <a:t>Business Transformation</a:t>
            </a:r>
            <a:endParaRPr lang="en-US" sz="5400" dirty="0">
              <a:solidFill>
                <a:srgbClr val="FFFFFF"/>
              </a:solidFill>
              <a:ea typeface="Calibri" charset="0"/>
              <a:cs typeface="Calibri" charset="0"/>
            </a:endParaRPr>
          </a:p>
        </p:txBody>
      </p:sp>
      <p:sp>
        <p:nvSpPr>
          <p:cNvPr id="8" name="TextBox 7"/>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Tree>
    <p:extLst>
      <p:ext uri="{BB962C8B-B14F-4D97-AF65-F5344CB8AC3E}">
        <p14:creationId xmlns:p14="http://schemas.microsoft.com/office/powerpoint/2010/main" val="11783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rallelogram 7"/>
          <p:cNvSpPr/>
          <p:nvPr/>
        </p:nvSpPr>
        <p:spPr>
          <a:xfrm>
            <a:off x="2938435" y="1435533"/>
            <a:ext cx="6540976" cy="2924800"/>
          </a:xfrm>
          <a:prstGeom prst="parallelogram">
            <a:avLst>
              <a:gd name="adj" fmla="val 36579"/>
            </a:avLst>
          </a:prstGeom>
          <a:solidFill>
            <a:schemeClr val="bg1">
              <a:alpha val="1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9" name="Parallelogram 8"/>
          <p:cNvSpPr/>
          <p:nvPr/>
        </p:nvSpPr>
        <p:spPr>
          <a:xfrm>
            <a:off x="1039675" y="2938253"/>
            <a:ext cx="5943339" cy="3373854"/>
          </a:xfrm>
          <a:prstGeom prst="parallelogram">
            <a:avLst>
              <a:gd name="adj" fmla="val 36579"/>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7" name="TextBox 6"/>
          <p:cNvSpPr txBox="1"/>
          <p:nvPr/>
        </p:nvSpPr>
        <p:spPr>
          <a:xfrm>
            <a:off x="8660732" y="-355600"/>
            <a:ext cx="914162" cy="914400"/>
          </a:xfrm>
          <a:prstGeom prst="rect">
            <a:avLst/>
          </a:prstGeom>
          <a:noFill/>
        </p:spPr>
        <p:txBody>
          <a:bodyPr wrap="none" lIns="0" tIns="0" rIns="0" bIns="0" rtlCol="0">
            <a:noAutofit/>
          </a:bodyPr>
          <a:lstStyle/>
          <a:p>
            <a:pPr>
              <a:lnSpc>
                <a:spcPct val="90000"/>
              </a:lnSpc>
            </a:pPr>
            <a:endParaRPr lang="en-US" dirty="0">
              <a:solidFill>
                <a:srgbClr val="5F5F5F"/>
              </a:solidFill>
            </a:endParaRPr>
          </a:p>
        </p:txBody>
      </p:sp>
      <p:sp>
        <p:nvSpPr>
          <p:cNvPr id="25" name="Title 1"/>
          <p:cNvSpPr txBox="1">
            <a:spLocks/>
          </p:cNvSpPr>
          <p:nvPr/>
        </p:nvSpPr>
        <p:spPr>
          <a:xfrm>
            <a:off x="705492" y="539496"/>
            <a:ext cx="10302604" cy="1115568"/>
          </a:xfrm>
          <a:prstGeom prst="rect">
            <a:avLst/>
          </a:prstGeom>
        </p:spPr>
        <p:txBody>
          <a:bodyPr anchor="t"/>
          <a:lstStyle>
            <a:lvl1pPr algn="l" defTabSz="914400" rtl="0" eaLnBrk="1" latinLnBrk="0" hangingPunct="1">
              <a:lnSpc>
                <a:spcPct val="80000"/>
              </a:lnSpc>
              <a:spcBef>
                <a:spcPct val="0"/>
              </a:spcBef>
              <a:buNone/>
              <a:defRPr sz="3600" kern="1200">
                <a:solidFill>
                  <a:schemeClr val="tx1">
                    <a:lumMod val="50000"/>
                  </a:schemeClr>
                </a:solidFill>
                <a:latin typeface="+mj-lt"/>
                <a:ea typeface="+mj-ea"/>
                <a:cs typeface="+mj-cs"/>
              </a:defRPr>
            </a:lvl1pPr>
          </a:lstStyle>
          <a:p>
            <a:pPr>
              <a:lnSpc>
                <a:spcPct val="90000"/>
              </a:lnSpc>
            </a:pPr>
            <a:r>
              <a:rPr lang="en-US" sz="4400" dirty="0">
                <a:solidFill>
                  <a:srgbClr val="5F5F5F">
                    <a:lumMod val="50000"/>
                  </a:srgbClr>
                </a:solidFill>
                <a:ea typeface="Calibri" charset="0"/>
                <a:cs typeface="Calibri" charset="0"/>
              </a:rPr>
              <a:t>Oracle Cloud</a:t>
            </a:r>
          </a:p>
        </p:txBody>
      </p:sp>
      <p:sp>
        <p:nvSpPr>
          <p:cNvPr id="11" name="TextBox 10"/>
          <p:cNvSpPr txBox="1"/>
          <p:nvPr/>
        </p:nvSpPr>
        <p:spPr>
          <a:xfrm>
            <a:off x="7946269"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sp>
        <p:nvSpPr>
          <p:cNvPr id="13" name="Slide Number Placeholder 5"/>
          <p:cNvSpPr txBox="1">
            <a:spLocks/>
          </p:cNvSpPr>
          <p:nvPr/>
        </p:nvSpPr>
        <p:spPr>
          <a:xfrm>
            <a:off x="11273314" y="6555434"/>
            <a:ext cx="381463" cy="182832"/>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solidFill>
                  <a:srgbClr val="FFFFFF"/>
                </a:solidFill>
              </a:rPr>
              <a:pPr/>
              <a:t>17</a:t>
            </a:fld>
            <a:endParaRPr lang="en-US" dirty="0">
              <a:solidFill>
                <a:srgbClr val="FFFFFF"/>
              </a:solidFill>
            </a:endParaRPr>
          </a:p>
        </p:txBody>
      </p:sp>
      <p:pic>
        <p:nvPicPr>
          <p:cNvPr id="16" name="Picture 15" descr="234.png"/>
          <p:cNvPicPr>
            <a:picLocks/>
          </p:cNvPicPr>
          <p:nvPr/>
        </p:nvPicPr>
        <p:blipFill>
          <a:blip r:embed="rId3">
            <a:extLst>
              <a:ext uri="{28A0092B-C50C-407E-A947-70E740481C1C}">
                <a14:useLocalDpi xmlns:a14="http://schemas.microsoft.com/office/drawing/2010/main"/>
              </a:ext>
            </a:extLst>
          </a:blip>
          <a:stretch>
            <a:fillRect/>
          </a:stretch>
        </p:blipFill>
        <p:spPr>
          <a:xfrm>
            <a:off x="1006050" y="2304124"/>
            <a:ext cx="3263087" cy="3428343"/>
          </a:xfrm>
          <a:prstGeom prst="rect">
            <a:avLst/>
          </a:prstGeom>
        </p:spPr>
      </p:pic>
      <p:sp>
        <p:nvSpPr>
          <p:cNvPr id="18" name="TextBox 17"/>
          <p:cNvSpPr txBox="1"/>
          <p:nvPr/>
        </p:nvSpPr>
        <p:spPr>
          <a:xfrm>
            <a:off x="6558637" y="2406547"/>
            <a:ext cx="4916247" cy="3031925"/>
          </a:xfrm>
          <a:prstGeom prst="rect">
            <a:avLst/>
          </a:prstGeom>
          <a:noFill/>
        </p:spPr>
        <p:txBody>
          <a:bodyPr wrap="square" lIns="0" tIns="0" rIns="0" bIns="0" rtlCol="0" anchor="t" anchorCtr="0">
            <a:noAutofit/>
          </a:bodyPr>
          <a:lstStyle/>
          <a:p>
            <a:pPr fontAlgn="base"/>
            <a:r>
              <a:rPr lang="en-US" sz="3400" dirty="0">
                <a:solidFill>
                  <a:srgbClr val="FFFFFF"/>
                </a:solidFill>
                <a:ea typeface="Calibri" charset="0"/>
                <a:cs typeface="Calibri" charset="0"/>
              </a:rPr>
              <a:t>An integrated platform that provides unprecedented ability to take </a:t>
            </a:r>
            <a:r>
              <a:rPr lang="en-US" sz="3400" b="1" dirty="0">
                <a:solidFill>
                  <a:srgbClr val="FFFFFF"/>
                </a:solidFill>
                <a:ea typeface="Calibri" charset="0"/>
                <a:cs typeface="Calibri" charset="0"/>
              </a:rPr>
              <a:t>meaningful steps </a:t>
            </a:r>
            <a:r>
              <a:rPr lang="en-US" sz="3400" dirty="0">
                <a:solidFill>
                  <a:srgbClr val="FFFFFF"/>
                </a:solidFill>
                <a:ea typeface="Calibri" charset="0"/>
                <a:cs typeface="Calibri" charset="0"/>
              </a:rPr>
              <a:t>toward genuine business </a:t>
            </a:r>
            <a:r>
              <a:rPr lang="en-US" sz="3400" b="1" dirty="0">
                <a:solidFill>
                  <a:srgbClr val="FFFFFF"/>
                </a:solidFill>
                <a:ea typeface="Calibri" charset="0"/>
                <a:cs typeface="Calibri" charset="0"/>
              </a:rPr>
              <a:t>transformation</a:t>
            </a:r>
            <a:r>
              <a:rPr lang="en-US" sz="3400" dirty="0">
                <a:solidFill>
                  <a:srgbClr val="FFFFFF"/>
                </a:solidFill>
                <a:ea typeface="Calibri" charset="0"/>
                <a:cs typeface="Calibri" charset="0"/>
              </a:rPr>
              <a:t>  </a:t>
            </a:r>
          </a:p>
        </p:txBody>
      </p:sp>
    </p:spTree>
    <p:extLst>
      <p:ext uri="{BB962C8B-B14F-4D97-AF65-F5344CB8AC3E}">
        <p14:creationId xmlns:p14="http://schemas.microsoft.com/office/powerpoint/2010/main" val="2442008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rallelogram 9"/>
          <p:cNvSpPr/>
          <p:nvPr/>
        </p:nvSpPr>
        <p:spPr>
          <a:xfrm>
            <a:off x="2938435" y="1435533"/>
            <a:ext cx="6540976" cy="2924800"/>
          </a:xfrm>
          <a:prstGeom prst="parallelogram">
            <a:avLst>
              <a:gd name="adj" fmla="val 36579"/>
            </a:avLst>
          </a:prstGeom>
          <a:solidFill>
            <a:schemeClr val="bg1">
              <a:alpha val="1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1" name="Parallelogram 10"/>
          <p:cNvSpPr/>
          <p:nvPr/>
        </p:nvSpPr>
        <p:spPr>
          <a:xfrm>
            <a:off x="1039675" y="2938253"/>
            <a:ext cx="5943339" cy="3373854"/>
          </a:xfrm>
          <a:prstGeom prst="parallelogram">
            <a:avLst>
              <a:gd name="adj" fmla="val 36579"/>
            </a:avLst>
          </a:prstGeom>
          <a:solidFill>
            <a:schemeClr val="bg1">
              <a:alpha val="2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30" name="TextBox 29"/>
          <p:cNvSpPr txBox="1"/>
          <p:nvPr/>
        </p:nvSpPr>
        <p:spPr>
          <a:xfrm>
            <a:off x="6558636" y="2535627"/>
            <a:ext cx="5320775" cy="2642035"/>
          </a:xfrm>
          <a:prstGeom prst="rect">
            <a:avLst/>
          </a:prstGeom>
          <a:noFill/>
        </p:spPr>
        <p:txBody>
          <a:bodyPr wrap="square" lIns="0" tIns="0" rIns="0" bIns="0" rtlCol="0" anchor="t" anchorCtr="0">
            <a:noAutofit/>
          </a:bodyPr>
          <a:lstStyle/>
          <a:p>
            <a:pPr fontAlgn="base"/>
            <a:r>
              <a:rPr lang="en-US" sz="3400" dirty="0" smtClean="0">
                <a:solidFill>
                  <a:srgbClr val="FFFFFF"/>
                </a:solidFill>
                <a:ea typeface="Calibri" charset="0"/>
                <a:cs typeface="Calibri" charset="0"/>
              </a:rPr>
              <a:t>Build, run, connect, manage, secure</a:t>
            </a:r>
            <a:r>
              <a:rPr lang="en-US" sz="3400" dirty="0">
                <a:solidFill>
                  <a:srgbClr val="FFFFFF"/>
                </a:solidFill>
                <a:ea typeface="Calibri" charset="0"/>
                <a:cs typeface="Calibri" charset="0"/>
              </a:rPr>
              <a:t>, and discover with </a:t>
            </a:r>
            <a:r>
              <a:rPr lang="en-US" sz="3400" dirty="0" smtClean="0">
                <a:solidFill>
                  <a:srgbClr val="FFFFFF"/>
                </a:solidFill>
                <a:ea typeface="Calibri" charset="0"/>
                <a:cs typeface="Calibri" charset="0"/>
              </a:rPr>
              <a:t>an integrated underlying platform </a:t>
            </a:r>
            <a:r>
              <a:rPr lang="en-US" sz="3400" dirty="0">
                <a:solidFill>
                  <a:srgbClr val="FFFFFF"/>
                </a:solidFill>
                <a:ea typeface="Calibri" charset="0"/>
                <a:cs typeface="Calibri" charset="0"/>
              </a:rPr>
              <a:t>for </a:t>
            </a:r>
            <a:r>
              <a:rPr lang="en-US" sz="3400" dirty="0" smtClean="0">
                <a:solidFill>
                  <a:srgbClr val="FFFFFF"/>
                </a:solidFill>
                <a:ea typeface="Calibri" charset="0"/>
                <a:cs typeface="Calibri" charset="0"/>
              </a:rPr>
              <a:t>innovation</a:t>
            </a:r>
            <a:endParaRPr lang="en-US" sz="3400" dirty="0">
              <a:solidFill>
                <a:srgbClr val="FFFFFF"/>
              </a:solidFill>
              <a:ea typeface="Calibri" charset="0"/>
              <a:cs typeface="Calibri" charset="0"/>
            </a:endParaRPr>
          </a:p>
        </p:txBody>
      </p:sp>
      <p:pic>
        <p:nvPicPr>
          <p:cNvPr id="16" name="Picture 15" descr="Stack 4.png"/>
          <p:cNvPicPr>
            <a:picLocks/>
          </p:cNvPicPr>
          <p:nvPr/>
        </p:nvPicPr>
        <p:blipFill>
          <a:blip r:embed="rId3">
            <a:extLst>
              <a:ext uri="{28A0092B-C50C-407E-A947-70E740481C1C}">
                <a14:useLocalDpi xmlns:a14="http://schemas.microsoft.com/office/drawing/2010/main"/>
              </a:ext>
            </a:extLst>
          </a:blip>
          <a:stretch>
            <a:fillRect/>
          </a:stretch>
        </p:blipFill>
        <p:spPr>
          <a:xfrm>
            <a:off x="1007639" y="2303446"/>
            <a:ext cx="3263087" cy="3428343"/>
          </a:xfrm>
          <a:prstGeom prst="rect">
            <a:avLst/>
          </a:prstGeom>
        </p:spPr>
      </p:pic>
      <p:cxnSp>
        <p:nvCxnSpPr>
          <p:cNvPr id="5" name="Straight Arrow Connector 4"/>
          <p:cNvCxnSpPr/>
          <p:nvPr/>
        </p:nvCxnSpPr>
        <p:spPr>
          <a:xfrm>
            <a:off x="4470758" y="4234175"/>
            <a:ext cx="764438" cy="0"/>
          </a:xfrm>
          <a:prstGeom prst="straightConnector1">
            <a:avLst/>
          </a:prstGeom>
          <a:ln w="19050">
            <a:solidFill>
              <a:schemeClr val="accent1"/>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6" name="Right Brace 5"/>
          <p:cNvSpPr/>
          <p:nvPr/>
        </p:nvSpPr>
        <p:spPr>
          <a:xfrm>
            <a:off x="4264033" y="3651067"/>
            <a:ext cx="194349" cy="1166216"/>
          </a:xfrm>
          <a:prstGeom prst="rightBrace">
            <a:avLst>
              <a:gd name="adj1" fmla="val 47216"/>
              <a:gd name="adj2" fmla="val 50000"/>
            </a:avLst>
          </a:prstGeom>
          <a:ln w="19050">
            <a:solidFill>
              <a:srgbClr val="F80000"/>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F5F5F"/>
              </a:solidFill>
            </a:endParaRPr>
          </a:p>
        </p:txBody>
      </p:sp>
      <p:sp>
        <p:nvSpPr>
          <p:cNvPr id="7" name="TextBox 6"/>
          <p:cNvSpPr txBox="1"/>
          <p:nvPr/>
        </p:nvSpPr>
        <p:spPr>
          <a:xfrm>
            <a:off x="7946269"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sp>
        <p:nvSpPr>
          <p:cNvPr id="8" name="Slide Number Placeholder 5"/>
          <p:cNvSpPr txBox="1">
            <a:spLocks/>
          </p:cNvSpPr>
          <p:nvPr/>
        </p:nvSpPr>
        <p:spPr>
          <a:xfrm>
            <a:off x="11273314" y="6555434"/>
            <a:ext cx="381463" cy="182832"/>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solidFill>
                  <a:srgbClr val="FFFFFF"/>
                </a:solidFill>
              </a:rPr>
              <a:pPr/>
              <a:t>18</a:t>
            </a:fld>
            <a:endParaRPr lang="en-US" dirty="0">
              <a:solidFill>
                <a:srgbClr val="FFFFFF"/>
              </a:solidFill>
            </a:endParaRPr>
          </a:p>
        </p:txBody>
      </p:sp>
      <p:sp>
        <p:nvSpPr>
          <p:cNvPr id="9" name="Title 1"/>
          <p:cNvSpPr txBox="1">
            <a:spLocks/>
          </p:cNvSpPr>
          <p:nvPr/>
        </p:nvSpPr>
        <p:spPr>
          <a:xfrm>
            <a:off x="705492" y="539496"/>
            <a:ext cx="10302604" cy="1115568"/>
          </a:xfrm>
          <a:prstGeom prst="rect">
            <a:avLst/>
          </a:prstGeom>
        </p:spPr>
        <p:txBody>
          <a:bodyPr anchor="t"/>
          <a:lstStyle>
            <a:lvl1pPr algn="l" defTabSz="914400" rtl="0" eaLnBrk="1" latinLnBrk="0" hangingPunct="1">
              <a:lnSpc>
                <a:spcPct val="80000"/>
              </a:lnSpc>
              <a:spcBef>
                <a:spcPct val="0"/>
              </a:spcBef>
              <a:buNone/>
              <a:defRPr sz="3600" kern="1200">
                <a:solidFill>
                  <a:schemeClr val="tx1">
                    <a:lumMod val="50000"/>
                  </a:schemeClr>
                </a:solidFill>
                <a:latin typeface="+mj-lt"/>
                <a:ea typeface="+mj-ea"/>
                <a:cs typeface="+mj-cs"/>
              </a:defRPr>
            </a:lvl1pPr>
          </a:lstStyle>
          <a:p>
            <a:pPr>
              <a:lnSpc>
                <a:spcPct val="90000"/>
              </a:lnSpc>
            </a:pPr>
            <a:r>
              <a:rPr lang="en-US" sz="4400" dirty="0">
                <a:solidFill>
                  <a:srgbClr val="5F5F5F">
                    <a:lumMod val="50000"/>
                  </a:srgbClr>
                </a:solidFill>
                <a:ea typeface="Calibri" charset="0"/>
                <a:cs typeface="Calibri" charset="0"/>
              </a:rPr>
              <a:t>Oracle Cloud Platform—</a:t>
            </a:r>
          </a:p>
          <a:p>
            <a:pPr>
              <a:lnSpc>
                <a:spcPct val="90000"/>
              </a:lnSpc>
            </a:pPr>
            <a:r>
              <a:rPr lang="en-US" sz="4400" dirty="0">
                <a:solidFill>
                  <a:srgbClr val="5F5F5F">
                    <a:lumMod val="50000"/>
                  </a:srgbClr>
                </a:solidFill>
                <a:ea typeface="Calibri" charset="0"/>
                <a:cs typeface="Calibri" charset="0"/>
              </a:rPr>
              <a:t>PaaS and IaaS</a:t>
            </a:r>
          </a:p>
        </p:txBody>
      </p:sp>
      <p:sp>
        <p:nvSpPr>
          <p:cNvPr id="2" name="TextBox 1"/>
          <p:cNvSpPr txBox="1"/>
          <p:nvPr/>
        </p:nvSpPr>
        <p:spPr>
          <a:xfrm>
            <a:off x="-525975" y="4476861"/>
            <a:ext cx="914400" cy="914400"/>
          </a:xfrm>
          <a:prstGeom prst="rect">
            <a:avLst/>
          </a:prstGeom>
          <a:noFill/>
        </p:spPr>
        <p:txBody>
          <a:bodyPr wrap="none" lIns="0" tIns="0" rIns="0" bIns="0" rtlCol="0">
            <a:noAutofit/>
          </a:bodyPr>
          <a:lstStyle/>
          <a:p>
            <a:pPr>
              <a:lnSpc>
                <a:spcPct val="90000"/>
              </a:lnSpc>
            </a:pPr>
            <a:endParaRPr lang="en-US" dirty="0" smtClean="0"/>
          </a:p>
        </p:txBody>
      </p:sp>
    </p:spTree>
    <p:extLst>
      <p:ext uri="{BB962C8B-B14F-4D97-AF65-F5344CB8AC3E}">
        <p14:creationId xmlns:p14="http://schemas.microsoft.com/office/powerpoint/2010/main" val="2059019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rallelogram 13"/>
          <p:cNvSpPr/>
          <p:nvPr/>
        </p:nvSpPr>
        <p:spPr>
          <a:xfrm>
            <a:off x="6616225" y="567699"/>
            <a:ext cx="6703014" cy="4044154"/>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5" name="Parallelogram 14"/>
          <p:cNvSpPr/>
          <p:nvPr/>
        </p:nvSpPr>
        <p:spPr>
          <a:xfrm>
            <a:off x="7197725" y="2553460"/>
            <a:ext cx="5831623" cy="3390140"/>
          </a:xfrm>
          <a:prstGeom prst="parallelogram">
            <a:avLst>
              <a:gd name="adj" fmla="val 36579"/>
            </a:avLst>
          </a:prstGeom>
          <a:solidFill>
            <a:schemeClr val="bg1">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 name="TextBox 1"/>
          <p:cNvSpPr txBox="1"/>
          <p:nvPr/>
        </p:nvSpPr>
        <p:spPr>
          <a:xfrm>
            <a:off x="708203" y="539406"/>
            <a:ext cx="10307283" cy="1111046"/>
          </a:xfrm>
          <a:prstGeom prst="rect">
            <a:avLst/>
          </a:prstGeom>
          <a:noFill/>
        </p:spPr>
        <p:txBody>
          <a:bodyPr wrap="square" lIns="0" tIns="0" rIns="0" bIns="0" rtlCol="0" anchor="t" anchorCtr="0">
            <a:noAutofit/>
          </a:bodyPr>
          <a:lstStyle/>
          <a:p>
            <a:pPr>
              <a:lnSpc>
                <a:spcPct val="90000"/>
              </a:lnSpc>
            </a:pPr>
            <a:r>
              <a:rPr lang="en-US" sz="4400" dirty="0" smtClean="0">
                <a:solidFill>
                  <a:srgbClr val="5F5F5F">
                    <a:lumMod val="50000"/>
                  </a:srgbClr>
                </a:solidFill>
                <a:ea typeface="Calibri" charset="0"/>
                <a:cs typeface="Calibri" charset="0"/>
              </a:rPr>
              <a:t>Oracle SaaS </a:t>
            </a:r>
          </a:p>
        </p:txBody>
      </p:sp>
      <p:sp>
        <p:nvSpPr>
          <p:cNvPr id="5" name="Parallelogram 4"/>
          <p:cNvSpPr/>
          <p:nvPr/>
        </p:nvSpPr>
        <p:spPr>
          <a:xfrm>
            <a:off x="2337167" y="2755955"/>
            <a:ext cx="4093536" cy="967562"/>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6" name="TextBox 5"/>
          <p:cNvSpPr txBox="1"/>
          <p:nvPr/>
        </p:nvSpPr>
        <p:spPr>
          <a:xfrm>
            <a:off x="2581576" y="2777378"/>
            <a:ext cx="3200695" cy="882501"/>
          </a:xfrm>
          <a:prstGeom prst="rect">
            <a:avLst/>
          </a:prstGeom>
          <a:noFill/>
        </p:spPr>
        <p:txBody>
          <a:bodyPr wrap="square" lIns="0" tIns="0" rIns="0" bIns="0" rtlCol="0" anchor="ctr" anchorCtr="0">
            <a:noAutofit/>
          </a:bodyPr>
          <a:lstStyle/>
          <a:p>
            <a:pPr algn="r">
              <a:spcAft>
                <a:spcPts val="300"/>
              </a:spcAft>
            </a:pPr>
            <a:r>
              <a:rPr lang="en-US" sz="4400" dirty="0" smtClean="0">
                <a:solidFill>
                  <a:srgbClr val="FFFFFF">
                    <a:alpha val="90000"/>
                  </a:srgbClr>
                </a:solidFill>
                <a:ea typeface="Calibri" charset="0"/>
                <a:cs typeface="Calibri" charset="0"/>
              </a:rPr>
              <a:t>Experience</a:t>
            </a:r>
            <a:endParaRPr lang="en-US" sz="4400" b="1" dirty="0">
              <a:solidFill>
                <a:srgbClr val="FFFFFF"/>
              </a:solidFill>
              <a:ea typeface="Calibri" charset="0"/>
              <a:cs typeface="Calibri" charset="0"/>
            </a:endParaRPr>
          </a:p>
        </p:txBody>
      </p:sp>
      <p:sp>
        <p:nvSpPr>
          <p:cNvPr id="7" name="Parallelogram 6"/>
          <p:cNvSpPr/>
          <p:nvPr/>
        </p:nvSpPr>
        <p:spPr>
          <a:xfrm>
            <a:off x="912402" y="3606558"/>
            <a:ext cx="4008476" cy="967562"/>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8" name="TextBox 7"/>
          <p:cNvSpPr txBox="1"/>
          <p:nvPr/>
        </p:nvSpPr>
        <p:spPr>
          <a:xfrm>
            <a:off x="1071751" y="3627984"/>
            <a:ext cx="3200695" cy="882501"/>
          </a:xfrm>
          <a:prstGeom prst="rect">
            <a:avLst/>
          </a:prstGeom>
          <a:noFill/>
        </p:spPr>
        <p:txBody>
          <a:bodyPr wrap="square" lIns="0" tIns="0" rIns="0" bIns="0" rtlCol="0" anchor="ctr" anchorCtr="0">
            <a:noAutofit/>
          </a:bodyPr>
          <a:lstStyle/>
          <a:p>
            <a:pPr algn="r">
              <a:spcAft>
                <a:spcPts val="300"/>
              </a:spcAft>
            </a:pPr>
            <a:r>
              <a:rPr lang="en-US" sz="4400" dirty="0" smtClean="0">
                <a:solidFill>
                  <a:srgbClr val="FFFFFF">
                    <a:alpha val="90000"/>
                  </a:srgbClr>
                </a:solidFill>
                <a:ea typeface="Calibri" charset="0"/>
                <a:cs typeface="Calibri" charset="0"/>
              </a:rPr>
              <a:t>Efficiency</a:t>
            </a:r>
            <a:endParaRPr lang="en-US" sz="4400" b="1" dirty="0">
              <a:solidFill>
                <a:srgbClr val="FFFFFF"/>
              </a:solidFill>
              <a:ea typeface="Calibri" charset="0"/>
              <a:cs typeface="Calibri" charset="0"/>
            </a:endParaRPr>
          </a:p>
        </p:txBody>
      </p:sp>
      <p:sp>
        <p:nvSpPr>
          <p:cNvPr id="9" name="Parallelogram 8"/>
          <p:cNvSpPr/>
          <p:nvPr/>
        </p:nvSpPr>
        <p:spPr>
          <a:xfrm>
            <a:off x="1720634" y="4467791"/>
            <a:ext cx="5082365" cy="967562"/>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0" name="TextBox 9"/>
          <p:cNvSpPr txBox="1"/>
          <p:nvPr/>
        </p:nvSpPr>
        <p:spPr>
          <a:xfrm>
            <a:off x="2220210" y="4489365"/>
            <a:ext cx="3934046" cy="882501"/>
          </a:xfrm>
          <a:prstGeom prst="rect">
            <a:avLst/>
          </a:prstGeom>
          <a:noFill/>
        </p:spPr>
        <p:txBody>
          <a:bodyPr wrap="square" lIns="0" tIns="0" rIns="0" bIns="0" rtlCol="0" anchor="ctr" anchorCtr="0">
            <a:noAutofit/>
          </a:bodyPr>
          <a:lstStyle/>
          <a:p>
            <a:pPr algn="r">
              <a:spcAft>
                <a:spcPts val="300"/>
              </a:spcAft>
            </a:pPr>
            <a:r>
              <a:rPr lang="en-US" sz="4400" smtClean="0">
                <a:solidFill>
                  <a:srgbClr val="FFFFFF">
                    <a:alpha val="90000"/>
                  </a:srgbClr>
                </a:solidFill>
                <a:ea typeface="Calibri" charset="0"/>
                <a:cs typeface="Calibri" charset="0"/>
              </a:rPr>
              <a:t>Empowerment</a:t>
            </a:r>
            <a:endParaRPr lang="en-US" sz="4400" b="1" dirty="0">
              <a:solidFill>
                <a:srgbClr val="FFFFFF"/>
              </a:solidFill>
              <a:ea typeface="Calibri" charset="0"/>
              <a:cs typeface="Calibri" charset="0"/>
            </a:endParaRPr>
          </a:p>
        </p:txBody>
      </p:sp>
      <p:sp>
        <p:nvSpPr>
          <p:cNvPr id="3" name="Parallelogram 2"/>
          <p:cNvSpPr/>
          <p:nvPr/>
        </p:nvSpPr>
        <p:spPr>
          <a:xfrm>
            <a:off x="657223" y="1884086"/>
            <a:ext cx="4167964" cy="967562"/>
          </a:xfrm>
          <a:prstGeom prst="parallelogram">
            <a:avLst>
              <a:gd name="adj" fmla="val 36579"/>
            </a:avLst>
          </a:prstGeom>
          <a:blipFill dpi="0" rotWithShape="1">
            <a:blip r:embed="rId6"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4" name="TextBox 3"/>
          <p:cNvSpPr txBox="1"/>
          <p:nvPr/>
        </p:nvSpPr>
        <p:spPr>
          <a:xfrm>
            <a:off x="976060" y="1905660"/>
            <a:ext cx="3200695" cy="882501"/>
          </a:xfrm>
          <a:prstGeom prst="rect">
            <a:avLst/>
          </a:prstGeom>
          <a:noFill/>
        </p:spPr>
        <p:txBody>
          <a:bodyPr wrap="square" lIns="0" tIns="0" rIns="0" bIns="0" rtlCol="0" anchor="ctr" anchorCtr="0">
            <a:noAutofit/>
          </a:bodyPr>
          <a:lstStyle/>
          <a:p>
            <a:pPr algn="r">
              <a:spcAft>
                <a:spcPts val="300"/>
              </a:spcAft>
            </a:pPr>
            <a:r>
              <a:rPr lang="en-US" sz="4400" dirty="0" smtClean="0">
                <a:solidFill>
                  <a:srgbClr val="FFFFFF">
                    <a:alpha val="90000"/>
                  </a:srgbClr>
                </a:solidFill>
                <a:ea typeface="Calibri" charset="0"/>
                <a:cs typeface="Calibri" charset="0"/>
              </a:rPr>
              <a:t>Engagement</a:t>
            </a:r>
            <a:endParaRPr lang="en-US" sz="4400" b="1" dirty="0">
              <a:solidFill>
                <a:srgbClr val="FFFFFF"/>
              </a:solidFill>
              <a:ea typeface="Calibri" charset="0"/>
              <a:cs typeface="Calibri" charset="0"/>
            </a:endParaRPr>
          </a:p>
        </p:txBody>
      </p:sp>
      <p:sp>
        <p:nvSpPr>
          <p:cNvPr id="11" name="Rectangle 10"/>
          <p:cNvSpPr/>
          <p:nvPr/>
        </p:nvSpPr>
        <p:spPr>
          <a:xfrm>
            <a:off x="7197881" y="1981200"/>
            <a:ext cx="4459287" cy="3046988"/>
          </a:xfrm>
          <a:prstGeom prst="rect">
            <a:avLst/>
          </a:prstGeom>
        </p:spPr>
        <p:txBody>
          <a:bodyPr wrap="square">
            <a:spAutoFit/>
          </a:bodyPr>
          <a:lstStyle/>
          <a:p>
            <a:pPr algn="r"/>
            <a:r>
              <a:rPr lang="en-US" sz="3200" dirty="0">
                <a:solidFill>
                  <a:srgbClr val="5F5F5F">
                    <a:lumMod val="50000"/>
                  </a:srgbClr>
                </a:solidFill>
                <a:ea typeface="Calibri" charset="0"/>
                <a:cs typeface="Calibri" charset="0"/>
              </a:rPr>
              <a:t>Unlock business </a:t>
            </a:r>
            <a:r>
              <a:rPr lang="en-US" sz="3200" dirty="0" smtClean="0">
                <a:solidFill>
                  <a:srgbClr val="5F5F5F">
                    <a:lumMod val="50000"/>
                  </a:srgbClr>
                </a:solidFill>
                <a:ea typeface="Calibri" charset="0"/>
                <a:cs typeface="Calibri" charset="0"/>
              </a:rPr>
              <a:t>value and </a:t>
            </a:r>
            <a:r>
              <a:rPr lang="en-US" sz="3200" dirty="0">
                <a:solidFill>
                  <a:srgbClr val="5F5F5F">
                    <a:lumMod val="50000"/>
                  </a:srgbClr>
                </a:solidFill>
                <a:ea typeface="Calibri" charset="0"/>
                <a:cs typeface="Calibri" charset="0"/>
              </a:rPr>
              <a:t>performance </a:t>
            </a:r>
            <a:r>
              <a:rPr lang="en-US" sz="3200" dirty="0" smtClean="0">
                <a:solidFill>
                  <a:srgbClr val="5F5F5F">
                    <a:lumMod val="50000"/>
                  </a:srgbClr>
                </a:solidFill>
                <a:ea typeface="Calibri" charset="0"/>
                <a:cs typeface="Calibri" charset="0"/>
              </a:rPr>
              <a:t>by </a:t>
            </a:r>
            <a:r>
              <a:rPr lang="en-US" sz="3200" dirty="0">
                <a:solidFill>
                  <a:srgbClr val="5F5F5F">
                    <a:lumMod val="50000"/>
                  </a:srgbClr>
                </a:solidFill>
                <a:ea typeface="Calibri" charset="0"/>
                <a:cs typeface="Calibri" charset="0"/>
              </a:rPr>
              <a:t>enabling businesses and people to be more informed, connected, </a:t>
            </a:r>
            <a:r>
              <a:rPr lang="en-US" sz="3200" dirty="0" smtClean="0">
                <a:solidFill>
                  <a:srgbClr val="5F5F5F">
                    <a:lumMod val="50000"/>
                  </a:srgbClr>
                </a:solidFill>
                <a:ea typeface="Calibri" charset="0"/>
                <a:cs typeface="Calibri" charset="0"/>
              </a:rPr>
              <a:t>productive, and engaged</a:t>
            </a:r>
            <a:endParaRPr lang="en-US" sz="3200" dirty="0">
              <a:solidFill>
                <a:srgbClr val="5F5F5F">
                  <a:lumMod val="50000"/>
                </a:srgbClr>
              </a:solidFill>
              <a:ea typeface="Calibri" charset="0"/>
              <a:cs typeface="Calibri" charset="0"/>
            </a:endParaRPr>
          </a:p>
        </p:txBody>
      </p:sp>
      <p:sp>
        <p:nvSpPr>
          <p:cNvPr id="17" name="TextBox 16"/>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smtClean="0">
                <a:solidFill>
                  <a:srgbClr val="5F5F5F"/>
                </a:solidFill>
              </a:rPr>
              <a:t>2017,</a:t>
            </a:r>
            <a:r>
              <a:rPr sz="850" dirty="0" smtClean="0">
                <a:solidFill>
                  <a:srgbClr val="5F5F5F"/>
                </a:solidFill>
              </a:rPr>
              <a:t> </a:t>
            </a:r>
            <a:r>
              <a:rPr sz="850" dirty="0">
                <a:solidFill>
                  <a:srgbClr val="5F5F5F"/>
                </a:solidFill>
              </a:rPr>
              <a:t>Oracle and/or its affiliates. All rights reserved.  </a:t>
            </a:r>
          </a:p>
        </p:txBody>
      </p:sp>
    </p:spTree>
    <p:extLst>
      <p:ext uri="{BB962C8B-B14F-4D97-AF65-F5344CB8AC3E}">
        <p14:creationId xmlns:p14="http://schemas.microsoft.com/office/powerpoint/2010/main" val="198839118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6" name="Parallelogram 5"/>
          <p:cNvSpPr/>
          <p:nvPr/>
        </p:nvSpPr>
        <p:spPr>
          <a:xfrm>
            <a:off x="-738004" y="4371486"/>
            <a:ext cx="7693798" cy="1196275"/>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TextBox 6"/>
          <p:cNvSpPr txBox="1"/>
          <p:nvPr/>
        </p:nvSpPr>
        <p:spPr>
          <a:xfrm>
            <a:off x="246777" y="4342749"/>
            <a:ext cx="6267408" cy="1111046"/>
          </a:xfrm>
          <a:prstGeom prst="rect">
            <a:avLst/>
          </a:prstGeom>
          <a:noFill/>
        </p:spPr>
        <p:txBody>
          <a:bodyPr wrap="square" lIns="0" tIns="0" rIns="0" bIns="0" rtlCol="0" anchor="ctr" anchorCtr="0">
            <a:noAutofit/>
          </a:bodyPr>
          <a:lstStyle/>
          <a:p>
            <a:pPr algn="ctr">
              <a:lnSpc>
                <a:spcPct val="90000"/>
              </a:lnSpc>
            </a:pPr>
            <a:r>
              <a:rPr lang="en-US" sz="4800" dirty="0" smtClean="0">
                <a:solidFill>
                  <a:srgbClr val="FFFFFF"/>
                </a:solidFill>
                <a:latin typeface="Calibri"/>
                <a:ea typeface="Calibri" charset="0"/>
                <a:cs typeface="Calibri" charset="0"/>
              </a:rPr>
              <a:t>Transformation</a:t>
            </a:r>
            <a:endParaRPr lang="en-US" sz="6000"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27245524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8175" y="539406"/>
            <a:ext cx="10307283" cy="1111046"/>
          </a:xfrm>
          <a:prstGeom prst="rect">
            <a:avLst/>
          </a:prstGeom>
          <a:noFill/>
        </p:spPr>
        <p:txBody>
          <a:bodyPr wrap="square" lIns="0" tIns="0" rIns="0" bIns="0" rtlCol="0" anchor="t" anchorCtr="0">
            <a:noAutofit/>
          </a:bodyPr>
          <a:lstStyle/>
          <a:p>
            <a:pPr>
              <a:lnSpc>
                <a:spcPct val="90000"/>
              </a:lnSpc>
            </a:pPr>
            <a:r>
              <a:rPr lang="en-US" sz="4400" dirty="0" smtClean="0">
                <a:solidFill>
                  <a:srgbClr val="5F5F5F">
                    <a:lumMod val="50000"/>
                  </a:srgbClr>
                </a:solidFill>
                <a:latin typeface="Calibri" charset="0"/>
                <a:ea typeface="Calibri" charset="0"/>
                <a:cs typeface="Calibri" charset="0"/>
              </a:rPr>
              <a:t>Oracle SaaS</a:t>
            </a:r>
          </a:p>
        </p:txBody>
      </p:sp>
      <p:sp>
        <p:nvSpPr>
          <p:cNvPr id="28" name="TextBox 27"/>
          <p:cNvSpPr txBox="1"/>
          <p:nvPr/>
        </p:nvSpPr>
        <p:spPr>
          <a:xfrm>
            <a:off x="1111347" y="4713908"/>
            <a:ext cx="11557845" cy="1655181"/>
          </a:xfrm>
          <a:prstGeom prst="rect">
            <a:avLst/>
          </a:prstGeom>
          <a:noFill/>
        </p:spPr>
        <p:txBody>
          <a:bodyPr wrap="square" lIns="0" tIns="0" rIns="0" bIns="0" rtlCol="0" anchor="ctr" anchorCtr="0">
            <a:noAutofit/>
          </a:bodyPr>
          <a:lstStyle/>
          <a:p>
            <a:pPr marL="231775" indent="-231775">
              <a:lnSpc>
                <a:spcPct val="80000"/>
              </a:lnSpc>
              <a:spcAft>
                <a:spcPts val="600"/>
              </a:spcAft>
              <a:buFont typeface="Arial"/>
              <a:buChar char="•"/>
            </a:pPr>
            <a:r>
              <a:rPr lang="en-US" sz="2400" dirty="0">
                <a:solidFill>
                  <a:srgbClr val="000000"/>
                </a:solidFill>
                <a:latin typeface="Calibri" charset="0"/>
                <a:ea typeface="Calibri" charset="0"/>
                <a:cs typeface="Calibri" charset="0"/>
              </a:rPr>
              <a:t>Best-in-class modern apps; a complete, integrated suite spanning every category </a:t>
            </a:r>
            <a:r>
              <a:rPr lang="en-US" sz="2400" strike="sngStrike" dirty="0">
                <a:solidFill>
                  <a:srgbClr val="000000"/>
                </a:solidFill>
                <a:latin typeface="Calibri" charset="0"/>
                <a:ea typeface="Calibri" charset="0"/>
                <a:cs typeface="Calibri" charset="0"/>
              </a:rPr>
              <a:t> </a:t>
            </a:r>
          </a:p>
          <a:p>
            <a:pPr marL="231775" indent="-231775">
              <a:lnSpc>
                <a:spcPct val="80000"/>
              </a:lnSpc>
              <a:spcAft>
                <a:spcPts val="600"/>
              </a:spcAft>
              <a:buFont typeface="Arial"/>
              <a:buChar char="•"/>
            </a:pPr>
            <a:r>
              <a:rPr lang="en-US" sz="2400" dirty="0">
                <a:solidFill>
                  <a:srgbClr val="000000"/>
                </a:solidFill>
                <a:latin typeface="Calibri" charset="0"/>
                <a:ea typeface="Calibri" charset="0"/>
                <a:cs typeface="Calibri" charset="0"/>
              </a:rPr>
              <a:t>Build preference and personalized interaction; improve operational efficiency </a:t>
            </a:r>
          </a:p>
          <a:p>
            <a:pPr marL="231775" indent="-231775">
              <a:lnSpc>
                <a:spcPct val="80000"/>
              </a:lnSpc>
              <a:spcAft>
                <a:spcPts val="600"/>
              </a:spcAft>
              <a:buFont typeface="Arial"/>
              <a:buChar char="•"/>
            </a:pPr>
            <a:r>
              <a:rPr lang="en-US" sz="2400" dirty="0">
                <a:solidFill>
                  <a:srgbClr val="000000"/>
                </a:solidFill>
                <a:latin typeface="Calibri" charset="0"/>
                <a:ea typeface="Calibri" charset="0"/>
                <a:cs typeface="Calibri" charset="0"/>
              </a:rPr>
              <a:t>Real-time adaptive intelligence for business outcomes</a:t>
            </a:r>
          </a:p>
          <a:p>
            <a:pPr marL="231775" indent="-231775">
              <a:lnSpc>
                <a:spcPct val="80000"/>
              </a:lnSpc>
              <a:spcAft>
                <a:spcPts val="600"/>
              </a:spcAft>
              <a:buFont typeface="Arial"/>
              <a:buChar char="•"/>
            </a:pPr>
            <a:endParaRPr lang="en-US" sz="2400" dirty="0">
              <a:solidFill>
                <a:schemeClr val="accent1"/>
              </a:solidFill>
              <a:latin typeface="Calibri" charset="0"/>
              <a:ea typeface="Calibri" charset="0"/>
              <a:cs typeface="Calibri" charset="0"/>
            </a:endParaRPr>
          </a:p>
          <a:p>
            <a:pPr marL="231775" indent="-231775">
              <a:lnSpc>
                <a:spcPct val="80000"/>
              </a:lnSpc>
              <a:spcAft>
                <a:spcPts val="600"/>
              </a:spcAft>
              <a:buFont typeface="Arial"/>
              <a:buChar char="•"/>
            </a:pPr>
            <a:endParaRPr lang="en-US" sz="2400" dirty="0">
              <a:solidFill>
                <a:srgbClr val="5F5F5F">
                  <a:lumMod val="50000"/>
                </a:srgbClr>
              </a:solidFill>
              <a:latin typeface="Calibri" charset="0"/>
              <a:ea typeface="Calibri" charset="0"/>
              <a:cs typeface="Calibri" charset="0"/>
            </a:endParaRPr>
          </a:p>
          <a:p>
            <a:pPr marL="231775" indent="-231775">
              <a:lnSpc>
                <a:spcPct val="80000"/>
              </a:lnSpc>
              <a:spcAft>
                <a:spcPts val="600"/>
              </a:spcAft>
              <a:buFont typeface="Arial"/>
              <a:buChar char="•"/>
            </a:pPr>
            <a:endParaRPr lang="en-US" sz="2400" dirty="0" smtClean="0">
              <a:solidFill>
                <a:srgbClr val="5F5F5F">
                  <a:lumMod val="50000"/>
                </a:srgbClr>
              </a:solidFill>
              <a:latin typeface="Calibri" charset="0"/>
              <a:ea typeface="Calibri" charset="0"/>
              <a:cs typeface="Calibri" charset="0"/>
            </a:endParaRPr>
          </a:p>
          <a:p>
            <a:pPr>
              <a:lnSpc>
                <a:spcPct val="80000"/>
              </a:lnSpc>
              <a:spcAft>
                <a:spcPts val="600"/>
              </a:spcAft>
            </a:pPr>
            <a:endParaRPr lang="en-US" sz="2400" dirty="0">
              <a:solidFill>
                <a:srgbClr val="5F5F5F">
                  <a:lumMod val="50000"/>
                </a:srgbClr>
              </a:solidFill>
              <a:latin typeface="Calibri" charset="0"/>
              <a:ea typeface="Calibri" charset="0"/>
              <a:cs typeface="Calibri" charset="0"/>
            </a:endParaRPr>
          </a:p>
        </p:txBody>
      </p:sp>
      <p:grpSp>
        <p:nvGrpSpPr>
          <p:cNvPr id="29" name="Group 28"/>
          <p:cNvGrpSpPr/>
          <p:nvPr/>
        </p:nvGrpSpPr>
        <p:grpSpPr>
          <a:xfrm>
            <a:off x="2313311" y="5866108"/>
            <a:ext cx="11031095" cy="659129"/>
            <a:chOff x="1054101" y="4765969"/>
            <a:chExt cx="11595099" cy="965200"/>
          </a:xfrm>
        </p:grpSpPr>
        <p:sp>
          <p:nvSpPr>
            <p:cNvPr id="30" name="Parallelogram 29"/>
            <p:cNvSpPr/>
            <p:nvPr/>
          </p:nvSpPr>
          <p:spPr>
            <a:xfrm>
              <a:off x="1054101" y="4765969"/>
              <a:ext cx="11595099" cy="965200"/>
            </a:xfrm>
            <a:prstGeom prst="parallelogram">
              <a:avLst>
                <a:gd name="adj" fmla="val 36579"/>
              </a:avLst>
            </a:prstGeom>
            <a:solidFill>
              <a:schemeClr val="bg1">
                <a:alpha val="6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solidFill>
                  <a:srgbClr val="FFFFFF"/>
                </a:solidFill>
                <a:latin typeface="Calibri"/>
              </a:endParaRPr>
            </a:p>
          </p:txBody>
        </p:sp>
        <p:sp>
          <p:nvSpPr>
            <p:cNvPr id="31" name="Rectangle 30"/>
            <p:cNvSpPr/>
            <p:nvPr/>
          </p:nvSpPr>
          <p:spPr>
            <a:xfrm>
              <a:off x="1362299" y="4896975"/>
              <a:ext cx="10031413" cy="676042"/>
            </a:xfrm>
            <a:prstGeom prst="rect">
              <a:avLst/>
            </a:prstGeom>
          </p:spPr>
          <p:txBody>
            <a:bodyPr wrap="square">
              <a:spAutoFit/>
            </a:bodyPr>
            <a:lstStyle/>
            <a:p>
              <a:r>
                <a:rPr lang="en-US" sz="2400" dirty="0">
                  <a:solidFill>
                    <a:srgbClr val="F80000"/>
                  </a:solidFill>
                  <a:latin typeface="Calibri" charset="0"/>
                  <a:ea typeface="Calibri" charset="0"/>
                  <a:cs typeface="Calibri" charset="0"/>
                </a:rPr>
                <a:t>Transform by connecting, enriching and extending these apps with PaaS</a:t>
              </a:r>
            </a:p>
          </p:txBody>
        </p:sp>
      </p:grpSp>
      <p:sp>
        <p:nvSpPr>
          <p:cNvPr id="49" name="Parallelogram 48"/>
          <p:cNvSpPr/>
          <p:nvPr/>
        </p:nvSpPr>
        <p:spPr>
          <a:xfrm>
            <a:off x="291218" y="1934967"/>
            <a:ext cx="1985319" cy="1550555"/>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0" name="Parallelogram 49"/>
          <p:cNvSpPr/>
          <p:nvPr/>
        </p:nvSpPr>
        <p:spPr>
          <a:xfrm>
            <a:off x="1621191" y="1406992"/>
            <a:ext cx="2239082" cy="1858611"/>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1" name="Parallelogram 50"/>
          <p:cNvSpPr/>
          <p:nvPr/>
        </p:nvSpPr>
        <p:spPr>
          <a:xfrm>
            <a:off x="3063713" y="1866216"/>
            <a:ext cx="1948002" cy="1558040"/>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2" name="Parallelogram 51"/>
          <p:cNvSpPr/>
          <p:nvPr/>
        </p:nvSpPr>
        <p:spPr>
          <a:xfrm>
            <a:off x="5658874" y="1341847"/>
            <a:ext cx="2116896" cy="2166667"/>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3" name="Parallelogram 52"/>
          <p:cNvSpPr/>
          <p:nvPr/>
        </p:nvSpPr>
        <p:spPr>
          <a:xfrm>
            <a:off x="6970853" y="1816328"/>
            <a:ext cx="2103548" cy="1437598"/>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54" name="TextBox 53"/>
          <p:cNvSpPr txBox="1"/>
          <p:nvPr/>
        </p:nvSpPr>
        <p:spPr>
          <a:xfrm>
            <a:off x="2942430"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Modern HR</a:t>
            </a:r>
          </a:p>
        </p:txBody>
      </p:sp>
      <p:sp>
        <p:nvSpPr>
          <p:cNvPr id="55" name="TextBox 54"/>
          <p:cNvSpPr txBox="1"/>
          <p:nvPr/>
        </p:nvSpPr>
        <p:spPr>
          <a:xfrm>
            <a:off x="106984"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Supply Chain</a:t>
            </a:r>
          </a:p>
        </p:txBody>
      </p:sp>
      <p:sp>
        <p:nvSpPr>
          <p:cNvPr id="56" name="TextBox 55"/>
          <p:cNvSpPr txBox="1"/>
          <p:nvPr/>
        </p:nvSpPr>
        <p:spPr>
          <a:xfrm>
            <a:off x="1570590"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ERP / EPM</a:t>
            </a:r>
          </a:p>
        </p:txBody>
      </p:sp>
      <p:sp>
        <p:nvSpPr>
          <p:cNvPr id="57" name="TextBox 56"/>
          <p:cNvSpPr txBox="1"/>
          <p:nvPr/>
        </p:nvSpPr>
        <p:spPr>
          <a:xfrm>
            <a:off x="6980044"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Service</a:t>
            </a:r>
          </a:p>
        </p:txBody>
      </p:sp>
      <p:sp>
        <p:nvSpPr>
          <p:cNvPr id="58" name="TextBox 57"/>
          <p:cNvSpPr txBox="1"/>
          <p:nvPr/>
        </p:nvSpPr>
        <p:spPr>
          <a:xfrm>
            <a:off x="4372594"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Marketing</a:t>
            </a:r>
          </a:p>
        </p:txBody>
      </p:sp>
      <p:sp>
        <p:nvSpPr>
          <p:cNvPr id="59" name="TextBox 58"/>
          <p:cNvSpPr txBox="1"/>
          <p:nvPr/>
        </p:nvSpPr>
        <p:spPr>
          <a:xfrm>
            <a:off x="5639115"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Sales</a:t>
            </a:r>
          </a:p>
        </p:txBody>
      </p:sp>
      <p:sp>
        <p:nvSpPr>
          <p:cNvPr id="60" name="Parallelogram 59"/>
          <p:cNvSpPr/>
          <p:nvPr/>
        </p:nvSpPr>
        <p:spPr>
          <a:xfrm>
            <a:off x="4488028" y="1584787"/>
            <a:ext cx="1913532" cy="1619651"/>
          </a:xfrm>
          <a:prstGeom prst="parallelogram">
            <a:avLst>
              <a:gd name="adj" fmla="val 36579"/>
            </a:avLst>
          </a:prstGeom>
          <a:solidFill>
            <a:schemeClr val="accent6">
              <a:lumMod val="60000"/>
              <a:lumOff val="40000"/>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pic>
        <p:nvPicPr>
          <p:cNvPr id="61" name="Picture 6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2086" y="2043400"/>
            <a:ext cx="934812" cy="971958"/>
          </a:xfrm>
          <a:prstGeom prst="rect">
            <a:avLst/>
          </a:prstGeom>
        </p:spPr>
      </p:pic>
      <p:pic>
        <p:nvPicPr>
          <p:cNvPr id="62" name="Picture 6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582" y="2126224"/>
            <a:ext cx="902926" cy="938804"/>
          </a:xfrm>
          <a:prstGeom prst="rect">
            <a:avLst/>
          </a:prstGeom>
        </p:spPr>
      </p:pic>
      <p:pic>
        <p:nvPicPr>
          <p:cNvPr id="63" name="Picture 6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82713" y="2056612"/>
            <a:ext cx="905915" cy="941913"/>
          </a:xfrm>
          <a:prstGeom prst="rect">
            <a:avLst/>
          </a:prstGeom>
        </p:spPr>
      </p:pic>
      <p:pic>
        <p:nvPicPr>
          <p:cNvPr id="64" name="Picture 6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88223" y="2033735"/>
            <a:ext cx="974724" cy="1013456"/>
          </a:xfrm>
          <a:prstGeom prst="rect">
            <a:avLst/>
          </a:prstGeom>
        </p:spPr>
      </p:pic>
      <p:pic>
        <p:nvPicPr>
          <p:cNvPr id="65" name="Picture 6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73252" y="2041591"/>
            <a:ext cx="920363" cy="956935"/>
          </a:xfrm>
          <a:prstGeom prst="rect">
            <a:avLst/>
          </a:prstGeom>
        </p:spPr>
      </p:pic>
      <p:pic>
        <p:nvPicPr>
          <p:cNvPr id="66" name="Picture 6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95273" y="2039679"/>
            <a:ext cx="905915" cy="941913"/>
          </a:xfrm>
          <a:prstGeom prst="rect">
            <a:avLst/>
          </a:prstGeom>
        </p:spPr>
      </p:pic>
      <p:sp>
        <p:nvSpPr>
          <p:cNvPr id="67" name="Parallelogram 66"/>
          <p:cNvSpPr/>
          <p:nvPr/>
        </p:nvSpPr>
        <p:spPr>
          <a:xfrm>
            <a:off x="8409198" y="1406992"/>
            <a:ext cx="2239082" cy="1858611"/>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68" name="TextBox 67"/>
          <p:cNvSpPr txBox="1"/>
          <p:nvPr/>
        </p:nvSpPr>
        <p:spPr>
          <a:xfrm>
            <a:off x="8438450" y="3429898"/>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Commerce</a:t>
            </a:r>
          </a:p>
        </p:txBody>
      </p:sp>
      <p:pic>
        <p:nvPicPr>
          <p:cNvPr id="69" name="Picture 6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077972" y="1980752"/>
            <a:ext cx="952230" cy="990068"/>
          </a:xfrm>
          <a:prstGeom prst="rect">
            <a:avLst/>
          </a:prstGeom>
        </p:spPr>
      </p:pic>
      <p:sp>
        <p:nvSpPr>
          <p:cNvPr id="70" name="Parallelogram 69"/>
          <p:cNvSpPr/>
          <p:nvPr/>
        </p:nvSpPr>
        <p:spPr>
          <a:xfrm>
            <a:off x="9798821" y="1840568"/>
            <a:ext cx="1948002" cy="1558040"/>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pic>
        <p:nvPicPr>
          <p:cNvPr id="71" name="Picture 70"/>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0362201" y="2092872"/>
            <a:ext cx="835349" cy="835567"/>
          </a:xfrm>
          <a:prstGeom prst="rect">
            <a:avLst/>
          </a:prstGeom>
        </p:spPr>
      </p:pic>
      <p:sp>
        <p:nvSpPr>
          <p:cNvPr id="72" name="TextBox 71"/>
          <p:cNvSpPr txBox="1"/>
          <p:nvPr/>
        </p:nvSpPr>
        <p:spPr>
          <a:xfrm>
            <a:off x="9704971" y="3425401"/>
            <a:ext cx="2231343" cy="527709"/>
          </a:xfrm>
          <a:prstGeom prst="rect">
            <a:avLst/>
          </a:prstGeom>
          <a:noFill/>
        </p:spPr>
        <p:txBody>
          <a:bodyPr wrap="square" lIns="0" tIns="0" rIns="0" bIns="0" rtlCol="0" anchor="ctr" anchorCtr="0">
            <a:noAutofit/>
          </a:bodyPr>
          <a:lstStyle/>
          <a:p>
            <a:pPr algn="ctr">
              <a:lnSpc>
                <a:spcPct val="90000"/>
              </a:lnSpc>
            </a:pPr>
            <a:r>
              <a:rPr lang="en-US" sz="1700" b="1" dirty="0">
                <a:solidFill>
                  <a:srgbClr val="5F5F5F">
                    <a:lumMod val="50000"/>
                  </a:srgbClr>
                </a:solidFill>
                <a:ea typeface="Calibri" charset="0"/>
                <a:cs typeface="Calibri" charset="0"/>
              </a:rPr>
              <a:t>Industries</a:t>
            </a:r>
          </a:p>
        </p:txBody>
      </p:sp>
    </p:spTree>
    <p:extLst>
      <p:ext uri="{BB962C8B-B14F-4D97-AF65-F5344CB8AC3E}">
        <p14:creationId xmlns:p14="http://schemas.microsoft.com/office/powerpoint/2010/main" val="1135850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a:off x="1949955" y="0"/>
            <a:ext cx="12799896"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8" name="TextBox 7"/>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pic>
        <p:nvPicPr>
          <p:cNvPr id="11" name="Oracle red badge logo" descr="Oracle logo in white on red staging background"/>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
        <p:nvSpPr>
          <p:cNvPr id="12" name="Rectangle 11"/>
          <p:cNvSpPr/>
          <p:nvPr/>
        </p:nvSpPr>
        <p:spPr>
          <a:xfrm>
            <a:off x="3681819" y="2105911"/>
            <a:ext cx="8378715" cy="3970318"/>
          </a:xfrm>
          <a:prstGeom prst="rect">
            <a:avLst/>
          </a:prstGeom>
        </p:spPr>
        <p:txBody>
          <a:bodyPr wrap="square">
            <a:spAutoFit/>
          </a:bodyPr>
          <a:lstStyle/>
          <a:p>
            <a:pPr marL="184150" lvl="1" indent="-184150">
              <a:spcBef>
                <a:spcPts val="1200"/>
              </a:spcBef>
              <a:buFont typeface="Arial"/>
              <a:buChar char="•"/>
            </a:pPr>
            <a:r>
              <a:rPr lang="en-US" sz="2400" dirty="0">
                <a:solidFill>
                  <a:srgbClr val="FFFFFF"/>
                </a:solidFill>
              </a:rPr>
              <a:t>Seamless </a:t>
            </a:r>
            <a:r>
              <a:rPr lang="en-US" sz="2400" dirty="0" smtClean="0">
                <a:solidFill>
                  <a:srgbClr val="FFFFFF"/>
                </a:solidFill>
              </a:rPr>
              <a:t>integration </a:t>
            </a:r>
            <a:r>
              <a:rPr lang="en-US" sz="2400" dirty="0">
                <a:solidFill>
                  <a:srgbClr val="FFFFFF"/>
                </a:solidFill>
              </a:rPr>
              <a:t>between PaaS and SaaS </a:t>
            </a:r>
            <a:endParaRPr lang="en-US" sz="2400" dirty="0" smtClean="0">
              <a:solidFill>
                <a:srgbClr val="FFFFFF"/>
              </a:solidFill>
            </a:endParaRPr>
          </a:p>
          <a:p>
            <a:pPr marL="184150" lvl="1" indent="-184150">
              <a:spcBef>
                <a:spcPts val="1200"/>
              </a:spcBef>
              <a:buFont typeface="Arial"/>
              <a:buChar char="•"/>
            </a:pPr>
            <a:r>
              <a:rPr lang="en-US" sz="2400" dirty="0" smtClean="0">
                <a:solidFill>
                  <a:srgbClr val="FFFFFF"/>
                </a:solidFill>
              </a:rPr>
              <a:t>Connect cloud apps to on-premises and third party apps</a:t>
            </a:r>
          </a:p>
          <a:p>
            <a:pPr marL="184150" lvl="1" indent="-184150">
              <a:spcBef>
                <a:spcPts val="1200"/>
              </a:spcBef>
              <a:buFont typeface="Arial"/>
              <a:buChar char="•"/>
            </a:pPr>
            <a:r>
              <a:rPr lang="en-US" sz="2400" dirty="0" smtClean="0">
                <a:solidFill>
                  <a:srgbClr val="FFFFFF"/>
                </a:solidFill>
              </a:rPr>
              <a:t>Extend </a:t>
            </a:r>
            <a:r>
              <a:rPr lang="en-US" sz="2400" dirty="0">
                <a:solidFill>
                  <a:srgbClr val="FFFFFF"/>
                </a:solidFill>
              </a:rPr>
              <a:t>capabilities, differentiate and create modern experiences</a:t>
            </a:r>
          </a:p>
          <a:p>
            <a:pPr marL="184150" lvl="1" indent="-184150">
              <a:spcBef>
                <a:spcPts val="1200"/>
              </a:spcBef>
              <a:buFont typeface="Arial"/>
              <a:buChar char="•"/>
            </a:pPr>
            <a:r>
              <a:rPr lang="en-US" sz="2400" dirty="0">
                <a:solidFill>
                  <a:srgbClr val="FFFFFF"/>
                </a:solidFill>
              </a:rPr>
              <a:t>Derive insights through analytics spanning </a:t>
            </a:r>
            <a:r>
              <a:rPr lang="en-US" sz="2400" dirty="0" smtClean="0">
                <a:solidFill>
                  <a:srgbClr val="FFFFFF"/>
                </a:solidFill>
              </a:rPr>
              <a:t>apps and data  </a:t>
            </a:r>
            <a:endParaRPr lang="en-US" sz="2400" dirty="0">
              <a:solidFill>
                <a:srgbClr val="FFFFFF"/>
              </a:solidFill>
            </a:endParaRPr>
          </a:p>
          <a:p>
            <a:pPr marL="184150" lvl="1" indent="-184150">
              <a:spcBef>
                <a:spcPts val="1200"/>
              </a:spcBef>
              <a:buFont typeface="Arial"/>
              <a:buChar char="•"/>
            </a:pPr>
            <a:r>
              <a:rPr lang="en-US" sz="2400" dirty="0" smtClean="0">
                <a:solidFill>
                  <a:srgbClr val="FFFFFF"/>
                </a:solidFill>
              </a:rPr>
              <a:t>Automate, orchestrate </a:t>
            </a:r>
            <a:r>
              <a:rPr lang="en-US" sz="2400" dirty="0">
                <a:solidFill>
                  <a:srgbClr val="FFFFFF"/>
                </a:solidFill>
              </a:rPr>
              <a:t>business processes across </a:t>
            </a:r>
            <a:r>
              <a:rPr lang="en-US" sz="2400" dirty="0" smtClean="0">
                <a:solidFill>
                  <a:srgbClr val="FFFFFF"/>
                </a:solidFill>
              </a:rPr>
              <a:t>apps  </a:t>
            </a:r>
            <a:endParaRPr lang="en-US" sz="2400" dirty="0">
              <a:solidFill>
                <a:srgbClr val="FFFFFF"/>
              </a:solidFill>
            </a:endParaRPr>
          </a:p>
          <a:p>
            <a:pPr marL="184150" lvl="1" indent="-184150">
              <a:spcBef>
                <a:spcPts val="1200"/>
              </a:spcBef>
              <a:buFont typeface="Arial"/>
              <a:buChar char="•"/>
            </a:pPr>
            <a:r>
              <a:rPr lang="en-US" sz="2400" dirty="0" smtClean="0">
                <a:solidFill>
                  <a:srgbClr val="FFFFFF"/>
                </a:solidFill>
              </a:rPr>
              <a:t>Secure identity </a:t>
            </a:r>
            <a:r>
              <a:rPr lang="en-US" sz="2400" dirty="0">
                <a:solidFill>
                  <a:srgbClr val="FFFFFF"/>
                </a:solidFill>
              </a:rPr>
              <a:t>access and </a:t>
            </a:r>
            <a:r>
              <a:rPr lang="en-US" sz="2400" dirty="0" smtClean="0">
                <a:solidFill>
                  <a:srgbClr val="FFFFFF"/>
                </a:solidFill>
              </a:rPr>
              <a:t>provide management </a:t>
            </a:r>
            <a:r>
              <a:rPr lang="en-US" sz="2400" dirty="0">
                <a:solidFill>
                  <a:srgbClr val="FFFFFF"/>
                </a:solidFill>
              </a:rPr>
              <a:t>across cloud and on-premises apps </a:t>
            </a:r>
          </a:p>
          <a:p>
            <a:pPr marL="184150" lvl="1" indent="-184150">
              <a:spcBef>
                <a:spcPts val="1200"/>
              </a:spcBef>
              <a:buFont typeface="Arial"/>
              <a:buChar char="•"/>
            </a:pPr>
            <a:endParaRPr lang="en-US" sz="2400" dirty="0">
              <a:solidFill>
                <a:srgbClr val="FFFFFF"/>
              </a:solidFill>
              <a:latin typeface="Calibri"/>
            </a:endParaRPr>
          </a:p>
        </p:txBody>
      </p:sp>
      <p:sp>
        <p:nvSpPr>
          <p:cNvPr id="17" name="Parallelogram 16"/>
          <p:cNvSpPr/>
          <p:nvPr/>
        </p:nvSpPr>
        <p:spPr>
          <a:xfrm>
            <a:off x="-1285718" y="317471"/>
            <a:ext cx="7404736" cy="1226575"/>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8" name="TextBox 17"/>
          <p:cNvSpPr txBox="1"/>
          <p:nvPr/>
        </p:nvSpPr>
        <p:spPr>
          <a:xfrm>
            <a:off x="708512" y="539406"/>
            <a:ext cx="10307283" cy="1111046"/>
          </a:xfrm>
          <a:prstGeom prst="rect">
            <a:avLst/>
          </a:prstGeom>
          <a:noFill/>
        </p:spPr>
        <p:txBody>
          <a:bodyPr wrap="square" lIns="0" tIns="0" rIns="0" bIns="0" rtlCol="0" anchor="t" anchorCtr="0">
            <a:noAutofit/>
          </a:bodyPr>
          <a:lstStyle/>
          <a:p>
            <a:pPr>
              <a:lnSpc>
                <a:spcPct val="90000"/>
              </a:lnSpc>
            </a:pPr>
            <a:r>
              <a:rPr lang="en-US" sz="4400" dirty="0" smtClean="0">
                <a:solidFill>
                  <a:srgbClr val="FFFFFF"/>
                </a:solidFill>
                <a:latin typeface="Calibri" charset="0"/>
                <a:ea typeface="Calibri" charset="0"/>
                <a:cs typeface="Calibri" charset="0"/>
              </a:rPr>
              <a:t>Oracle SaaS + PaaS</a:t>
            </a:r>
          </a:p>
        </p:txBody>
      </p:sp>
    </p:spTree>
    <p:extLst>
      <p:ext uri="{BB962C8B-B14F-4D97-AF65-F5344CB8AC3E}">
        <p14:creationId xmlns:p14="http://schemas.microsoft.com/office/powerpoint/2010/main" val="109549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2">
            <a:hlinkClick r:id="rId4"/>
          </p:cNvPr>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gray">
          <a:xfrm>
            <a:off x="9305220" y="1279679"/>
            <a:ext cx="2350375" cy="291272"/>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extBox 12"/>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
        <p:nvSpPr>
          <p:cNvPr id="7" name="TextBox 6"/>
          <p:cNvSpPr txBox="1"/>
          <p:nvPr/>
        </p:nvSpPr>
        <p:spPr bwMode="gray">
          <a:xfrm>
            <a:off x="5467904" y="1900398"/>
            <a:ext cx="6381312" cy="3891517"/>
          </a:xfrm>
          <a:prstGeom prst="rect">
            <a:avLst/>
          </a:prstGeom>
          <a:noFill/>
        </p:spPr>
        <p:txBody>
          <a:bodyPr wrap="square" lIns="0" tIns="0" rIns="0" bIns="0" rtlCol="0" anchor="t" anchorCtr="0">
            <a:noAutofit/>
          </a:bodyPr>
          <a:lstStyle/>
          <a:p>
            <a:pPr marL="179388" indent="-179388" algn="r">
              <a:lnSpc>
                <a:spcPct val="90000"/>
              </a:lnSpc>
            </a:pPr>
            <a:r>
              <a:rPr lang="en-US" sz="3200" b="1" dirty="0" smtClean="0">
                <a:solidFill>
                  <a:srgbClr val="FFFFFF"/>
                </a:solidFill>
                <a:latin typeface="Calibri"/>
                <a:ea typeface="Calibri" charset="0"/>
                <a:cs typeface="Calibri" charset="0"/>
              </a:rPr>
              <a:t>Personal Styling</a:t>
            </a:r>
          </a:p>
          <a:p>
            <a:pPr marL="179388" indent="-179388" algn="r">
              <a:lnSpc>
                <a:spcPct val="90000"/>
              </a:lnSpc>
            </a:pPr>
            <a:r>
              <a:rPr lang="en-US" sz="1600" dirty="0" smtClean="0">
                <a:solidFill>
                  <a:srgbClr val="FFFFFF"/>
                </a:solidFill>
                <a:latin typeface="Calibri"/>
                <a:ea typeface="Calibri" charset="0"/>
                <a:cs typeface="Calibri" charset="0"/>
              </a:rPr>
              <a:t>A data-driven and social media approach</a:t>
            </a:r>
          </a:p>
          <a:p>
            <a:pPr marL="179388" indent="-179388" algn="r">
              <a:lnSpc>
                <a:spcPct val="90000"/>
              </a:lnSpc>
            </a:pPr>
            <a:r>
              <a:rPr lang="en-US" sz="1600" dirty="0" smtClean="0">
                <a:solidFill>
                  <a:srgbClr val="FFFFFF"/>
                </a:solidFill>
                <a:latin typeface="Calibri"/>
                <a:ea typeface="Calibri" charset="0"/>
                <a:cs typeface="Calibri" charset="0"/>
              </a:rPr>
              <a:t>disrupting the personal shopping industry </a:t>
            </a:r>
          </a:p>
          <a:p>
            <a:pPr marL="179388" indent="-179388" algn="r">
              <a:lnSpc>
                <a:spcPct val="90000"/>
              </a:lnSpc>
            </a:pPr>
            <a:endParaRPr lang="en-US" sz="1200" dirty="0" smtClean="0">
              <a:solidFill>
                <a:srgbClr val="FFFFFF"/>
              </a:solidFill>
              <a:latin typeface="Calibri"/>
              <a:ea typeface="Calibri" charset="0"/>
              <a:cs typeface="Calibri" charset="0"/>
            </a:endParaRPr>
          </a:p>
          <a:p>
            <a:pPr marL="179334" indent="-179334" algn="r">
              <a:lnSpc>
                <a:spcPct val="90000"/>
              </a:lnSpc>
            </a:pPr>
            <a:r>
              <a:rPr lang="en-US" sz="3200" b="1" dirty="0" smtClean="0">
                <a:solidFill>
                  <a:srgbClr val="FFFFFF"/>
                </a:solidFill>
                <a:latin typeface="Calibri"/>
                <a:ea typeface="Calibri" charset="0"/>
                <a:cs typeface="Calibri" charset="0"/>
              </a:rPr>
              <a:t>Support Accelerated Growth</a:t>
            </a:r>
          </a:p>
          <a:p>
            <a:pPr marL="119063" indent="-119063" algn="r">
              <a:lnSpc>
                <a:spcPct val="90000"/>
              </a:lnSpc>
              <a:buFont typeface="Arial"/>
              <a:buChar char="•"/>
            </a:pPr>
            <a:r>
              <a:rPr lang="en-US" sz="1600" dirty="0" smtClean="0">
                <a:solidFill>
                  <a:srgbClr val="FFFFFF"/>
                </a:solidFill>
                <a:latin typeface="Calibri"/>
                <a:ea typeface="Calibri" charset="0"/>
                <a:cs typeface="Calibri" charset="0"/>
              </a:rPr>
              <a:t>Unified solution to integrate data and applications</a:t>
            </a:r>
          </a:p>
          <a:p>
            <a:pPr marL="119063" indent="-119063" algn="r">
              <a:lnSpc>
                <a:spcPct val="90000"/>
              </a:lnSpc>
              <a:buFont typeface="Arial"/>
              <a:buChar char="•"/>
            </a:pPr>
            <a:r>
              <a:rPr lang="en-US" sz="1600" dirty="0" smtClean="0">
                <a:solidFill>
                  <a:srgbClr val="FFFFFF"/>
                </a:solidFill>
                <a:latin typeface="Calibri"/>
                <a:ea typeface="Calibri" charset="0"/>
                <a:cs typeface="Calibri" charset="0"/>
              </a:rPr>
              <a:t>End-to-end payment processing for vendors, employees</a:t>
            </a:r>
          </a:p>
          <a:p>
            <a:pPr marL="179388" indent="-179388" algn="r">
              <a:lnSpc>
                <a:spcPct val="90000"/>
              </a:lnSpc>
            </a:pPr>
            <a:r>
              <a:rPr lang="en-US" sz="1600" dirty="0" smtClean="0">
                <a:solidFill>
                  <a:srgbClr val="FFFFFF"/>
                </a:solidFill>
                <a:latin typeface="Calibri"/>
                <a:ea typeface="Calibri" charset="0"/>
                <a:cs typeface="Calibri" charset="0"/>
              </a:rPr>
              <a:t> </a:t>
            </a:r>
            <a:endParaRPr lang="en-US" sz="1600" b="1" dirty="0" smtClean="0">
              <a:solidFill>
                <a:srgbClr val="FFFFFF"/>
              </a:solidFill>
              <a:latin typeface="Calibri"/>
              <a:ea typeface="Calibri" charset="0"/>
              <a:cs typeface="Calibri" charset="0"/>
            </a:endParaRPr>
          </a:p>
          <a:p>
            <a:pPr marL="179334" indent="-179334" algn="r">
              <a:lnSpc>
                <a:spcPct val="90000"/>
              </a:lnSpc>
            </a:pPr>
            <a:r>
              <a:rPr lang="en-US" sz="3200" b="1" dirty="0" smtClean="0">
                <a:solidFill>
                  <a:srgbClr val="FFFFFF"/>
                </a:solidFill>
                <a:latin typeface="Calibri"/>
                <a:ea typeface="Calibri" charset="0"/>
                <a:cs typeface="Calibri" charset="0"/>
              </a:rPr>
              <a:t>Solution</a:t>
            </a:r>
          </a:p>
          <a:p>
            <a:pPr marL="179334" indent="-179334" algn="r">
              <a:lnSpc>
                <a:spcPct val="90000"/>
              </a:lnSpc>
            </a:pPr>
            <a:r>
              <a:rPr lang="en-US" sz="1600" dirty="0" smtClean="0">
                <a:solidFill>
                  <a:srgbClr val="FFFFFF"/>
                </a:solidFill>
                <a:latin typeface="Calibri"/>
                <a:ea typeface="Calibri" charset="0"/>
                <a:cs typeface="Calibri" charset="0"/>
              </a:rPr>
              <a:t>Oracle Cloud Applications―ERP</a:t>
            </a:r>
          </a:p>
          <a:p>
            <a:pPr marL="179334" indent="-179334" algn="r">
              <a:lnSpc>
                <a:spcPct val="90000"/>
              </a:lnSpc>
            </a:pPr>
            <a:r>
              <a:rPr lang="en-US" sz="1600" dirty="0" smtClean="0">
                <a:solidFill>
                  <a:srgbClr val="FFFFFF"/>
                </a:solidFill>
                <a:latin typeface="Calibri"/>
                <a:ea typeface="Calibri" charset="0"/>
                <a:cs typeface="Calibri" charset="0"/>
              </a:rPr>
              <a:t>Oracle Cloud Platform―Integration, Java</a:t>
            </a:r>
          </a:p>
          <a:p>
            <a:pPr marL="179334" indent="-179334" algn="r">
              <a:lnSpc>
                <a:spcPct val="90000"/>
              </a:lnSpc>
            </a:pPr>
            <a:endParaRPr lang="en-US" sz="1600" b="1" dirty="0" smtClean="0">
              <a:solidFill>
                <a:srgbClr val="FFFFFF"/>
              </a:solidFill>
              <a:latin typeface="Calibri"/>
              <a:ea typeface="Calibri" charset="0"/>
              <a:cs typeface="Calibri" charset="0"/>
            </a:endParaRPr>
          </a:p>
          <a:p>
            <a:pPr marL="179334" indent="-179334" algn="r">
              <a:lnSpc>
                <a:spcPct val="90000"/>
              </a:lnSpc>
            </a:pPr>
            <a:r>
              <a:rPr lang="en-US" sz="3200" b="1" dirty="0" smtClean="0">
                <a:solidFill>
                  <a:srgbClr val="FFFFFF"/>
                </a:solidFill>
                <a:latin typeface="Calibri"/>
                <a:ea typeface="Calibri" charset="0"/>
                <a:cs typeface="Calibri" charset="0"/>
              </a:rPr>
              <a:t>Seamless Automation</a:t>
            </a:r>
          </a:p>
          <a:p>
            <a:pPr marL="179334" indent="-179334" algn="r">
              <a:lnSpc>
                <a:spcPct val="90000"/>
              </a:lnSpc>
            </a:pPr>
            <a:r>
              <a:rPr lang="en-US" sz="1600" dirty="0" smtClean="0">
                <a:solidFill>
                  <a:srgbClr val="FFFFFF"/>
                </a:solidFill>
                <a:latin typeface="Calibri"/>
                <a:ea typeface="Calibri" charset="0"/>
                <a:cs typeface="Calibri" charset="0"/>
              </a:rPr>
              <a:t>100% automation of employee payment processing </a:t>
            </a:r>
            <a:br>
              <a:rPr lang="en-US" sz="1600" dirty="0" smtClean="0">
                <a:solidFill>
                  <a:srgbClr val="FFFFFF"/>
                </a:solidFill>
                <a:latin typeface="Calibri"/>
                <a:ea typeface="Calibri" charset="0"/>
                <a:cs typeface="Calibri" charset="0"/>
              </a:rPr>
            </a:br>
            <a:r>
              <a:rPr lang="en-US" sz="1600" dirty="0" smtClean="0">
                <a:solidFill>
                  <a:srgbClr val="FFFFFF"/>
                </a:solidFill>
                <a:latin typeface="Calibri"/>
                <a:ea typeface="Calibri" charset="0"/>
                <a:cs typeface="Calibri" charset="0"/>
              </a:rPr>
              <a:t>across multiple systems and third party: Workday, Citibank</a:t>
            </a:r>
            <a:endParaRPr lang="en-US" sz="1600" b="1" dirty="0" smtClean="0">
              <a:solidFill>
                <a:srgbClr val="FFFFFF"/>
              </a:solidFill>
              <a:latin typeface="Calibri"/>
              <a:ea typeface="Calibri" charset="0"/>
              <a:cs typeface="Calibri" charset="0"/>
            </a:endParaRPr>
          </a:p>
          <a:p>
            <a:pPr marL="179388" indent="-179388" algn="r">
              <a:lnSpc>
                <a:spcPct val="90000"/>
              </a:lnSpc>
            </a:pPr>
            <a:endParaRPr lang="en-US" sz="1200" dirty="0" smtClean="0">
              <a:solidFill>
                <a:srgbClr val="FFFFFF"/>
              </a:solidFill>
              <a:latin typeface="Calibri"/>
              <a:ea typeface="Calibri" charset="0"/>
              <a:cs typeface="Calibri" charset="0"/>
            </a:endParaRPr>
          </a:p>
          <a:p>
            <a:pPr marL="179388" indent="-179388" algn="r">
              <a:lnSpc>
                <a:spcPct val="90000"/>
              </a:lnSpc>
            </a:pPr>
            <a:endParaRPr lang="en-US" sz="1600"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902399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arallelogram 24"/>
          <p:cNvSpPr/>
          <p:nvPr/>
        </p:nvSpPr>
        <p:spPr>
          <a:xfrm>
            <a:off x="6616225" y="567699"/>
            <a:ext cx="6703014" cy="4044154"/>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26" name="Parallelogram 25"/>
          <p:cNvSpPr/>
          <p:nvPr/>
        </p:nvSpPr>
        <p:spPr>
          <a:xfrm>
            <a:off x="7043777" y="2553460"/>
            <a:ext cx="5831623" cy="3390140"/>
          </a:xfrm>
          <a:prstGeom prst="parallelogram">
            <a:avLst>
              <a:gd name="adj" fmla="val 36579"/>
            </a:avLst>
          </a:prstGeom>
          <a:solidFill>
            <a:schemeClr val="bg1">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27" name="Rectangle 26"/>
          <p:cNvSpPr/>
          <p:nvPr/>
        </p:nvSpPr>
        <p:spPr>
          <a:xfrm>
            <a:off x="7573497" y="2635495"/>
            <a:ext cx="4511671" cy="2062103"/>
          </a:xfrm>
          <a:prstGeom prst="rect">
            <a:avLst/>
          </a:prstGeom>
        </p:spPr>
        <p:txBody>
          <a:bodyPr wrap="square">
            <a:spAutoFit/>
          </a:bodyPr>
          <a:lstStyle/>
          <a:p>
            <a:pPr marL="0" lvl="1"/>
            <a:r>
              <a:rPr lang="en-US" sz="3200" dirty="0" smtClean="0">
                <a:solidFill>
                  <a:schemeClr val="tx1">
                    <a:lumMod val="50000"/>
                  </a:schemeClr>
                </a:solidFill>
                <a:latin typeface="Calibri" charset="0"/>
                <a:ea typeface="Calibri" charset="0"/>
                <a:cs typeface="Calibri" charset="0"/>
              </a:rPr>
              <a:t>Platform for developing, integrating, monitoring, and securing applications; insights through analytics</a:t>
            </a:r>
            <a:endParaRPr lang="en-US" sz="3200" dirty="0">
              <a:solidFill>
                <a:schemeClr val="tx1">
                  <a:lumMod val="50000"/>
                </a:schemeClr>
              </a:solidFill>
              <a:latin typeface="Calibri" charset="0"/>
              <a:ea typeface="Calibri" charset="0"/>
              <a:cs typeface="Calibri" charset="0"/>
            </a:endParaRPr>
          </a:p>
        </p:txBody>
      </p:sp>
      <p:sp>
        <p:nvSpPr>
          <p:cNvPr id="2" name="TextBox 1"/>
          <p:cNvSpPr txBox="1"/>
          <p:nvPr/>
        </p:nvSpPr>
        <p:spPr>
          <a:xfrm>
            <a:off x="708512" y="539406"/>
            <a:ext cx="10307283" cy="1111046"/>
          </a:xfrm>
          <a:prstGeom prst="rect">
            <a:avLst/>
          </a:prstGeom>
          <a:noFill/>
        </p:spPr>
        <p:txBody>
          <a:bodyPr wrap="square" lIns="0" tIns="0" rIns="0" bIns="0" rtlCol="0" anchor="t" anchorCtr="0">
            <a:noAutofit/>
          </a:bodyPr>
          <a:lstStyle/>
          <a:p>
            <a:pPr>
              <a:lnSpc>
                <a:spcPct val="90000"/>
              </a:lnSpc>
            </a:pPr>
            <a:r>
              <a:rPr lang="en-US" sz="4400" dirty="0" smtClean="0">
                <a:solidFill>
                  <a:schemeClr val="tx1">
                    <a:lumMod val="50000"/>
                  </a:schemeClr>
                </a:solidFill>
                <a:latin typeface="Calibri" charset="0"/>
                <a:ea typeface="Calibri" charset="0"/>
                <a:cs typeface="Calibri" charset="0"/>
              </a:rPr>
              <a:t>Oracle PaaS </a:t>
            </a:r>
          </a:p>
        </p:txBody>
      </p:sp>
      <p:sp>
        <p:nvSpPr>
          <p:cNvPr id="13" name="Parallelogram 12"/>
          <p:cNvSpPr/>
          <p:nvPr/>
        </p:nvSpPr>
        <p:spPr>
          <a:xfrm>
            <a:off x="1432901" y="2847938"/>
            <a:ext cx="5220586" cy="861243"/>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14" name="TextBox 13"/>
          <p:cNvSpPr txBox="1"/>
          <p:nvPr/>
        </p:nvSpPr>
        <p:spPr>
          <a:xfrm>
            <a:off x="1683437" y="2847946"/>
            <a:ext cx="4721151" cy="882501"/>
          </a:xfrm>
          <a:prstGeom prst="rect">
            <a:avLst/>
          </a:prstGeom>
          <a:noFill/>
        </p:spPr>
        <p:txBody>
          <a:bodyPr wrap="square" lIns="0" tIns="0" rIns="0" bIns="0" rtlCol="0" anchor="ctr" anchorCtr="0">
            <a:noAutofit/>
          </a:bodyPr>
          <a:lstStyle/>
          <a:p>
            <a:pPr algn="ctr">
              <a:spcAft>
                <a:spcPts val="300"/>
              </a:spcAft>
            </a:pPr>
            <a:r>
              <a:rPr lang="en-US" sz="4000" dirty="0" smtClean="0">
                <a:solidFill>
                  <a:srgbClr val="FFFFFF">
                    <a:alpha val="90000"/>
                  </a:srgbClr>
                </a:solidFill>
                <a:latin typeface="Calibri" charset="0"/>
                <a:ea typeface="Calibri" charset="0"/>
                <a:cs typeface="Calibri" charset="0"/>
              </a:rPr>
              <a:t>Develop &amp; Deploy</a:t>
            </a:r>
            <a:endParaRPr lang="en-US" sz="4000" b="1" dirty="0">
              <a:solidFill>
                <a:schemeClr val="bg1"/>
              </a:solidFill>
              <a:latin typeface="Calibri" charset="0"/>
              <a:ea typeface="Calibri" charset="0"/>
              <a:cs typeface="Calibri" charset="0"/>
            </a:endParaRPr>
          </a:p>
        </p:txBody>
      </p:sp>
      <p:sp>
        <p:nvSpPr>
          <p:cNvPr id="17" name="Parallelogram 16"/>
          <p:cNvSpPr/>
          <p:nvPr/>
        </p:nvSpPr>
        <p:spPr>
          <a:xfrm>
            <a:off x="2009090" y="3692751"/>
            <a:ext cx="5341729" cy="861243"/>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18" name="TextBox 17"/>
          <p:cNvSpPr txBox="1"/>
          <p:nvPr/>
        </p:nvSpPr>
        <p:spPr>
          <a:xfrm>
            <a:off x="2429702" y="3692767"/>
            <a:ext cx="4758070" cy="882501"/>
          </a:xfrm>
          <a:prstGeom prst="rect">
            <a:avLst/>
          </a:prstGeom>
          <a:noFill/>
        </p:spPr>
        <p:txBody>
          <a:bodyPr wrap="square" lIns="0" tIns="0" rIns="0" bIns="0" rtlCol="0" anchor="ctr" anchorCtr="0">
            <a:noAutofit/>
          </a:bodyPr>
          <a:lstStyle/>
          <a:p>
            <a:pPr algn="ctr">
              <a:spcAft>
                <a:spcPts val="300"/>
              </a:spcAft>
            </a:pPr>
            <a:r>
              <a:rPr lang="en-US" sz="4000" dirty="0" smtClean="0">
                <a:solidFill>
                  <a:srgbClr val="FFFFFF">
                    <a:alpha val="90000"/>
                  </a:srgbClr>
                </a:solidFill>
                <a:latin typeface="Calibri" charset="0"/>
                <a:ea typeface="Calibri" charset="0"/>
                <a:cs typeface="Calibri" charset="0"/>
              </a:rPr>
              <a:t>Discover &amp; Visualize</a:t>
            </a:r>
            <a:endParaRPr lang="en-US" sz="4000" b="1" dirty="0">
              <a:solidFill>
                <a:schemeClr val="bg1"/>
              </a:solidFill>
              <a:latin typeface="Calibri" charset="0"/>
              <a:ea typeface="Calibri" charset="0"/>
              <a:cs typeface="Calibri" charset="0"/>
            </a:endParaRPr>
          </a:p>
        </p:txBody>
      </p:sp>
      <p:sp>
        <p:nvSpPr>
          <p:cNvPr id="19" name="Parallelogram 18"/>
          <p:cNvSpPr/>
          <p:nvPr/>
        </p:nvSpPr>
        <p:spPr>
          <a:xfrm>
            <a:off x="586486" y="2093032"/>
            <a:ext cx="5358809" cy="861243"/>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lnSpc>
                <a:spcPct val="90000"/>
              </a:lnSpc>
            </a:pPr>
            <a:endParaRPr lang="en-US">
              <a:solidFill>
                <a:srgbClr val="FFFFFF"/>
              </a:solidFill>
            </a:endParaRPr>
          </a:p>
        </p:txBody>
      </p:sp>
      <p:sp>
        <p:nvSpPr>
          <p:cNvPr id="20" name="TextBox 19"/>
          <p:cNvSpPr txBox="1"/>
          <p:nvPr/>
        </p:nvSpPr>
        <p:spPr>
          <a:xfrm>
            <a:off x="905315" y="2093040"/>
            <a:ext cx="4721151" cy="882501"/>
          </a:xfrm>
          <a:prstGeom prst="rect">
            <a:avLst/>
          </a:prstGeom>
          <a:noFill/>
        </p:spPr>
        <p:txBody>
          <a:bodyPr wrap="square" lIns="0" tIns="0" rIns="0" bIns="0" rtlCol="0" anchor="ctr" anchorCtr="0">
            <a:noAutofit/>
          </a:bodyPr>
          <a:lstStyle/>
          <a:p>
            <a:pPr algn="ctr">
              <a:spcAft>
                <a:spcPts val="300"/>
              </a:spcAft>
            </a:pPr>
            <a:r>
              <a:rPr lang="en-US" sz="4000" dirty="0" smtClean="0">
                <a:solidFill>
                  <a:srgbClr val="FFFFFF">
                    <a:alpha val="90000"/>
                  </a:srgbClr>
                </a:solidFill>
                <a:latin typeface="Calibri" charset="0"/>
                <a:ea typeface="Calibri" charset="0"/>
                <a:cs typeface="Calibri" charset="0"/>
              </a:rPr>
              <a:t>Connect &amp; Extend</a:t>
            </a:r>
            <a:endParaRPr lang="en-US" sz="4000" b="1" dirty="0">
              <a:solidFill>
                <a:schemeClr val="bg1"/>
              </a:solidFill>
              <a:latin typeface="Calibri" charset="0"/>
              <a:ea typeface="Calibri" charset="0"/>
              <a:cs typeface="Calibri" charset="0"/>
            </a:endParaRPr>
          </a:p>
        </p:txBody>
      </p:sp>
      <p:sp>
        <p:nvSpPr>
          <p:cNvPr id="22" name="Parallelogram 21"/>
          <p:cNvSpPr/>
          <p:nvPr/>
        </p:nvSpPr>
        <p:spPr>
          <a:xfrm>
            <a:off x="987152" y="4447825"/>
            <a:ext cx="5050465" cy="861243"/>
          </a:xfrm>
          <a:prstGeom prst="parallelogram">
            <a:avLst>
              <a:gd name="adj" fmla="val 36579"/>
            </a:avLst>
          </a:prstGeom>
          <a:blipFill dpi="0" rotWithShape="1">
            <a:blip r:embed="rId6"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3" name="TextBox 22"/>
          <p:cNvSpPr txBox="1"/>
          <p:nvPr/>
        </p:nvSpPr>
        <p:spPr>
          <a:xfrm>
            <a:off x="1151809" y="4447833"/>
            <a:ext cx="4721151" cy="882501"/>
          </a:xfrm>
          <a:prstGeom prst="rect">
            <a:avLst/>
          </a:prstGeom>
          <a:noFill/>
        </p:spPr>
        <p:txBody>
          <a:bodyPr wrap="square" lIns="0" tIns="0" rIns="0" bIns="0" rtlCol="0" anchor="ctr" anchorCtr="0">
            <a:noAutofit/>
          </a:bodyPr>
          <a:lstStyle/>
          <a:p>
            <a:pPr algn="ctr">
              <a:spcAft>
                <a:spcPts val="300"/>
              </a:spcAft>
            </a:pPr>
            <a:r>
              <a:rPr lang="en-US" sz="4000" dirty="0" smtClean="0">
                <a:solidFill>
                  <a:srgbClr val="FFFFFF">
                    <a:alpha val="90000"/>
                  </a:srgbClr>
                </a:solidFill>
                <a:latin typeface="Calibri" charset="0"/>
                <a:ea typeface="Calibri" charset="0"/>
                <a:cs typeface="Calibri" charset="0"/>
              </a:rPr>
              <a:t>Manage &amp; Secure</a:t>
            </a:r>
            <a:endParaRPr lang="en-US" sz="4000" b="1" dirty="0">
              <a:solidFill>
                <a:schemeClr val="bg1"/>
              </a:solidFill>
              <a:latin typeface="Calibri" charset="0"/>
              <a:ea typeface="Calibri" charset="0"/>
              <a:cs typeface="Calibri" charset="0"/>
            </a:endParaRPr>
          </a:p>
        </p:txBody>
      </p:sp>
      <p:sp>
        <p:nvSpPr>
          <p:cNvPr id="30" name="TextBox 29"/>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latin typeface="Calibri"/>
              </a:rPr>
              <a:t>Copyright © </a:t>
            </a:r>
            <a:r>
              <a:rPr lang="en-US" sz="850" dirty="0" smtClean="0">
                <a:solidFill>
                  <a:srgbClr val="5F5F5F"/>
                </a:solidFill>
                <a:latin typeface="Calibri"/>
              </a:rPr>
              <a:t>2017,</a:t>
            </a:r>
            <a:r>
              <a:rPr sz="850" dirty="0" smtClean="0">
                <a:solidFill>
                  <a:srgbClr val="5F5F5F"/>
                </a:solidFill>
                <a:latin typeface="Calibri"/>
              </a:rPr>
              <a:t> </a:t>
            </a:r>
            <a:r>
              <a:rPr sz="850" dirty="0">
                <a:solidFill>
                  <a:srgbClr val="5F5F5F"/>
                </a:solidFill>
                <a:latin typeface="Calibri"/>
              </a:rPr>
              <a:t>Oracle and/or its affiliates. All rights reserved. </a:t>
            </a:r>
          </a:p>
        </p:txBody>
      </p:sp>
    </p:spTree>
    <p:extLst>
      <p:ext uri="{BB962C8B-B14F-4D97-AF65-F5344CB8AC3E}">
        <p14:creationId xmlns:p14="http://schemas.microsoft.com/office/powerpoint/2010/main" val="3610971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8175" y="539406"/>
            <a:ext cx="5588581" cy="1111046"/>
          </a:xfrm>
          <a:prstGeom prst="rect">
            <a:avLst/>
          </a:prstGeom>
          <a:noFill/>
        </p:spPr>
        <p:txBody>
          <a:bodyPr wrap="square" lIns="0" tIns="0" rIns="0" bIns="0" rtlCol="0" anchor="t" anchorCtr="0">
            <a:noAutofit/>
          </a:bodyPr>
          <a:lstStyle/>
          <a:p>
            <a:pPr>
              <a:lnSpc>
                <a:spcPct val="90000"/>
              </a:lnSpc>
            </a:pPr>
            <a:r>
              <a:rPr lang="en-US" sz="4400" dirty="0" smtClean="0">
                <a:solidFill>
                  <a:srgbClr val="5F5F5F">
                    <a:lumMod val="50000"/>
                  </a:srgbClr>
                </a:solidFill>
                <a:latin typeface="Calibri" charset="0"/>
                <a:ea typeface="Calibri" charset="0"/>
                <a:cs typeface="Calibri" charset="0"/>
              </a:rPr>
              <a:t>Oracle PaaS</a:t>
            </a:r>
          </a:p>
        </p:txBody>
      </p:sp>
      <p:sp>
        <p:nvSpPr>
          <p:cNvPr id="3" name="Parallelogram 2"/>
          <p:cNvSpPr/>
          <p:nvPr/>
        </p:nvSpPr>
        <p:spPr>
          <a:xfrm>
            <a:off x="-694480" y="1951202"/>
            <a:ext cx="3078866" cy="1747779"/>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4" name="Parallelogram 3"/>
          <p:cNvSpPr/>
          <p:nvPr/>
        </p:nvSpPr>
        <p:spPr>
          <a:xfrm>
            <a:off x="1608881" y="1514710"/>
            <a:ext cx="3472405" cy="1964252"/>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 name="Parallelogram 4"/>
          <p:cNvSpPr/>
          <p:nvPr/>
        </p:nvSpPr>
        <p:spPr>
          <a:xfrm>
            <a:off x="3727047" y="1881501"/>
            <a:ext cx="3020993" cy="1756216"/>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Parallelogram 6"/>
          <p:cNvSpPr/>
          <p:nvPr/>
        </p:nvSpPr>
        <p:spPr>
          <a:xfrm>
            <a:off x="7384776" y="1432156"/>
            <a:ext cx="3282916" cy="2289817"/>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8" name="Parallelogram 7"/>
          <p:cNvSpPr/>
          <p:nvPr/>
        </p:nvSpPr>
        <p:spPr>
          <a:xfrm>
            <a:off x="9433495" y="1847032"/>
            <a:ext cx="3646025" cy="1620455"/>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9" name="TextBox 8"/>
          <p:cNvSpPr txBox="1"/>
          <p:nvPr/>
        </p:nvSpPr>
        <p:spPr>
          <a:xfrm>
            <a:off x="1517558"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Application Development</a:t>
            </a:r>
          </a:p>
        </p:txBody>
      </p:sp>
      <p:sp>
        <p:nvSpPr>
          <p:cNvPr id="10" name="TextBox 9"/>
          <p:cNvSpPr txBox="1"/>
          <p:nvPr/>
        </p:nvSpPr>
        <p:spPr>
          <a:xfrm>
            <a:off x="2805574"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Enterprise Integration</a:t>
            </a:r>
          </a:p>
        </p:txBody>
      </p:sp>
      <p:sp>
        <p:nvSpPr>
          <p:cNvPr id="11" name="TextBox 10"/>
          <p:cNvSpPr txBox="1"/>
          <p:nvPr/>
        </p:nvSpPr>
        <p:spPr>
          <a:xfrm>
            <a:off x="229286"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Data Management</a:t>
            </a:r>
          </a:p>
        </p:txBody>
      </p:sp>
      <p:sp>
        <p:nvSpPr>
          <p:cNvPr id="12" name="TextBox 11"/>
          <p:cNvSpPr txBox="1"/>
          <p:nvPr/>
        </p:nvSpPr>
        <p:spPr>
          <a:xfrm>
            <a:off x="6587664"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Security</a:t>
            </a:r>
          </a:p>
        </p:txBody>
      </p:sp>
      <p:sp>
        <p:nvSpPr>
          <p:cNvPr id="13" name="TextBox 12"/>
          <p:cNvSpPr txBox="1"/>
          <p:nvPr/>
        </p:nvSpPr>
        <p:spPr>
          <a:xfrm>
            <a:off x="5381990"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Business </a:t>
            </a:r>
          </a:p>
          <a:p>
            <a:pPr algn="ctr">
              <a:lnSpc>
                <a:spcPct val="90000"/>
              </a:lnSpc>
            </a:pPr>
            <a:r>
              <a:rPr lang="en-US" sz="1400" b="1" dirty="0" smtClean="0">
                <a:solidFill>
                  <a:srgbClr val="5F5F5F">
                    <a:lumMod val="50000"/>
                  </a:srgbClr>
                </a:solidFill>
                <a:latin typeface="Calibri" charset="0"/>
                <a:ea typeface="Calibri" charset="0"/>
                <a:cs typeface="Calibri" charset="0"/>
              </a:rPr>
              <a:t>Analytics</a:t>
            </a:r>
          </a:p>
        </p:txBody>
      </p:sp>
      <p:sp>
        <p:nvSpPr>
          <p:cNvPr id="14" name="TextBox 13"/>
          <p:cNvSpPr txBox="1"/>
          <p:nvPr/>
        </p:nvSpPr>
        <p:spPr>
          <a:xfrm>
            <a:off x="7826198"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Content</a:t>
            </a:r>
          </a:p>
        </p:txBody>
      </p:sp>
      <p:sp>
        <p:nvSpPr>
          <p:cNvPr id="6" name="Parallelogram 5"/>
          <p:cNvSpPr/>
          <p:nvPr/>
        </p:nvSpPr>
        <p:spPr>
          <a:xfrm>
            <a:off x="5798916" y="1592134"/>
            <a:ext cx="2967537" cy="1825664"/>
          </a:xfrm>
          <a:prstGeom prst="parallelogram">
            <a:avLst>
              <a:gd name="adj" fmla="val 36579"/>
            </a:avLst>
          </a:prstGeom>
          <a:solidFill>
            <a:schemeClr val="accent6">
              <a:lumMod val="60000"/>
              <a:lumOff val="40000"/>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7398" y="2221504"/>
            <a:ext cx="1143000" cy="1143000"/>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42463" y="2221504"/>
            <a:ext cx="1143000" cy="11430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93424" y="2221504"/>
            <a:ext cx="1143000" cy="1143000"/>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10411" y="2221504"/>
            <a:ext cx="1143000" cy="1143000"/>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74908" y="2221504"/>
            <a:ext cx="1143000" cy="1143000"/>
          </a:xfrm>
          <a:prstGeom prst="rect">
            <a:avLst/>
          </a:prstGeom>
        </p:spPr>
      </p:pic>
      <p:sp>
        <p:nvSpPr>
          <p:cNvPr id="22" name="TextBox 21"/>
          <p:cNvSpPr txBox="1"/>
          <p:nvPr/>
        </p:nvSpPr>
        <p:spPr>
          <a:xfrm>
            <a:off x="4093799"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Data</a:t>
            </a:r>
            <a:br>
              <a:rPr lang="en-US" sz="1400" b="1" dirty="0" smtClean="0">
                <a:solidFill>
                  <a:srgbClr val="5F5F5F">
                    <a:lumMod val="50000"/>
                  </a:srgbClr>
                </a:solidFill>
                <a:latin typeface="Calibri" charset="0"/>
                <a:ea typeface="Calibri" charset="0"/>
                <a:cs typeface="Calibri" charset="0"/>
              </a:rPr>
            </a:br>
            <a:r>
              <a:rPr lang="en-US" sz="1400" b="1" dirty="0" smtClean="0">
                <a:solidFill>
                  <a:srgbClr val="5F5F5F">
                    <a:lumMod val="50000"/>
                  </a:srgbClr>
                </a:solidFill>
                <a:latin typeface="Calibri" charset="0"/>
                <a:ea typeface="Calibri" charset="0"/>
                <a:cs typeface="Calibri" charset="0"/>
              </a:rPr>
              <a:t>Integration</a:t>
            </a:r>
          </a:p>
        </p:txBody>
      </p:sp>
      <p:sp>
        <p:nvSpPr>
          <p:cNvPr id="24" name="TextBox 23"/>
          <p:cNvSpPr txBox="1"/>
          <p:nvPr/>
        </p:nvSpPr>
        <p:spPr>
          <a:xfrm>
            <a:off x="9246294"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Big Data</a:t>
            </a:r>
          </a:p>
        </p:txBody>
      </p:sp>
      <p:sp>
        <p:nvSpPr>
          <p:cNvPr id="25" name="TextBox 24"/>
          <p:cNvSpPr txBox="1"/>
          <p:nvPr/>
        </p:nvSpPr>
        <p:spPr>
          <a:xfrm>
            <a:off x="10534569" y="3615843"/>
            <a:ext cx="1348479" cy="527709"/>
          </a:xfrm>
          <a:prstGeom prst="rect">
            <a:avLst/>
          </a:prstGeom>
          <a:noFill/>
        </p:spPr>
        <p:txBody>
          <a:bodyPr wrap="square" lIns="0" tIns="0" rIns="0" bIns="0" rtlCol="0" anchor="ctr" anchorCtr="0">
            <a:noAutofit/>
          </a:bodyPr>
          <a:lstStyle/>
          <a:p>
            <a:pPr algn="ctr">
              <a:lnSpc>
                <a:spcPct val="90000"/>
              </a:lnSpc>
            </a:pPr>
            <a:r>
              <a:rPr lang="en-US" sz="1400" b="1" dirty="0" smtClean="0">
                <a:solidFill>
                  <a:srgbClr val="5F5F5F">
                    <a:lumMod val="50000"/>
                  </a:srgbClr>
                </a:solidFill>
                <a:latin typeface="Calibri" charset="0"/>
                <a:ea typeface="Calibri" charset="0"/>
                <a:cs typeface="Calibri" charset="0"/>
              </a:rPr>
              <a:t>IT Operations Management</a:t>
            </a:r>
          </a:p>
        </p:txBody>
      </p:sp>
      <p:pic>
        <p:nvPicPr>
          <p:cNvPr id="27" name="Picture 2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176437" y="2221504"/>
            <a:ext cx="1143000" cy="1143000"/>
          </a:xfrm>
          <a:prstGeom prst="rect">
            <a:avLst/>
          </a:prstGeom>
        </p:spPr>
      </p:pic>
      <p:pic>
        <p:nvPicPr>
          <p:cNvPr id="28" name="Picture 27"/>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25476" y="2221504"/>
            <a:ext cx="1143000" cy="1143000"/>
          </a:xfrm>
          <a:prstGeom prst="rect">
            <a:avLst/>
          </a:prstGeom>
        </p:spPr>
      </p:pic>
      <p:pic>
        <p:nvPicPr>
          <p:cNvPr id="29" name="Picture 2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308489" y="2221504"/>
            <a:ext cx="1143000" cy="1143000"/>
          </a:xfrm>
          <a:prstGeom prst="rect">
            <a:avLst/>
          </a:prstGeom>
        </p:spPr>
      </p:pic>
      <p:pic>
        <p:nvPicPr>
          <p:cNvPr id="30" name="Picture 29"/>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591505" y="2221504"/>
            <a:ext cx="1143000" cy="1143000"/>
          </a:xfrm>
          <a:prstGeom prst="rect">
            <a:avLst/>
          </a:prstGeom>
        </p:spPr>
      </p:pic>
      <p:sp>
        <p:nvSpPr>
          <p:cNvPr id="34" name="TextBox 33"/>
          <p:cNvSpPr txBox="1"/>
          <p:nvPr/>
        </p:nvSpPr>
        <p:spPr>
          <a:xfrm>
            <a:off x="744110" y="4143623"/>
            <a:ext cx="10925789" cy="1718628"/>
          </a:xfrm>
          <a:prstGeom prst="rect">
            <a:avLst/>
          </a:prstGeom>
          <a:noFill/>
        </p:spPr>
        <p:txBody>
          <a:bodyPr wrap="square" lIns="0" tIns="0" rIns="0" bIns="0" rtlCol="0" anchor="ctr" anchorCtr="0">
            <a:noAutofit/>
          </a:bodyPr>
          <a:lstStyle/>
          <a:p>
            <a:pPr marL="231775" indent="-231775">
              <a:buFont typeface="Arial"/>
              <a:buChar char="•"/>
            </a:pPr>
            <a:r>
              <a:rPr lang="en-US" sz="2400" dirty="0" smtClean="0">
                <a:solidFill>
                  <a:srgbClr val="5F5F5F">
                    <a:lumMod val="50000"/>
                  </a:srgbClr>
                </a:solidFill>
                <a:latin typeface="Calibri" charset="0"/>
                <a:ea typeface="Calibri" charset="0"/>
                <a:cs typeface="Calibri" charset="0"/>
              </a:rPr>
              <a:t>Broadest offering across all major categories; same capabilities in cloud as on-prem </a:t>
            </a:r>
          </a:p>
          <a:p>
            <a:pPr marL="231775" indent="-231775">
              <a:buFont typeface="Arial"/>
              <a:buChar char="•"/>
            </a:pPr>
            <a:r>
              <a:rPr lang="en-US" sz="2400" dirty="0" smtClean="0">
                <a:solidFill>
                  <a:srgbClr val="5F5F5F">
                    <a:lumMod val="50000"/>
                  </a:srgbClr>
                </a:solidFill>
                <a:latin typeface="Calibri" charset="0"/>
                <a:ea typeface="Calibri" charset="0"/>
                <a:cs typeface="Calibri" charset="0"/>
              </a:rPr>
              <a:t>A complete, standards-based, integrated suite of Oracle &amp; open source technologies </a:t>
            </a:r>
          </a:p>
          <a:p>
            <a:pPr marL="231775" indent="-231775">
              <a:buFont typeface="Arial"/>
              <a:buChar char="•"/>
            </a:pPr>
            <a:r>
              <a:rPr lang="en-US" sz="2400" dirty="0" smtClean="0">
                <a:solidFill>
                  <a:srgbClr val="5F5F5F">
                    <a:lumMod val="50000"/>
                  </a:srgbClr>
                </a:solidFill>
                <a:latin typeface="Calibri" charset="0"/>
                <a:ea typeface="Calibri" charset="0"/>
                <a:cs typeface="Calibri" charset="0"/>
              </a:rPr>
              <a:t>Automation through cloud tooling; focus on outcomes vs. administration</a:t>
            </a:r>
          </a:p>
        </p:txBody>
      </p:sp>
      <p:grpSp>
        <p:nvGrpSpPr>
          <p:cNvPr id="20" name="Group 19"/>
          <p:cNvGrpSpPr/>
          <p:nvPr/>
        </p:nvGrpSpPr>
        <p:grpSpPr>
          <a:xfrm>
            <a:off x="2514464" y="6020386"/>
            <a:ext cx="10816181" cy="714913"/>
            <a:chOff x="3106468" y="6020130"/>
            <a:chExt cx="10224049" cy="714913"/>
          </a:xfrm>
        </p:grpSpPr>
        <p:sp>
          <p:nvSpPr>
            <p:cNvPr id="36" name="Parallelogram 35"/>
            <p:cNvSpPr/>
            <p:nvPr/>
          </p:nvSpPr>
          <p:spPr>
            <a:xfrm>
              <a:off x="3106468" y="6020130"/>
              <a:ext cx="10224049" cy="714913"/>
            </a:xfrm>
            <a:prstGeom prst="parallelogram">
              <a:avLst>
                <a:gd name="adj" fmla="val 36579"/>
              </a:avLst>
            </a:prstGeom>
            <a:solidFill>
              <a:schemeClr val="bg1">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7" name="Rectangle 36"/>
            <p:cNvSpPr/>
            <p:nvPr/>
          </p:nvSpPr>
          <p:spPr>
            <a:xfrm>
              <a:off x="3420110" y="6229825"/>
              <a:ext cx="9775950" cy="367473"/>
            </a:xfrm>
            <a:prstGeom prst="rect">
              <a:avLst/>
            </a:prstGeom>
          </p:spPr>
          <p:txBody>
            <a:bodyPr wrap="square">
              <a:spAutoFit/>
            </a:bodyPr>
            <a:lstStyle/>
            <a:p>
              <a:pPr marL="0" lvl="1">
                <a:lnSpc>
                  <a:spcPct val="70000"/>
                </a:lnSpc>
              </a:pPr>
              <a:r>
                <a:rPr lang="en-US" sz="2400" dirty="0">
                  <a:solidFill>
                    <a:srgbClr val="F80000"/>
                  </a:solidFill>
                  <a:latin typeface="Calibri" charset="0"/>
                  <a:ea typeface="Calibri" charset="0"/>
                  <a:cs typeface="Calibri" charset="0"/>
                </a:rPr>
                <a:t>Runs on Oracle IaaS for unmatched performance, security, </a:t>
              </a:r>
              <a:r>
                <a:rPr lang="en-US" sz="2400" dirty="0" smtClean="0">
                  <a:solidFill>
                    <a:srgbClr val="F80000"/>
                  </a:solidFill>
                  <a:latin typeface="Calibri" charset="0"/>
                  <a:ea typeface="Calibri" charset="0"/>
                  <a:cs typeface="Calibri" charset="0"/>
                </a:rPr>
                <a:t>scale and </a:t>
              </a:r>
              <a:r>
                <a:rPr lang="en-US" sz="2400" dirty="0">
                  <a:solidFill>
                    <a:srgbClr val="F80000"/>
                  </a:solidFill>
                  <a:latin typeface="Calibri" charset="0"/>
                  <a:ea typeface="Calibri" charset="0"/>
                  <a:cs typeface="Calibri" charset="0"/>
                </a:rPr>
                <a:t>HA</a:t>
              </a:r>
            </a:p>
          </p:txBody>
        </p:sp>
      </p:grpSp>
    </p:spTree>
    <p:extLst>
      <p:ext uri="{BB962C8B-B14F-4D97-AF65-F5344CB8AC3E}">
        <p14:creationId xmlns:p14="http://schemas.microsoft.com/office/powerpoint/2010/main" val="1982663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a:off x="487490" y="-11758"/>
            <a:ext cx="14171980" cy="6858000"/>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3" name="Parallelogram 12"/>
          <p:cNvSpPr/>
          <p:nvPr/>
        </p:nvSpPr>
        <p:spPr>
          <a:xfrm>
            <a:off x="-1133637" y="283464"/>
            <a:ext cx="8971994" cy="1143000"/>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4" name="TextBox 13"/>
          <p:cNvSpPr txBox="1"/>
          <p:nvPr/>
        </p:nvSpPr>
        <p:spPr>
          <a:xfrm>
            <a:off x="704673" y="539496"/>
            <a:ext cx="10307283" cy="1111046"/>
          </a:xfrm>
          <a:prstGeom prst="rect">
            <a:avLst/>
          </a:prstGeom>
          <a:noFill/>
        </p:spPr>
        <p:txBody>
          <a:bodyPr wrap="square" lIns="0" tIns="0" rIns="0" bIns="0" rtlCol="0" anchor="t" anchorCtr="0">
            <a:noAutofit/>
          </a:bodyPr>
          <a:lstStyle/>
          <a:p>
            <a:pPr>
              <a:lnSpc>
                <a:spcPct val="90000"/>
              </a:lnSpc>
            </a:pPr>
            <a:r>
              <a:rPr lang="en-US" sz="4400" dirty="0">
                <a:solidFill>
                  <a:srgbClr val="FFFFFF"/>
                </a:solidFill>
                <a:latin typeface="Calibri" charset="0"/>
                <a:ea typeface="Calibri" charset="0"/>
                <a:cs typeface="Calibri" charset="0"/>
              </a:rPr>
              <a:t>Oracle </a:t>
            </a:r>
            <a:r>
              <a:rPr lang="en-US" sz="4400" dirty="0" smtClean="0">
                <a:solidFill>
                  <a:srgbClr val="FFFFFF"/>
                </a:solidFill>
                <a:latin typeface="Calibri" charset="0"/>
                <a:ea typeface="Calibri" charset="0"/>
                <a:cs typeface="Calibri" charset="0"/>
              </a:rPr>
              <a:t>PaaS  </a:t>
            </a:r>
            <a:endParaRPr lang="en-US" sz="4400" dirty="0">
              <a:solidFill>
                <a:srgbClr val="FFFFFF"/>
              </a:solidFill>
              <a:latin typeface="Calibri" charset="0"/>
              <a:ea typeface="Calibri" charset="0"/>
              <a:cs typeface="Calibri" charset="0"/>
            </a:endParaRPr>
          </a:p>
        </p:txBody>
      </p:sp>
      <p:sp>
        <p:nvSpPr>
          <p:cNvPr id="8" name="TextBox 7"/>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
        <p:nvSpPr>
          <p:cNvPr id="10" name="Rectangle 9"/>
          <p:cNvSpPr/>
          <p:nvPr/>
        </p:nvSpPr>
        <p:spPr>
          <a:xfrm>
            <a:off x="2360472" y="1993961"/>
            <a:ext cx="9687236" cy="4004687"/>
          </a:xfrm>
          <a:prstGeom prst="rect">
            <a:avLst/>
          </a:prstGeom>
        </p:spPr>
        <p:txBody>
          <a:bodyPr wrap="square">
            <a:spAutoFit/>
          </a:bodyPr>
          <a:lstStyle/>
          <a:p>
            <a:pPr marL="184150" lvl="1" indent="-184150">
              <a:lnSpc>
                <a:spcPct val="90000"/>
              </a:lnSpc>
              <a:spcBef>
                <a:spcPts val="1200"/>
              </a:spcBef>
              <a:spcAft>
                <a:spcPts val="600"/>
              </a:spcAft>
              <a:buFont typeface="Arial"/>
              <a:buChar char="•"/>
            </a:pPr>
            <a:r>
              <a:rPr lang="en-US" sz="2600" dirty="0" smtClean="0">
                <a:solidFill>
                  <a:schemeClr val="bg1"/>
                </a:solidFill>
              </a:rPr>
              <a:t>Extend, enrich and connect across apps;</a:t>
            </a:r>
            <a:r>
              <a:rPr lang="en-US" sz="2600" dirty="0">
                <a:solidFill>
                  <a:schemeClr val="bg1"/>
                </a:solidFill>
              </a:rPr>
              <a:t> </a:t>
            </a:r>
            <a:r>
              <a:rPr lang="en-US" sz="2600" dirty="0" smtClean="0">
                <a:solidFill>
                  <a:schemeClr val="bg1"/>
                </a:solidFill>
              </a:rPr>
              <a:t>cloud and on-prem</a:t>
            </a:r>
          </a:p>
          <a:p>
            <a:pPr marL="184150" lvl="1" indent="-184150">
              <a:lnSpc>
                <a:spcPct val="90000"/>
              </a:lnSpc>
              <a:spcBef>
                <a:spcPts val="1200"/>
              </a:spcBef>
              <a:spcAft>
                <a:spcPts val="600"/>
              </a:spcAft>
              <a:buFont typeface="Arial"/>
              <a:buChar char="•"/>
            </a:pPr>
            <a:r>
              <a:rPr lang="en-US" sz="2600" dirty="0" smtClean="0">
                <a:solidFill>
                  <a:schemeClr val="bg1"/>
                </a:solidFill>
              </a:rPr>
              <a:t>Build</a:t>
            </a:r>
            <a:r>
              <a:rPr lang="en-US" sz="2600" dirty="0">
                <a:solidFill>
                  <a:schemeClr val="bg1"/>
                </a:solidFill>
              </a:rPr>
              <a:t>, </a:t>
            </a:r>
            <a:r>
              <a:rPr lang="en-US" sz="2600" dirty="0" smtClean="0">
                <a:solidFill>
                  <a:schemeClr val="bg1"/>
                </a:solidFill>
              </a:rPr>
              <a:t>deploy, migrate a </a:t>
            </a:r>
            <a:r>
              <a:rPr lang="en-US" sz="2600" dirty="0">
                <a:solidFill>
                  <a:schemeClr val="bg1"/>
                </a:solidFill>
              </a:rPr>
              <a:t>variety </a:t>
            </a:r>
            <a:r>
              <a:rPr lang="en-US" sz="2600" dirty="0" smtClean="0">
                <a:solidFill>
                  <a:schemeClr val="bg1"/>
                </a:solidFill>
              </a:rPr>
              <a:t>of </a:t>
            </a:r>
            <a:r>
              <a:rPr lang="en-US" sz="2600" dirty="0">
                <a:solidFill>
                  <a:schemeClr val="bg1"/>
                </a:solidFill>
              </a:rPr>
              <a:t>workloads</a:t>
            </a:r>
          </a:p>
          <a:p>
            <a:pPr marL="184150" lvl="1" indent="-184150">
              <a:lnSpc>
                <a:spcPct val="90000"/>
              </a:lnSpc>
              <a:spcBef>
                <a:spcPts val="1200"/>
              </a:spcBef>
              <a:spcAft>
                <a:spcPts val="600"/>
              </a:spcAft>
              <a:buFont typeface="Arial"/>
              <a:buChar char="•"/>
            </a:pPr>
            <a:r>
              <a:rPr lang="en-US" sz="2600" dirty="0">
                <a:solidFill>
                  <a:schemeClr val="bg1"/>
                </a:solidFill>
              </a:rPr>
              <a:t>Comprehensive data management </a:t>
            </a:r>
            <a:r>
              <a:rPr lang="en-US" sz="2600" dirty="0" smtClean="0">
                <a:solidFill>
                  <a:schemeClr val="bg1"/>
                </a:solidFill>
              </a:rPr>
              <a:t>for all businesses and apps</a:t>
            </a:r>
            <a:endParaRPr lang="en-US" sz="2600" dirty="0">
              <a:solidFill>
                <a:schemeClr val="bg1"/>
              </a:solidFill>
            </a:endParaRPr>
          </a:p>
          <a:p>
            <a:pPr marL="184150" lvl="1" indent="-184150">
              <a:lnSpc>
                <a:spcPct val="90000"/>
              </a:lnSpc>
              <a:spcBef>
                <a:spcPts val="1200"/>
              </a:spcBef>
              <a:spcAft>
                <a:spcPts val="600"/>
              </a:spcAft>
              <a:buFont typeface="Arial"/>
              <a:buChar char="•"/>
            </a:pPr>
            <a:r>
              <a:rPr lang="en-US" sz="2600" dirty="0">
                <a:solidFill>
                  <a:schemeClr val="bg1"/>
                </a:solidFill>
              </a:rPr>
              <a:t>Rich suite of data prep, discovery, </a:t>
            </a:r>
            <a:r>
              <a:rPr lang="en-US" sz="2600" dirty="0" smtClean="0">
                <a:solidFill>
                  <a:schemeClr val="bg1"/>
                </a:solidFill>
              </a:rPr>
              <a:t>AI </a:t>
            </a:r>
            <a:r>
              <a:rPr lang="en-US" sz="2600" dirty="0">
                <a:solidFill>
                  <a:schemeClr val="bg1"/>
                </a:solidFill>
              </a:rPr>
              <a:t>and ML </a:t>
            </a:r>
            <a:r>
              <a:rPr lang="en-US" sz="2600" dirty="0" smtClean="0">
                <a:solidFill>
                  <a:schemeClr val="bg1"/>
                </a:solidFill>
              </a:rPr>
              <a:t>tools to </a:t>
            </a:r>
            <a:r>
              <a:rPr lang="en-US" sz="2600" dirty="0">
                <a:solidFill>
                  <a:schemeClr val="bg1"/>
                </a:solidFill>
              </a:rPr>
              <a:t>analyze data</a:t>
            </a:r>
          </a:p>
          <a:p>
            <a:pPr marL="184150" lvl="1" indent="-184150">
              <a:lnSpc>
                <a:spcPct val="90000"/>
              </a:lnSpc>
              <a:spcBef>
                <a:spcPts val="1200"/>
              </a:spcBef>
              <a:spcAft>
                <a:spcPts val="600"/>
              </a:spcAft>
              <a:buFont typeface="Arial"/>
              <a:buChar char="•"/>
            </a:pPr>
            <a:r>
              <a:rPr lang="en-US" sz="2600" dirty="0" smtClean="0">
                <a:solidFill>
                  <a:schemeClr val="bg1"/>
                </a:solidFill>
              </a:rPr>
              <a:t>Manage performance</a:t>
            </a:r>
            <a:r>
              <a:rPr lang="en-US" sz="2600" dirty="0">
                <a:solidFill>
                  <a:schemeClr val="bg1"/>
                </a:solidFill>
              </a:rPr>
              <a:t>, </a:t>
            </a:r>
            <a:r>
              <a:rPr lang="en-US" sz="2600" dirty="0" smtClean="0">
                <a:solidFill>
                  <a:schemeClr val="bg1"/>
                </a:solidFill>
              </a:rPr>
              <a:t>experience, and access</a:t>
            </a:r>
          </a:p>
          <a:p>
            <a:pPr marL="184150" lvl="1" indent="-184150">
              <a:lnSpc>
                <a:spcPct val="90000"/>
              </a:lnSpc>
              <a:spcBef>
                <a:spcPts val="1200"/>
              </a:spcBef>
              <a:spcAft>
                <a:spcPts val="600"/>
              </a:spcAft>
              <a:buFont typeface="Arial"/>
              <a:buChar char="•"/>
            </a:pPr>
            <a:r>
              <a:rPr lang="en-US" sz="2600" dirty="0" smtClean="0">
                <a:solidFill>
                  <a:schemeClr val="bg1"/>
                </a:solidFill>
              </a:rPr>
              <a:t>Detect</a:t>
            </a:r>
            <a:r>
              <a:rPr lang="en-US" sz="2600" dirty="0">
                <a:solidFill>
                  <a:schemeClr val="bg1"/>
                </a:solidFill>
              </a:rPr>
              <a:t>, prevent, predict </a:t>
            </a:r>
            <a:r>
              <a:rPr lang="en-US" sz="2600" dirty="0" smtClean="0">
                <a:solidFill>
                  <a:schemeClr val="bg1"/>
                </a:solidFill>
              </a:rPr>
              <a:t>and </a:t>
            </a:r>
            <a:r>
              <a:rPr lang="en-US" sz="2600" dirty="0">
                <a:solidFill>
                  <a:schemeClr val="bg1"/>
                </a:solidFill>
              </a:rPr>
              <a:t>respond to </a:t>
            </a:r>
            <a:r>
              <a:rPr lang="en-US" sz="2600" dirty="0" smtClean="0">
                <a:solidFill>
                  <a:schemeClr val="bg1"/>
                </a:solidFill>
              </a:rPr>
              <a:t>security threats</a:t>
            </a:r>
            <a:endParaRPr lang="en-US" sz="2600" dirty="0">
              <a:solidFill>
                <a:schemeClr val="bg1"/>
              </a:solidFill>
            </a:endParaRPr>
          </a:p>
          <a:p>
            <a:pPr marL="0" lvl="1">
              <a:lnSpc>
                <a:spcPct val="90000"/>
              </a:lnSpc>
              <a:spcBef>
                <a:spcPts val="1200"/>
              </a:spcBef>
              <a:spcAft>
                <a:spcPts val="600"/>
              </a:spcAft>
            </a:pPr>
            <a:endParaRPr lang="en-US" sz="2600" dirty="0">
              <a:solidFill>
                <a:srgbClr val="FFFFFF"/>
              </a:solidFill>
            </a:endParaRPr>
          </a:p>
        </p:txBody>
      </p:sp>
      <p:pic>
        <p:nvPicPr>
          <p:cNvPr id="11" name="Oracle red badge logo" descr="Oracle logo in white on red staging background"/>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Tree>
    <p:extLst>
      <p:ext uri="{BB962C8B-B14F-4D97-AF65-F5344CB8AC3E}">
        <p14:creationId xmlns:p14="http://schemas.microsoft.com/office/powerpoint/2010/main" val="109519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300533" y="1631612"/>
            <a:ext cx="5461953" cy="4263017"/>
          </a:xfrm>
          <a:prstGeom prst="rect">
            <a:avLst/>
          </a:prstGeom>
          <a:noFill/>
        </p:spPr>
        <p:txBody>
          <a:bodyPr wrap="square" lIns="0" tIns="0" rIns="0" bIns="0" rtlCol="0" anchor="t" anchorCtr="0">
            <a:noAutofit/>
          </a:bodyPr>
          <a:lstStyle/>
          <a:p>
            <a:pPr marL="179226" indent="-179226" algn="r">
              <a:lnSpc>
                <a:spcPct val="90000"/>
              </a:lnSpc>
            </a:pPr>
            <a:endParaRPr lang="en-US" sz="1798" b="1" dirty="0">
              <a:solidFill>
                <a:srgbClr val="FFFFFF"/>
              </a:solidFill>
              <a:latin typeface="Calibri"/>
              <a:ea typeface="Calibri" charset="0"/>
              <a:cs typeface="Calibri" charset="0"/>
            </a:endParaRPr>
          </a:p>
          <a:p>
            <a:pPr marL="179226" indent="-179226" algn="r">
              <a:lnSpc>
                <a:spcPct val="90000"/>
              </a:lnSpc>
            </a:pPr>
            <a:endParaRPr lang="en-US" sz="1797" dirty="0">
              <a:solidFill>
                <a:srgbClr val="FFFFFF"/>
              </a:solidFill>
              <a:latin typeface="Calibri"/>
              <a:ea typeface="Calibri" charset="0"/>
              <a:cs typeface="Calibri" charset="0"/>
            </a:endParaRPr>
          </a:p>
          <a:p>
            <a:pPr marL="179226" indent="-179226" algn="r">
              <a:lnSpc>
                <a:spcPct val="90000"/>
              </a:lnSpc>
            </a:pPr>
            <a:r>
              <a:rPr lang="en-US" sz="2798" b="1" dirty="0">
                <a:solidFill>
                  <a:srgbClr val="FFFFFF"/>
                </a:solidFill>
                <a:latin typeface="Calibri"/>
                <a:ea typeface="Calibri" charset="0"/>
                <a:cs typeface="Calibri" charset="0"/>
              </a:rPr>
              <a:t>Warranty for Life</a:t>
            </a:r>
          </a:p>
          <a:p>
            <a:pPr marL="179226" indent="-179226" algn="r">
              <a:lnSpc>
                <a:spcPct val="90000"/>
              </a:lnSpc>
            </a:pPr>
            <a:r>
              <a:rPr lang="en-US" sz="1798" dirty="0">
                <a:solidFill>
                  <a:srgbClr val="FFFFFF"/>
                </a:solidFill>
                <a:latin typeface="Calibri"/>
                <a:ea typeface="Calibri" charset="0"/>
                <a:cs typeface="Calibri" charset="0"/>
              </a:rPr>
              <a:t>Ensure lifetime commitment to quality by </a:t>
            </a:r>
          </a:p>
          <a:p>
            <a:pPr marL="179226" indent="-179226" algn="r">
              <a:lnSpc>
                <a:spcPct val="90000"/>
              </a:lnSpc>
            </a:pPr>
            <a:r>
              <a:rPr lang="en-US" sz="1798" dirty="0">
                <a:solidFill>
                  <a:srgbClr val="FFFFFF"/>
                </a:solidFill>
                <a:latin typeface="Calibri"/>
                <a:ea typeface="Calibri" charset="0"/>
                <a:cs typeface="Calibri" charset="0"/>
              </a:rPr>
              <a:t>empowering riders to create claim via smartphone</a:t>
            </a:r>
          </a:p>
          <a:p>
            <a:pPr marL="179226" indent="-179226" algn="r">
              <a:lnSpc>
                <a:spcPct val="90000"/>
              </a:lnSpc>
            </a:pPr>
            <a:endParaRPr lang="en-US" sz="1798" b="1" dirty="0">
              <a:solidFill>
                <a:srgbClr val="FFFFFF"/>
              </a:solidFill>
              <a:latin typeface="Calibri"/>
              <a:ea typeface="Calibri" charset="0"/>
              <a:cs typeface="Calibri" charset="0"/>
            </a:endParaRPr>
          </a:p>
          <a:p>
            <a:pPr marL="179226" indent="-179226" algn="r">
              <a:lnSpc>
                <a:spcPct val="90000"/>
              </a:lnSpc>
            </a:pPr>
            <a:r>
              <a:rPr lang="en-US" sz="2798" b="1" dirty="0">
                <a:solidFill>
                  <a:srgbClr val="FFFFFF"/>
                </a:solidFill>
                <a:latin typeface="Calibri"/>
                <a:ea typeface="Calibri" charset="0"/>
                <a:cs typeface="Calibri" charset="0"/>
              </a:rPr>
              <a:t>Support Growth </a:t>
            </a:r>
            <a:r>
              <a:rPr lang="en-US" sz="3197" b="1" dirty="0">
                <a:solidFill>
                  <a:srgbClr val="FFFFFF"/>
                </a:solidFill>
                <a:latin typeface="Calibri"/>
                <a:ea typeface="Calibri" charset="0"/>
                <a:cs typeface="Calibri" charset="0"/>
              </a:rPr>
              <a:t>  </a:t>
            </a:r>
            <a:endParaRPr lang="en-US" sz="1600" b="1" dirty="0">
              <a:solidFill>
                <a:srgbClr val="FFFFFF"/>
              </a:solidFill>
              <a:latin typeface="Calibri"/>
              <a:ea typeface="Calibri" charset="0"/>
              <a:cs typeface="Calibri" charset="0"/>
            </a:endParaRPr>
          </a:p>
          <a:p>
            <a:pPr marL="179226" indent="-179226" algn="r">
              <a:lnSpc>
                <a:spcPct val="90000"/>
              </a:lnSpc>
            </a:pPr>
            <a:r>
              <a:rPr lang="en-US" sz="1797" dirty="0">
                <a:solidFill>
                  <a:srgbClr val="FFFFFF"/>
                </a:solidFill>
                <a:latin typeface="Calibri"/>
                <a:ea typeface="Calibri" charset="0"/>
                <a:cs typeface="Calibri" charset="0"/>
              </a:rPr>
              <a:t>Provide modern infrastructure to increase stability, availability, and integration of on-premises JDE   </a:t>
            </a:r>
          </a:p>
          <a:p>
            <a:pPr marL="179226" indent="-179226" algn="r">
              <a:lnSpc>
                <a:spcPct val="90000"/>
              </a:lnSpc>
            </a:pPr>
            <a:endParaRPr lang="en-US" sz="1797" dirty="0">
              <a:solidFill>
                <a:srgbClr val="FFFFFF"/>
              </a:solidFill>
              <a:latin typeface="Calibri"/>
              <a:ea typeface="Calibri" charset="0"/>
              <a:cs typeface="Calibri" charset="0"/>
            </a:endParaRPr>
          </a:p>
          <a:p>
            <a:pPr marL="179226" indent="-179226" algn="r">
              <a:lnSpc>
                <a:spcPct val="90000"/>
              </a:lnSpc>
            </a:pPr>
            <a:r>
              <a:rPr lang="en-US" sz="2798" b="1" dirty="0">
                <a:solidFill>
                  <a:srgbClr val="FFFFFF"/>
                </a:solidFill>
                <a:latin typeface="Calibri"/>
                <a:ea typeface="Calibri" charset="0"/>
                <a:cs typeface="Calibri" charset="0"/>
              </a:rPr>
              <a:t>Solution</a:t>
            </a:r>
          </a:p>
          <a:p>
            <a:pPr marL="179226" indent="-179226" algn="r">
              <a:lnSpc>
                <a:spcPct val="90000"/>
              </a:lnSpc>
            </a:pPr>
            <a:r>
              <a:rPr lang="en-US" sz="1797" dirty="0">
                <a:solidFill>
                  <a:srgbClr val="FFFFFF"/>
                </a:solidFill>
                <a:latin typeface="Calibri"/>
                <a:ea typeface="Calibri" charset="0"/>
                <a:cs typeface="Calibri" charset="0"/>
              </a:rPr>
              <a:t>Oracle Cloud Platform―Mobile, SOA, Java, Compute, Network, Storage </a:t>
            </a:r>
          </a:p>
          <a:p>
            <a:pPr marL="179226" indent="-179226" algn="r">
              <a:lnSpc>
                <a:spcPct val="90000"/>
              </a:lnSpc>
            </a:pPr>
            <a:endParaRPr lang="en-US" sz="1797" i="1" dirty="0">
              <a:solidFill>
                <a:srgbClr val="FFFFFF"/>
              </a:solidFill>
              <a:latin typeface="Calibri"/>
              <a:ea typeface="Calibri" charset="0"/>
              <a:cs typeface="Calibri" charset="0"/>
            </a:endParaRPr>
          </a:p>
          <a:p>
            <a:pPr marL="179226" indent="-179226" algn="r">
              <a:lnSpc>
                <a:spcPct val="90000"/>
              </a:lnSpc>
            </a:pPr>
            <a:r>
              <a:rPr lang="en-US" sz="2798" b="1" dirty="0">
                <a:solidFill>
                  <a:srgbClr val="FFFFFF"/>
                </a:solidFill>
                <a:latin typeface="Calibri"/>
                <a:ea typeface="Calibri" charset="0"/>
                <a:cs typeface="Calibri" charset="0"/>
              </a:rPr>
              <a:t>Better Customer Experience  </a:t>
            </a:r>
          </a:p>
          <a:p>
            <a:pPr marL="179226" indent="-179226" algn="r">
              <a:lnSpc>
                <a:spcPct val="90000"/>
              </a:lnSpc>
            </a:pPr>
            <a:r>
              <a:rPr lang="en-US" sz="1797" dirty="0">
                <a:solidFill>
                  <a:srgbClr val="FFFFFF"/>
                </a:solidFill>
                <a:latin typeface="Calibri"/>
                <a:ea typeface="Calibri" charset="0"/>
                <a:cs typeface="Calibri" charset="0"/>
              </a:rPr>
              <a:t>Expand and enable dealers to provide mobile </a:t>
            </a:r>
          </a:p>
          <a:p>
            <a:pPr marL="179226" indent="-179226" algn="r">
              <a:lnSpc>
                <a:spcPct val="90000"/>
              </a:lnSpc>
            </a:pPr>
            <a:r>
              <a:rPr lang="en-US" sz="1797" dirty="0">
                <a:solidFill>
                  <a:srgbClr val="FFFFFF"/>
                </a:solidFill>
                <a:latin typeface="Calibri"/>
                <a:ea typeface="Calibri" charset="0"/>
                <a:cs typeface="Calibri" charset="0"/>
              </a:rPr>
              <a:t>services where and when riders need them </a:t>
            </a:r>
          </a:p>
          <a:p>
            <a:pPr marL="179226" indent="-179226" algn="r">
              <a:lnSpc>
                <a:spcPct val="90000"/>
              </a:lnSpc>
            </a:pPr>
            <a:endParaRPr lang="en-US" sz="1797" i="1" dirty="0">
              <a:solidFill>
                <a:srgbClr val="FFFFFF"/>
              </a:solidFill>
              <a:latin typeface="Calibri"/>
              <a:ea typeface="Calibri" charset="0"/>
              <a:cs typeface="Calibri" charset="0"/>
            </a:endParaRPr>
          </a:p>
        </p:txBody>
      </p:sp>
      <p:pic>
        <p:nvPicPr>
          <p:cNvPr id="6" name="Picture 5" descr="1280px-Trek_Bicycle_Corporation_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84145" y="1216199"/>
            <a:ext cx="1062358" cy="610025"/>
          </a:xfrm>
          <a:prstGeom prst="rect">
            <a:avLst/>
          </a:prstGeom>
        </p:spPr>
      </p:pic>
    </p:spTree>
    <p:extLst>
      <p:ext uri="{BB962C8B-B14F-4D97-AF65-F5344CB8AC3E}">
        <p14:creationId xmlns:p14="http://schemas.microsoft.com/office/powerpoint/2010/main" val="357488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arallelogram 24"/>
          <p:cNvSpPr/>
          <p:nvPr/>
        </p:nvSpPr>
        <p:spPr>
          <a:xfrm>
            <a:off x="6616089" y="569710"/>
            <a:ext cx="6701268" cy="4043101"/>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26" name="Parallelogram 25"/>
          <p:cNvSpPr/>
          <p:nvPr/>
        </p:nvSpPr>
        <p:spPr>
          <a:xfrm>
            <a:off x="7146678" y="1828428"/>
            <a:ext cx="5830104" cy="3698473"/>
          </a:xfrm>
          <a:prstGeom prst="parallelogram">
            <a:avLst>
              <a:gd name="adj" fmla="val 36579"/>
            </a:avLst>
          </a:prstGeom>
          <a:solidFill>
            <a:schemeClr val="bg1">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27" name="Rectangle 26"/>
          <p:cNvSpPr/>
          <p:nvPr/>
        </p:nvSpPr>
        <p:spPr>
          <a:xfrm>
            <a:off x="8184681" y="2288411"/>
            <a:ext cx="3958117" cy="2553775"/>
          </a:xfrm>
          <a:prstGeom prst="rect">
            <a:avLst/>
          </a:prstGeom>
        </p:spPr>
        <p:txBody>
          <a:bodyPr wrap="square">
            <a:spAutoFit/>
          </a:bodyPr>
          <a:lstStyle/>
          <a:p>
            <a:r>
              <a:rPr lang="en-US" sz="3199" dirty="0" smtClean="0">
                <a:solidFill>
                  <a:srgbClr val="5F5F5F">
                    <a:lumMod val="50000"/>
                  </a:srgbClr>
                </a:solidFill>
                <a:ea typeface="Calibri" charset="0"/>
                <a:cs typeface="Calibri" charset="0"/>
              </a:rPr>
              <a:t>Accelerate cloud transformation by migrating with and running on Oracle’s cloud infrastructure</a:t>
            </a:r>
            <a:r>
              <a:rPr lang="en-US" sz="3199" strike="sngStrike" dirty="0" smtClean="0">
                <a:solidFill>
                  <a:srgbClr val="F80000"/>
                </a:solidFill>
                <a:ea typeface="Calibri" charset="0"/>
                <a:cs typeface="Calibri" charset="0"/>
              </a:rPr>
              <a:t> </a:t>
            </a:r>
          </a:p>
        </p:txBody>
      </p:sp>
      <p:sp>
        <p:nvSpPr>
          <p:cNvPr id="13" name="Parallelogram 12"/>
          <p:cNvSpPr/>
          <p:nvPr/>
        </p:nvSpPr>
        <p:spPr>
          <a:xfrm>
            <a:off x="907645" y="2073207"/>
            <a:ext cx="5721527" cy="861019"/>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600">
              <a:solidFill>
                <a:srgbClr val="FFFFFF"/>
              </a:solidFill>
            </a:endParaRPr>
          </a:p>
        </p:txBody>
      </p:sp>
      <p:sp>
        <p:nvSpPr>
          <p:cNvPr id="15" name="Parallelogram 14"/>
          <p:cNvSpPr/>
          <p:nvPr/>
        </p:nvSpPr>
        <p:spPr>
          <a:xfrm>
            <a:off x="-607854" y="2860393"/>
            <a:ext cx="7628097" cy="861019"/>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600">
              <a:solidFill>
                <a:srgbClr val="FFFFFF"/>
              </a:solidFill>
            </a:endParaRPr>
          </a:p>
        </p:txBody>
      </p:sp>
      <p:sp>
        <p:nvSpPr>
          <p:cNvPr id="17" name="Parallelogram 16"/>
          <p:cNvSpPr/>
          <p:nvPr/>
        </p:nvSpPr>
        <p:spPr>
          <a:xfrm>
            <a:off x="56339" y="3570754"/>
            <a:ext cx="6463630" cy="861019"/>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600">
              <a:solidFill>
                <a:srgbClr val="FFFFFF"/>
              </a:solidFill>
            </a:endParaRPr>
          </a:p>
        </p:txBody>
      </p:sp>
      <p:sp>
        <p:nvSpPr>
          <p:cNvPr id="22" name="Parallelogram 21"/>
          <p:cNvSpPr/>
          <p:nvPr/>
        </p:nvSpPr>
        <p:spPr>
          <a:xfrm>
            <a:off x="613655" y="4326721"/>
            <a:ext cx="5978492" cy="861019"/>
          </a:xfrm>
          <a:prstGeom prst="parallelogram">
            <a:avLst>
              <a:gd name="adj" fmla="val 36579"/>
            </a:avLst>
          </a:prstGeom>
          <a:blipFill dpi="0" rotWithShape="1">
            <a:blip r:embed="rId6"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600">
              <a:solidFill>
                <a:srgbClr val="FFFFFF"/>
              </a:solidFill>
            </a:endParaRPr>
          </a:p>
        </p:txBody>
      </p:sp>
      <p:sp>
        <p:nvSpPr>
          <p:cNvPr id="14" name="TextBox 13"/>
          <p:cNvSpPr txBox="1"/>
          <p:nvPr/>
        </p:nvSpPr>
        <p:spPr>
          <a:xfrm>
            <a:off x="1301426" y="2073215"/>
            <a:ext cx="4848550" cy="882271"/>
          </a:xfrm>
          <a:prstGeom prst="rect">
            <a:avLst/>
          </a:prstGeom>
          <a:noFill/>
        </p:spPr>
        <p:txBody>
          <a:bodyPr wrap="square" lIns="0" tIns="0" rIns="0" bIns="0" rtlCol="0" anchor="ctr" anchorCtr="0">
            <a:noAutofit/>
          </a:bodyPr>
          <a:lstStyle/>
          <a:p>
            <a:pPr algn="r">
              <a:spcAft>
                <a:spcPts val="300"/>
              </a:spcAft>
            </a:pPr>
            <a:r>
              <a:rPr lang="en-US" sz="3599" dirty="0">
                <a:solidFill>
                  <a:srgbClr val="FFFFFF">
                    <a:alpha val="90000"/>
                  </a:srgbClr>
                </a:solidFill>
                <a:ea typeface="Calibri" charset="0"/>
                <a:cs typeface="Calibri" charset="0"/>
              </a:rPr>
              <a:t>Predictable Performance</a:t>
            </a:r>
            <a:endParaRPr lang="en-US" sz="3599" b="1" dirty="0">
              <a:solidFill>
                <a:srgbClr val="FFFFFF"/>
              </a:solidFill>
              <a:ea typeface="Calibri" charset="0"/>
              <a:cs typeface="Calibri" charset="0"/>
            </a:endParaRPr>
          </a:p>
        </p:txBody>
      </p:sp>
      <p:sp>
        <p:nvSpPr>
          <p:cNvPr id="16" name="TextBox 15"/>
          <p:cNvSpPr txBox="1"/>
          <p:nvPr/>
        </p:nvSpPr>
        <p:spPr>
          <a:xfrm>
            <a:off x="-45241" y="2763417"/>
            <a:ext cx="6540750" cy="882271"/>
          </a:xfrm>
          <a:prstGeom prst="rect">
            <a:avLst/>
          </a:prstGeom>
          <a:noFill/>
        </p:spPr>
        <p:txBody>
          <a:bodyPr wrap="square" lIns="0" tIns="0" rIns="0" bIns="0" rtlCol="0" anchor="ctr" anchorCtr="0">
            <a:noAutofit/>
          </a:bodyPr>
          <a:lstStyle/>
          <a:p>
            <a:pPr algn="r">
              <a:spcAft>
                <a:spcPts val="300"/>
              </a:spcAft>
            </a:pPr>
            <a:r>
              <a:rPr lang="en-US" sz="3599" dirty="0" smtClean="0">
                <a:solidFill>
                  <a:srgbClr val="FFFFFF">
                    <a:alpha val="90000"/>
                  </a:srgbClr>
                </a:solidFill>
                <a:ea typeface="Calibri" charset="0"/>
                <a:cs typeface="Calibri" charset="0"/>
              </a:rPr>
              <a:t>Built-in Governance and Visibility</a:t>
            </a:r>
            <a:endParaRPr lang="en-US" sz="3599" b="1" dirty="0">
              <a:solidFill>
                <a:srgbClr val="FFFFFF"/>
              </a:solidFill>
              <a:ea typeface="Calibri" charset="0"/>
              <a:cs typeface="Calibri" charset="0"/>
            </a:endParaRPr>
          </a:p>
        </p:txBody>
      </p:sp>
      <p:sp>
        <p:nvSpPr>
          <p:cNvPr id="18" name="TextBox 17"/>
          <p:cNvSpPr txBox="1"/>
          <p:nvPr/>
        </p:nvSpPr>
        <p:spPr>
          <a:xfrm>
            <a:off x="142336" y="3570755"/>
            <a:ext cx="5945233" cy="882271"/>
          </a:xfrm>
          <a:prstGeom prst="rect">
            <a:avLst/>
          </a:prstGeom>
          <a:noFill/>
        </p:spPr>
        <p:txBody>
          <a:bodyPr wrap="square" lIns="0" tIns="0" rIns="0" bIns="0" rtlCol="0" anchor="ctr" anchorCtr="0">
            <a:noAutofit/>
          </a:bodyPr>
          <a:lstStyle/>
          <a:p>
            <a:pPr algn="r">
              <a:spcAft>
                <a:spcPts val="300"/>
              </a:spcAft>
            </a:pPr>
            <a:r>
              <a:rPr lang="en-US" sz="3599" dirty="0" smtClean="0">
                <a:solidFill>
                  <a:srgbClr val="FFFFFF">
                    <a:alpha val="90000"/>
                  </a:srgbClr>
                </a:solidFill>
                <a:ea typeface="Calibri" charset="0"/>
                <a:cs typeface="Calibri" charset="0"/>
              </a:rPr>
              <a:t>Choice of Deployment Models</a:t>
            </a:r>
          </a:p>
        </p:txBody>
      </p:sp>
      <p:sp>
        <p:nvSpPr>
          <p:cNvPr id="23" name="TextBox 22"/>
          <p:cNvSpPr txBox="1"/>
          <p:nvPr/>
        </p:nvSpPr>
        <p:spPr>
          <a:xfrm>
            <a:off x="810215" y="4326729"/>
            <a:ext cx="5430637" cy="882271"/>
          </a:xfrm>
          <a:prstGeom prst="rect">
            <a:avLst/>
          </a:prstGeom>
          <a:noFill/>
        </p:spPr>
        <p:txBody>
          <a:bodyPr wrap="square" lIns="0" tIns="0" rIns="0" bIns="0" rtlCol="0" anchor="ctr" anchorCtr="0">
            <a:noAutofit/>
          </a:bodyPr>
          <a:lstStyle/>
          <a:p>
            <a:pPr algn="r">
              <a:spcAft>
                <a:spcPts val="300"/>
              </a:spcAft>
            </a:pPr>
            <a:r>
              <a:rPr lang="en-US" sz="3599" dirty="0">
                <a:solidFill>
                  <a:srgbClr val="FFFFFF">
                    <a:alpha val="90000"/>
                  </a:srgbClr>
                </a:solidFill>
                <a:ea typeface="Calibri" charset="0"/>
                <a:cs typeface="Calibri" charset="0"/>
              </a:rPr>
              <a:t>Secure </a:t>
            </a:r>
            <a:r>
              <a:rPr lang="en-US" sz="3599" dirty="0" smtClean="0">
                <a:solidFill>
                  <a:srgbClr val="FFFFFF">
                    <a:alpha val="90000"/>
                  </a:srgbClr>
                </a:solidFill>
                <a:ea typeface="Calibri" charset="0"/>
                <a:cs typeface="Calibri" charset="0"/>
              </a:rPr>
              <a:t>Connectivity Options</a:t>
            </a:r>
            <a:endParaRPr lang="en-US" sz="3599" b="1" dirty="0">
              <a:solidFill>
                <a:srgbClr val="FFFFFF"/>
              </a:solidFill>
              <a:ea typeface="Calibri" charset="0"/>
              <a:cs typeface="Calibri" charset="0"/>
            </a:endParaRPr>
          </a:p>
        </p:txBody>
      </p:sp>
      <p:sp>
        <p:nvSpPr>
          <p:cNvPr id="2" name="TextBox 1"/>
          <p:cNvSpPr txBox="1"/>
          <p:nvPr/>
        </p:nvSpPr>
        <p:spPr>
          <a:xfrm>
            <a:off x="710270" y="541424"/>
            <a:ext cx="7326824" cy="1110757"/>
          </a:xfrm>
          <a:prstGeom prst="rect">
            <a:avLst/>
          </a:prstGeom>
          <a:noFill/>
        </p:spPr>
        <p:txBody>
          <a:bodyPr wrap="square" lIns="0" tIns="0" rIns="0" bIns="0" rtlCol="0" anchor="t" anchorCtr="0">
            <a:noAutofit/>
          </a:bodyPr>
          <a:lstStyle/>
          <a:p>
            <a:pPr>
              <a:lnSpc>
                <a:spcPct val="90000"/>
              </a:lnSpc>
            </a:pPr>
            <a:r>
              <a:rPr lang="en-US" sz="4399" dirty="0">
                <a:solidFill>
                  <a:srgbClr val="5F5F5F">
                    <a:lumMod val="50000"/>
                  </a:srgbClr>
                </a:solidFill>
                <a:ea typeface="Calibri" charset="0"/>
                <a:cs typeface="Calibri" charset="0"/>
              </a:rPr>
              <a:t>Oracle </a:t>
            </a:r>
            <a:r>
              <a:rPr lang="en-US" sz="4399" dirty="0" smtClean="0">
                <a:solidFill>
                  <a:srgbClr val="5F5F5F">
                    <a:lumMod val="50000"/>
                  </a:srgbClr>
                </a:solidFill>
                <a:ea typeface="Calibri" charset="0"/>
                <a:cs typeface="Calibri" charset="0"/>
              </a:rPr>
              <a:t>IaaS</a:t>
            </a:r>
            <a:endParaRPr lang="en-US" sz="4399" dirty="0">
              <a:solidFill>
                <a:srgbClr val="5F5F5F">
                  <a:lumMod val="50000"/>
                </a:srgbClr>
              </a:solidFill>
              <a:ea typeface="Calibri" charset="0"/>
              <a:cs typeface="Calibri" charset="0"/>
            </a:endParaRPr>
          </a:p>
        </p:txBody>
      </p:sp>
      <p:sp>
        <p:nvSpPr>
          <p:cNvPr id="30" name="TextBox 29"/>
          <p:cNvSpPr txBox="1"/>
          <p:nvPr/>
        </p:nvSpPr>
        <p:spPr>
          <a:xfrm>
            <a:off x="7946823" y="6555434"/>
            <a:ext cx="3199567" cy="182832"/>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spTree>
    <p:extLst>
      <p:ext uri="{BB962C8B-B14F-4D97-AF65-F5344CB8AC3E}">
        <p14:creationId xmlns:p14="http://schemas.microsoft.com/office/powerpoint/2010/main" val="21612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3844" y="407100"/>
            <a:ext cx="5582762" cy="1110468"/>
          </a:xfrm>
          <a:prstGeom prst="rect">
            <a:avLst/>
          </a:prstGeom>
          <a:noFill/>
        </p:spPr>
        <p:txBody>
          <a:bodyPr wrap="square" lIns="0" tIns="0" rIns="0" bIns="0" rtlCol="0" anchor="t" anchorCtr="0">
            <a:noAutofit/>
          </a:bodyPr>
          <a:lstStyle/>
          <a:p>
            <a:pPr>
              <a:lnSpc>
                <a:spcPct val="90000"/>
              </a:lnSpc>
            </a:pPr>
            <a:r>
              <a:rPr lang="en-US" sz="4398" dirty="0">
                <a:solidFill>
                  <a:srgbClr val="5F5F5F">
                    <a:lumMod val="50000"/>
                  </a:srgbClr>
                </a:solidFill>
                <a:ea typeface="Calibri" charset="0"/>
                <a:cs typeface="Calibri" charset="0"/>
              </a:rPr>
              <a:t>Oracle IaaS </a:t>
            </a:r>
            <a:r>
              <a:rPr lang="en-US" sz="4398" dirty="0" smtClean="0">
                <a:solidFill>
                  <a:srgbClr val="5F5F5F">
                    <a:lumMod val="50000"/>
                  </a:srgbClr>
                </a:solidFill>
                <a:ea typeface="Calibri" charset="0"/>
                <a:cs typeface="Calibri" charset="0"/>
              </a:rPr>
              <a:t> </a:t>
            </a:r>
            <a:endParaRPr lang="en-US" sz="4398" dirty="0">
              <a:solidFill>
                <a:srgbClr val="FF0000"/>
              </a:solidFill>
              <a:ea typeface="Calibri" charset="0"/>
              <a:cs typeface="Calibri" charset="0"/>
            </a:endParaRPr>
          </a:p>
        </p:txBody>
      </p:sp>
      <p:sp>
        <p:nvSpPr>
          <p:cNvPr id="4" name="Parallelogram 3"/>
          <p:cNvSpPr/>
          <p:nvPr/>
        </p:nvSpPr>
        <p:spPr>
          <a:xfrm>
            <a:off x="469497" y="1171681"/>
            <a:ext cx="3468789" cy="2093928"/>
          </a:xfrm>
          <a:prstGeom prst="parallelogram">
            <a:avLst>
              <a:gd name="adj" fmla="val 36579"/>
            </a:avLst>
          </a:prstGeom>
          <a:solidFill>
            <a:schemeClr val="bg2">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5" name="Parallelogram 4"/>
          <p:cNvSpPr/>
          <p:nvPr/>
        </p:nvSpPr>
        <p:spPr>
          <a:xfrm>
            <a:off x="2585456" y="1668764"/>
            <a:ext cx="3017847" cy="1755302"/>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8" name="Parallelogram 7"/>
          <p:cNvSpPr/>
          <p:nvPr/>
        </p:nvSpPr>
        <p:spPr>
          <a:xfrm>
            <a:off x="8577889" y="1943854"/>
            <a:ext cx="4864238" cy="1619611"/>
          </a:xfrm>
          <a:prstGeom prst="parallelogram">
            <a:avLst>
              <a:gd name="adj" fmla="val 36579"/>
            </a:avLst>
          </a:prstGeom>
          <a:solidFill>
            <a:schemeClr val="bg1">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9" name="TextBox 8"/>
          <p:cNvSpPr txBox="1"/>
          <p:nvPr/>
        </p:nvSpPr>
        <p:spPr>
          <a:xfrm>
            <a:off x="2944444" y="3477569"/>
            <a:ext cx="2229600" cy="527435"/>
          </a:xfrm>
          <a:prstGeom prst="rect">
            <a:avLst/>
          </a:prstGeom>
          <a:noFill/>
        </p:spPr>
        <p:txBody>
          <a:bodyPr wrap="square" lIns="0" tIns="0" rIns="0" bIns="0" rtlCol="0" anchor="ctr" anchorCtr="0">
            <a:noAutofit/>
          </a:bodyPr>
          <a:lstStyle/>
          <a:p>
            <a:pPr algn="ctr">
              <a:lnSpc>
                <a:spcPct val="90000"/>
              </a:lnSpc>
            </a:pPr>
            <a:r>
              <a:rPr lang="en-US" sz="1998" b="1" dirty="0">
                <a:solidFill>
                  <a:srgbClr val="5F5F5F">
                    <a:lumMod val="50000"/>
                  </a:srgbClr>
                </a:solidFill>
                <a:ea typeface="Calibri" charset="0"/>
                <a:cs typeface="Calibri" charset="0"/>
              </a:rPr>
              <a:t>Networking</a:t>
            </a:r>
          </a:p>
        </p:txBody>
      </p:sp>
      <p:sp>
        <p:nvSpPr>
          <p:cNvPr id="11" name="TextBox 10"/>
          <p:cNvSpPr txBox="1"/>
          <p:nvPr/>
        </p:nvSpPr>
        <p:spPr>
          <a:xfrm>
            <a:off x="874050" y="3448740"/>
            <a:ext cx="2229600" cy="527435"/>
          </a:xfrm>
          <a:prstGeom prst="rect">
            <a:avLst/>
          </a:prstGeom>
          <a:noFill/>
        </p:spPr>
        <p:txBody>
          <a:bodyPr wrap="square" lIns="0" tIns="0" rIns="0" bIns="0" rtlCol="0" anchor="ctr" anchorCtr="0">
            <a:noAutofit/>
          </a:bodyPr>
          <a:lstStyle/>
          <a:p>
            <a:pPr algn="ctr">
              <a:lnSpc>
                <a:spcPct val="90000"/>
              </a:lnSpc>
            </a:pPr>
            <a:r>
              <a:rPr lang="en-US" sz="1998" b="1" dirty="0">
                <a:solidFill>
                  <a:srgbClr val="5F5F5F">
                    <a:lumMod val="50000"/>
                  </a:srgbClr>
                </a:solidFill>
                <a:ea typeface="Calibri" charset="0"/>
                <a:cs typeface="Calibri" charset="0"/>
              </a:rPr>
              <a:t>Compute</a:t>
            </a:r>
          </a:p>
        </p:txBody>
      </p:sp>
      <p:sp>
        <p:nvSpPr>
          <p:cNvPr id="13" name="TextBox 12"/>
          <p:cNvSpPr txBox="1"/>
          <p:nvPr/>
        </p:nvSpPr>
        <p:spPr>
          <a:xfrm>
            <a:off x="4827636" y="3463725"/>
            <a:ext cx="2229600" cy="527435"/>
          </a:xfrm>
          <a:prstGeom prst="rect">
            <a:avLst/>
          </a:prstGeom>
          <a:noFill/>
        </p:spPr>
        <p:txBody>
          <a:bodyPr wrap="square" lIns="0" tIns="0" rIns="0" bIns="0" rtlCol="0" anchor="ctr" anchorCtr="0">
            <a:noAutofit/>
          </a:bodyPr>
          <a:lstStyle/>
          <a:p>
            <a:pPr algn="ctr">
              <a:lnSpc>
                <a:spcPct val="90000"/>
              </a:lnSpc>
            </a:pPr>
            <a:r>
              <a:rPr lang="en-US" sz="1998" b="1" dirty="0">
                <a:solidFill>
                  <a:srgbClr val="5F5F5F">
                    <a:lumMod val="50000"/>
                  </a:srgbClr>
                </a:solidFill>
                <a:ea typeface="Calibri" charset="0"/>
                <a:cs typeface="Calibri" charset="0"/>
              </a:rPr>
              <a:t>Storage</a:t>
            </a:r>
          </a:p>
        </p:txBody>
      </p:sp>
      <p:sp>
        <p:nvSpPr>
          <p:cNvPr id="6" name="Parallelogram 5"/>
          <p:cNvSpPr/>
          <p:nvPr/>
        </p:nvSpPr>
        <p:spPr>
          <a:xfrm>
            <a:off x="4655353" y="1379548"/>
            <a:ext cx="2964447" cy="1824714"/>
          </a:xfrm>
          <a:prstGeom prst="parallelogram">
            <a:avLst>
              <a:gd name="adj" fmla="val 36579"/>
            </a:avLst>
          </a:prstGeom>
          <a:solidFill>
            <a:schemeClr val="accent6">
              <a:lumMod val="60000"/>
              <a:lumOff val="40000"/>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21" name="TextBox 20"/>
          <p:cNvSpPr txBox="1"/>
          <p:nvPr/>
        </p:nvSpPr>
        <p:spPr>
          <a:xfrm>
            <a:off x="953845" y="3963750"/>
            <a:ext cx="10996693" cy="3073838"/>
          </a:xfrm>
          <a:prstGeom prst="rect">
            <a:avLst/>
          </a:prstGeom>
          <a:noFill/>
        </p:spPr>
        <p:txBody>
          <a:bodyPr wrap="square" lIns="0" tIns="0" rIns="0" bIns="0" rtlCol="0" anchor="ctr" anchorCtr="0">
            <a:noAutofit/>
          </a:bodyPr>
          <a:lstStyle/>
          <a:p>
            <a:pPr marL="342900" indent="-342900">
              <a:lnSpc>
                <a:spcPct val="110000"/>
              </a:lnSpc>
              <a:spcAft>
                <a:spcPts val="300"/>
              </a:spcAft>
              <a:buFont typeface="Arial"/>
              <a:buChar char="•"/>
            </a:pPr>
            <a:r>
              <a:rPr lang="en-US" sz="2100" dirty="0">
                <a:solidFill>
                  <a:srgbClr val="313D3F"/>
                </a:solidFill>
                <a:ea typeface="Calibri" charset="0"/>
                <a:cs typeface="Calibri" charset="0"/>
              </a:rPr>
              <a:t>Purpose-built for the needs of the </a:t>
            </a:r>
            <a:r>
              <a:rPr lang="en-US" sz="2100" dirty="0" smtClean="0">
                <a:solidFill>
                  <a:srgbClr val="313D3F"/>
                </a:solidFill>
                <a:ea typeface="Calibri" charset="0"/>
                <a:cs typeface="Calibri" charset="0"/>
              </a:rPr>
              <a:t>enterprise–support diverse workloads and apps</a:t>
            </a:r>
          </a:p>
          <a:p>
            <a:pPr marL="342900" indent="-342900">
              <a:lnSpc>
                <a:spcPct val="110000"/>
              </a:lnSpc>
              <a:spcAft>
                <a:spcPts val="300"/>
              </a:spcAft>
              <a:buFont typeface="Arial" charset="0"/>
              <a:buChar char="•"/>
            </a:pPr>
            <a:r>
              <a:rPr lang="en-US" sz="2100" dirty="0" smtClean="0">
                <a:solidFill>
                  <a:srgbClr val="313D3F"/>
                </a:solidFill>
                <a:ea typeface="Calibri" charset="0"/>
                <a:cs typeface="Calibri" charset="0"/>
              </a:rPr>
              <a:t>Moves </a:t>
            </a:r>
            <a:r>
              <a:rPr lang="en-US" sz="2100" dirty="0">
                <a:solidFill>
                  <a:srgbClr val="313D3F"/>
                </a:solidFill>
                <a:ea typeface="Calibri" charset="0"/>
                <a:cs typeface="Calibri" charset="0"/>
              </a:rPr>
              <a:t>apps and databases to modern infrastructure; build new cloud native </a:t>
            </a:r>
            <a:r>
              <a:rPr lang="en-US" sz="2100" dirty="0" smtClean="0">
                <a:solidFill>
                  <a:srgbClr val="313D3F"/>
                </a:solidFill>
                <a:ea typeface="Calibri" charset="0"/>
                <a:cs typeface="Calibri" charset="0"/>
              </a:rPr>
              <a:t>apps</a:t>
            </a:r>
            <a:endParaRPr lang="en-US" sz="2100" dirty="0">
              <a:solidFill>
                <a:srgbClr val="313D3F"/>
              </a:solidFill>
              <a:ea typeface="Calibri" charset="0"/>
              <a:cs typeface="Calibri" charset="0"/>
            </a:endParaRPr>
          </a:p>
          <a:p>
            <a:pPr marL="342900" indent="-342900">
              <a:lnSpc>
                <a:spcPct val="110000"/>
              </a:lnSpc>
              <a:spcAft>
                <a:spcPts val="300"/>
              </a:spcAft>
              <a:buFont typeface="Arial" charset="0"/>
              <a:buChar char="•"/>
            </a:pPr>
            <a:r>
              <a:rPr lang="en-US" sz="2100" dirty="0" smtClean="0">
                <a:solidFill>
                  <a:srgbClr val="313D3F"/>
                </a:solidFill>
                <a:ea typeface="Calibri" charset="0"/>
                <a:cs typeface="Calibri" charset="0"/>
              </a:rPr>
              <a:t>Security</a:t>
            </a:r>
            <a:r>
              <a:rPr lang="en-US" sz="2100" dirty="0">
                <a:solidFill>
                  <a:srgbClr val="313D3F"/>
                </a:solidFill>
                <a:ea typeface="Calibri" charset="0"/>
                <a:cs typeface="Calibri" charset="0"/>
              </a:rPr>
              <a:t>, </a:t>
            </a:r>
            <a:r>
              <a:rPr lang="en-US" sz="2100" dirty="0" smtClean="0">
                <a:solidFill>
                  <a:srgbClr val="313D3F"/>
                </a:solidFill>
                <a:ea typeface="Calibri" charset="0"/>
                <a:cs typeface="Calibri" charset="0"/>
              </a:rPr>
              <a:t>governance; visibility into usage and access control  </a:t>
            </a:r>
          </a:p>
          <a:p>
            <a:pPr marL="342900" indent="-342900">
              <a:lnSpc>
                <a:spcPct val="110000"/>
              </a:lnSpc>
              <a:spcAft>
                <a:spcPts val="300"/>
              </a:spcAft>
              <a:buFont typeface="Arial" charset="0"/>
              <a:buChar char="•"/>
            </a:pPr>
            <a:r>
              <a:rPr lang="en-US" sz="2100" dirty="0" smtClean="0">
                <a:solidFill>
                  <a:srgbClr val="313D3F"/>
                </a:solidFill>
                <a:ea typeface="Calibri" charset="0"/>
                <a:cs typeface="Calibri" charset="0"/>
              </a:rPr>
              <a:t>HA </a:t>
            </a:r>
            <a:r>
              <a:rPr lang="en-US" sz="2100" dirty="0">
                <a:solidFill>
                  <a:srgbClr val="313D3F"/>
                </a:solidFill>
                <a:ea typeface="Calibri" charset="0"/>
                <a:cs typeface="Calibri" charset="0"/>
              </a:rPr>
              <a:t>and low-latency networking to support maximum database availability</a:t>
            </a:r>
          </a:p>
          <a:p>
            <a:pPr marL="342900" indent="-342900">
              <a:lnSpc>
                <a:spcPct val="110000"/>
              </a:lnSpc>
              <a:spcAft>
                <a:spcPts val="300"/>
              </a:spcAft>
              <a:buFont typeface="Arial" charset="0"/>
              <a:buChar char="•"/>
            </a:pPr>
            <a:r>
              <a:rPr lang="en-US" sz="2100" dirty="0">
                <a:solidFill>
                  <a:srgbClr val="313D3F"/>
                </a:solidFill>
                <a:ea typeface="Calibri" charset="0"/>
                <a:cs typeface="Calibri" charset="0"/>
              </a:rPr>
              <a:t>Consistent, predictable performance with dedicated compute and private, isolated networks</a:t>
            </a:r>
          </a:p>
          <a:p>
            <a:pPr marL="342900" indent="-342900">
              <a:lnSpc>
                <a:spcPct val="110000"/>
              </a:lnSpc>
              <a:spcAft>
                <a:spcPts val="300"/>
              </a:spcAft>
              <a:buFont typeface="Arial" charset="0"/>
              <a:buChar char="•"/>
            </a:pPr>
            <a:endParaRPr lang="en-US" sz="2100" dirty="0">
              <a:solidFill>
                <a:srgbClr val="313D3F"/>
              </a:solidFill>
              <a:ea typeface="Calibri" charset="0"/>
              <a:cs typeface="Calibri" charset="0"/>
            </a:endParaRPr>
          </a:p>
          <a:p>
            <a:pPr marL="342900" indent="-342900">
              <a:lnSpc>
                <a:spcPct val="110000"/>
              </a:lnSpc>
              <a:spcAft>
                <a:spcPts val="300"/>
              </a:spcAft>
              <a:buFont typeface="Arial" charset="0"/>
              <a:buChar char="•"/>
            </a:pPr>
            <a:endParaRPr lang="en-US" sz="2100" dirty="0">
              <a:solidFill>
                <a:srgbClr val="313D3F"/>
              </a:solidFill>
              <a:ea typeface="Calibri" charset="0"/>
              <a:cs typeface="Calibri" charset="0"/>
            </a:endParaRPr>
          </a:p>
        </p:txBody>
      </p:sp>
      <p:sp>
        <p:nvSpPr>
          <p:cNvPr id="22" name="Parallelogram 21"/>
          <p:cNvSpPr/>
          <p:nvPr/>
        </p:nvSpPr>
        <p:spPr>
          <a:xfrm>
            <a:off x="-826162" y="1686247"/>
            <a:ext cx="4199520" cy="1824714"/>
          </a:xfrm>
          <a:prstGeom prst="parallelogram">
            <a:avLst>
              <a:gd name="adj" fmla="val 36579"/>
            </a:avLst>
          </a:prstGeom>
          <a:solidFill>
            <a:schemeClr val="accent6">
              <a:lumMod val="60000"/>
              <a:lumOff val="40000"/>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23" name="TextBox 22"/>
          <p:cNvSpPr txBox="1"/>
          <p:nvPr/>
        </p:nvSpPr>
        <p:spPr>
          <a:xfrm>
            <a:off x="7944747" y="6499875"/>
            <a:ext cx="3197068" cy="182784"/>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sp>
        <p:nvSpPr>
          <p:cNvPr id="18" name="Parallelogram 17"/>
          <p:cNvSpPr/>
          <p:nvPr/>
        </p:nvSpPr>
        <p:spPr>
          <a:xfrm>
            <a:off x="6296876" y="1821124"/>
            <a:ext cx="3017847" cy="1755302"/>
          </a:xfrm>
          <a:prstGeom prst="parallelogram">
            <a:avLst>
              <a:gd name="adj" fmla="val 36579"/>
            </a:avLst>
          </a:prstGeom>
          <a:solidFill>
            <a:schemeClr val="bg1">
              <a:alpha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19" name="Parallelogram 18"/>
          <p:cNvSpPr/>
          <p:nvPr/>
        </p:nvSpPr>
        <p:spPr>
          <a:xfrm>
            <a:off x="8218030" y="1531908"/>
            <a:ext cx="2964447" cy="1824714"/>
          </a:xfrm>
          <a:prstGeom prst="parallelogram">
            <a:avLst>
              <a:gd name="adj" fmla="val 36579"/>
            </a:avLst>
          </a:prstGeom>
          <a:solidFill>
            <a:schemeClr val="accent6">
              <a:lumMod val="60000"/>
              <a:lumOff val="40000"/>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30" name="TextBox 29"/>
          <p:cNvSpPr txBox="1"/>
          <p:nvPr/>
        </p:nvSpPr>
        <p:spPr>
          <a:xfrm>
            <a:off x="8630221" y="3448740"/>
            <a:ext cx="2229600" cy="527435"/>
          </a:xfrm>
          <a:prstGeom prst="rect">
            <a:avLst/>
          </a:prstGeom>
          <a:noFill/>
        </p:spPr>
        <p:txBody>
          <a:bodyPr wrap="square" lIns="0" tIns="0" rIns="0" bIns="0" rtlCol="0" anchor="ctr" anchorCtr="0">
            <a:noAutofit/>
          </a:bodyPr>
          <a:lstStyle/>
          <a:p>
            <a:pPr algn="ctr">
              <a:lnSpc>
                <a:spcPct val="90000"/>
              </a:lnSpc>
            </a:pPr>
            <a:r>
              <a:rPr lang="en-US" sz="1998" b="1" dirty="0">
                <a:solidFill>
                  <a:srgbClr val="5F5F5F">
                    <a:lumMod val="50000"/>
                  </a:srgbClr>
                </a:solidFill>
                <a:ea typeface="Calibri" charset="0"/>
                <a:cs typeface="Calibri" charset="0"/>
              </a:rPr>
              <a:t>DNS</a:t>
            </a:r>
          </a:p>
        </p:txBody>
      </p:sp>
      <p:sp>
        <p:nvSpPr>
          <p:cNvPr id="31" name="TextBox 30"/>
          <p:cNvSpPr txBox="1"/>
          <p:nvPr/>
        </p:nvSpPr>
        <p:spPr>
          <a:xfrm>
            <a:off x="6606994" y="3453787"/>
            <a:ext cx="2229600" cy="527435"/>
          </a:xfrm>
          <a:prstGeom prst="rect">
            <a:avLst/>
          </a:prstGeom>
          <a:noFill/>
        </p:spPr>
        <p:txBody>
          <a:bodyPr wrap="square" lIns="0" tIns="0" rIns="0" bIns="0" rtlCol="0" anchor="ctr" anchorCtr="0">
            <a:noAutofit/>
          </a:bodyPr>
          <a:lstStyle/>
          <a:p>
            <a:pPr algn="ctr">
              <a:lnSpc>
                <a:spcPct val="90000"/>
              </a:lnSpc>
            </a:pPr>
            <a:r>
              <a:rPr lang="en-US" sz="1998" b="1" dirty="0">
                <a:solidFill>
                  <a:srgbClr val="5F5F5F">
                    <a:lumMod val="50000"/>
                  </a:srgbClr>
                </a:solidFill>
                <a:ea typeface="Calibri" charset="0"/>
                <a:cs typeface="Calibri" charset="0"/>
              </a:rPr>
              <a:t>Load Balancer</a:t>
            </a:r>
          </a:p>
        </p:txBody>
      </p:sp>
      <p:grpSp>
        <p:nvGrpSpPr>
          <p:cNvPr id="39" name="Group 38"/>
          <p:cNvGrpSpPr>
            <a:grpSpLocks noChangeAspect="1"/>
          </p:cNvGrpSpPr>
          <p:nvPr/>
        </p:nvGrpSpPr>
        <p:grpSpPr>
          <a:xfrm>
            <a:off x="7272664" y="2171325"/>
            <a:ext cx="738624" cy="791999"/>
            <a:chOff x="7274560" y="2184126"/>
            <a:chExt cx="694292" cy="744270"/>
          </a:xfrm>
        </p:grpSpPr>
        <p:sp>
          <p:nvSpPr>
            <p:cNvPr id="41" name="Rectangle 40"/>
            <p:cNvSpPr>
              <a:spLocks noChangeAspect="1"/>
            </p:cNvSpPr>
            <p:nvPr/>
          </p:nvSpPr>
          <p:spPr>
            <a:xfrm>
              <a:off x="7274560" y="24795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42" name="Rectangle 41"/>
            <p:cNvSpPr>
              <a:spLocks noChangeAspect="1"/>
            </p:cNvSpPr>
            <p:nvPr/>
          </p:nvSpPr>
          <p:spPr>
            <a:xfrm>
              <a:off x="7808004" y="218412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43" name="Rectangle 42"/>
            <p:cNvSpPr>
              <a:spLocks noChangeAspect="1"/>
            </p:cNvSpPr>
            <p:nvPr/>
          </p:nvSpPr>
          <p:spPr>
            <a:xfrm>
              <a:off x="7808004" y="24795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44" name="Rectangle 43"/>
            <p:cNvSpPr>
              <a:spLocks noChangeAspect="1"/>
            </p:cNvSpPr>
            <p:nvPr/>
          </p:nvSpPr>
          <p:spPr>
            <a:xfrm>
              <a:off x="7808004" y="27843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cxnSp>
          <p:nvCxnSpPr>
            <p:cNvPr id="12" name="Curved Connector 11"/>
            <p:cNvCxnSpPr>
              <a:stCxn id="41" idx="3"/>
              <a:endCxn id="42" idx="1"/>
            </p:cNvCxnSpPr>
            <p:nvPr/>
          </p:nvCxnSpPr>
          <p:spPr>
            <a:xfrm flipV="1">
              <a:off x="7435408" y="2256126"/>
              <a:ext cx="372596" cy="295470"/>
            </a:xfrm>
            <a:prstGeom prst="curvedConnector3">
              <a:avLst>
                <a:gd name="adj1" fmla="val 50000"/>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cxnSp>
          <p:nvCxnSpPr>
            <p:cNvPr id="48" name="Curved Connector 47"/>
            <p:cNvCxnSpPr>
              <a:stCxn id="41" idx="3"/>
              <a:endCxn id="44" idx="1"/>
            </p:cNvCxnSpPr>
            <p:nvPr/>
          </p:nvCxnSpPr>
          <p:spPr>
            <a:xfrm>
              <a:off x="7435408" y="2551596"/>
              <a:ext cx="372596" cy="304800"/>
            </a:xfrm>
            <a:prstGeom prst="curvedConnector3">
              <a:avLst>
                <a:gd name="adj1" fmla="val 50000"/>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41" idx="3"/>
              <a:endCxn id="43" idx="1"/>
            </p:cNvCxnSpPr>
            <p:nvPr/>
          </p:nvCxnSpPr>
          <p:spPr>
            <a:xfrm>
              <a:off x="7435408" y="2551596"/>
              <a:ext cx="372596" cy="0"/>
            </a:xfrm>
            <a:prstGeom prst="line">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1492683" y="2533459"/>
            <a:ext cx="901738" cy="468537"/>
            <a:chOff x="1093847" y="5348321"/>
            <a:chExt cx="1320049" cy="685710"/>
          </a:xfrm>
        </p:grpSpPr>
        <p:sp>
          <p:nvSpPr>
            <p:cNvPr id="62" name="object 49"/>
            <p:cNvSpPr/>
            <p:nvPr/>
          </p:nvSpPr>
          <p:spPr>
            <a:xfrm>
              <a:off x="1255187" y="5348321"/>
              <a:ext cx="997376" cy="685710"/>
            </a:xfrm>
            <a:custGeom>
              <a:avLst/>
              <a:gdLst/>
              <a:ahLst/>
              <a:cxnLst/>
              <a:rect l="l" t="t" r="r" b="b"/>
              <a:pathLst>
                <a:path w="1097114" h="777138">
                  <a:moveTo>
                    <a:pt x="91414" y="0"/>
                  </a:moveTo>
                  <a:lnTo>
                    <a:pt x="0" y="91427"/>
                  </a:lnTo>
                  <a:lnTo>
                    <a:pt x="417017" y="91427"/>
                  </a:lnTo>
                  <a:lnTo>
                    <a:pt x="1005674" y="0"/>
                  </a:lnTo>
                  <a:lnTo>
                    <a:pt x="91414" y="0"/>
                  </a:lnTo>
                  <a:close/>
                </a:path>
                <a:path w="1097114" h="777138">
                  <a:moveTo>
                    <a:pt x="0" y="91427"/>
                  </a:moveTo>
                  <a:lnTo>
                    <a:pt x="91414" y="0"/>
                  </a:lnTo>
                  <a:lnTo>
                    <a:pt x="91414" y="-594283"/>
                  </a:lnTo>
                  <a:lnTo>
                    <a:pt x="1005674" y="-594283"/>
                  </a:lnTo>
                  <a:lnTo>
                    <a:pt x="1005674" y="0"/>
                  </a:lnTo>
                  <a:lnTo>
                    <a:pt x="417017" y="91427"/>
                  </a:lnTo>
                  <a:lnTo>
                    <a:pt x="417017" y="149326"/>
                  </a:lnTo>
                  <a:lnTo>
                    <a:pt x="295960" y="149326"/>
                  </a:lnTo>
                  <a:lnTo>
                    <a:pt x="295960" y="204787"/>
                  </a:lnTo>
                  <a:lnTo>
                    <a:pt x="801154" y="204787"/>
                  </a:lnTo>
                  <a:lnTo>
                    <a:pt x="801154" y="149326"/>
                  </a:lnTo>
                  <a:lnTo>
                    <a:pt x="680085" y="149326"/>
                  </a:lnTo>
                  <a:lnTo>
                    <a:pt x="680085" y="91427"/>
                  </a:lnTo>
                  <a:lnTo>
                    <a:pt x="1097114" y="91427"/>
                  </a:lnTo>
                  <a:lnTo>
                    <a:pt x="1097114" y="-685711"/>
                  </a:lnTo>
                  <a:lnTo>
                    <a:pt x="0" y="-685711"/>
                  </a:lnTo>
                  <a:lnTo>
                    <a:pt x="0" y="91427"/>
                  </a:lnTo>
                  <a:close/>
                </a:path>
              </a:pathLst>
            </a:custGeom>
            <a:solidFill>
              <a:srgbClr val="ED1C24"/>
            </a:solidFill>
          </p:spPr>
          <p:txBody>
            <a:bodyPr wrap="square" lIns="0" tIns="0" rIns="0" bIns="0" rtlCol="0">
              <a:noAutofit/>
            </a:bodyPr>
            <a:lstStyle/>
            <a:p>
              <a:endParaRPr>
                <a:latin typeface="+mj-lt"/>
              </a:endParaRPr>
            </a:p>
          </p:txBody>
        </p:sp>
        <p:sp>
          <p:nvSpPr>
            <p:cNvPr id="63" name="object 48"/>
            <p:cNvSpPr/>
            <p:nvPr/>
          </p:nvSpPr>
          <p:spPr>
            <a:xfrm>
              <a:off x="1093847" y="5573533"/>
              <a:ext cx="1320049" cy="213516"/>
            </a:xfrm>
            <a:custGeom>
              <a:avLst/>
              <a:gdLst/>
              <a:ahLst/>
              <a:cxnLst/>
              <a:rect l="l" t="t" r="r" b="b"/>
              <a:pathLst>
                <a:path w="1452054" h="241985">
                  <a:moveTo>
                    <a:pt x="1274597" y="0"/>
                  </a:moveTo>
                  <a:lnTo>
                    <a:pt x="177469" y="0"/>
                  </a:lnTo>
                  <a:lnTo>
                    <a:pt x="218871" y="53276"/>
                  </a:lnTo>
                  <a:lnTo>
                    <a:pt x="225653" y="46482"/>
                  </a:lnTo>
                  <a:lnTo>
                    <a:pt x="1224673" y="46482"/>
                  </a:lnTo>
                  <a:lnTo>
                    <a:pt x="1231455" y="53276"/>
                  </a:lnTo>
                  <a:lnTo>
                    <a:pt x="1231455" y="70027"/>
                  </a:lnTo>
                  <a:lnTo>
                    <a:pt x="1224673" y="76822"/>
                  </a:lnTo>
                  <a:lnTo>
                    <a:pt x="225653" y="76822"/>
                  </a:lnTo>
                  <a:lnTo>
                    <a:pt x="146100" y="120904"/>
                  </a:lnTo>
                  <a:lnTo>
                    <a:pt x="1312595" y="120904"/>
                  </a:lnTo>
                  <a:lnTo>
                    <a:pt x="1319377" y="127698"/>
                  </a:lnTo>
                  <a:lnTo>
                    <a:pt x="1319377" y="144449"/>
                  </a:lnTo>
                  <a:lnTo>
                    <a:pt x="1312595" y="151244"/>
                  </a:lnTo>
                  <a:lnTo>
                    <a:pt x="137731" y="151244"/>
                  </a:lnTo>
                  <a:lnTo>
                    <a:pt x="130937" y="144449"/>
                  </a:lnTo>
                  <a:lnTo>
                    <a:pt x="130937" y="127698"/>
                  </a:lnTo>
                  <a:lnTo>
                    <a:pt x="75324" y="240852"/>
                  </a:lnTo>
                  <a:lnTo>
                    <a:pt x="89623" y="241985"/>
                  </a:lnTo>
                  <a:lnTo>
                    <a:pt x="1362443" y="241985"/>
                  </a:lnTo>
                  <a:lnTo>
                    <a:pt x="1403693" y="231942"/>
                  </a:lnTo>
                  <a:lnTo>
                    <a:pt x="1434858" y="205154"/>
                  </a:lnTo>
                  <a:lnTo>
                    <a:pt x="1450922" y="166633"/>
                  </a:lnTo>
                  <a:lnTo>
                    <a:pt x="1452054" y="152349"/>
                  </a:lnTo>
                  <a:lnTo>
                    <a:pt x="1274597" y="0"/>
                  </a:lnTo>
                  <a:close/>
                </a:path>
                <a:path w="1452054" h="241985">
                  <a:moveTo>
                    <a:pt x="218871" y="70027"/>
                  </a:moveTo>
                  <a:lnTo>
                    <a:pt x="218871" y="53276"/>
                  </a:lnTo>
                  <a:lnTo>
                    <a:pt x="177469" y="0"/>
                  </a:lnTo>
                  <a:lnTo>
                    <a:pt x="0" y="152349"/>
                  </a:lnTo>
                  <a:lnTo>
                    <a:pt x="1176" y="166915"/>
                  </a:lnTo>
                  <a:lnTo>
                    <a:pt x="4583" y="180732"/>
                  </a:lnTo>
                  <a:lnTo>
                    <a:pt x="10034" y="193613"/>
                  </a:lnTo>
                  <a:lnTo>
                    <a:pt x="17345" y="205372"/>
                  </a:lnTo>
                  <a:lnTo>
                    <a:pt x="26331" y="215825"/>
                  </a:lnTo>
                  <a:lnTo>
                    <a:pt x="36807" y="224784"/>
                  </a:lnTo>
                  <a:lnTo>
                    <a:pt x="48588" y="232066"/>
                  </a:lnTo>
                  <a:lnTo>
                    <a:pt x="61489" y="237484"/>
                  </a:lnTo>
                  <a:lnTo>
                    <a:pt x="75324" y="240852"/>
                  </a:lnTo>
                  <a:lnTo>
                    <a:pt x="130937" y="127698"/>
                  </a:lnTo>
                  <a:lnTo>
                    <a:pt x="137731" y="120904"/>
                  </a:lnTo>
                  <a:lnTo>
                    <a:pt x="146100" y="120904"/>
                  </a:lnTo>
                  <a:lnTo>
                    <a:pt x="225653" y="76822"/>
                  </a:lnTo>
                  <a:lnTo>
                    <a:pt x="218871" y="70027"/>
                  </a:lnTo>
                  <a:close/>
                </a:path>
              </a:pathLst>
            </a:custGeom>
            <a:solidFill>
              <a:srgbClr val="ED1C24"/>
            </a:solidFill>
          </p:spPr>
          <p:txBody>
            <a:bodyPr wrap="square" lIns="0" tIns="0" rIns="0" bIns="0" rtlCol="0">
              <a:noAutofit/>
            </a:bodyPr>
            <a:lstStyle/>
            <a:p>
              <a:endParaRPr>
                <a:latin typeface="+mj-lt"/>
              </a:endParaRPr>
            </a:p>
          </p:txBody>
        </p:sp>
      </p:grpSp>
      <p:grpSp>
        <p:nvGrpSpPr>
          <p:cNvPr id="72" name="Group 71"/>
          <p:cNvGrpSpPr/>
          <p:nvPr/>
        </p:nvGrpSpPr>
        <p:grpSpPr>
          <a:xfrm>
            <a:off x="5532223" y="2236777"/>
            <a:ext cx="515086" cy="540384"/>
            <a:chOff x="3551553" y="1853997"/>
            <a:chExt cx="350559" cy="378823"/>
          </a:xfrm>
        </p:grpSpPr>
        <p:sp>
          <p:nvSpPr>
            <p:cNvPr id="73" name="Freeform 487"/>
            <p:cNvSpPr>
              <a:spLocks noEditPoints="1"/>
            </p:cNvSpPr>
            <p:nvPr/>
          </p:nvSpPr>
          <p:spPr bwMode="auto">
            <a:xfrm>
              <a:off x="3551553" y="1853997"/>
              <a:ext cx="350559" cy="158313"/>
            </a:xfrm>
            <a:custGeom>
              <a:avLst/>
              <a:gdLst/>
              <a:ahLst/>
              <a:cxnLst>
                <a:cxn ang="0">
                  <a:pos x="185" y="42"/>
                </a:cxn>
                <a:cxn ang="0">
                  <a:pos x="186" y="61"/>
                </a:cxn>
                <a:cxn ang="0">
                  <a:pos x="182" y="69"/>
                </a:cxn>
                <a:cxn ang="0">
                  <a:pos x="166" y="76"/>
                </a:cxn>
                <a:cxn ang="0">
                  <a:pos x="131" y="82"/>
                </a:cxn>
                <a:cxn ang="0">
                  <a:pos x="78" y="83"/>
                </a:cxn>
                <a:cxn ang="0">
                  <a:pos x="20" y="76"/>
                </a:cxn>
                <a:cxn ang="0">
                  <a:pos x="6" y="71"/>
                </a:cxn>
                <a:cxn ang="0">
                  <a:pos x="0" y="60"/>
                </a:cxn>
                <a:cxn ang="0">
                  <a:pos x="0" y="24"/>
                </a:cxn>
                <a:cxn ang="0">
                  <a:pos x="4" y="15"/>
                </a:cxn>
                <a:cxn ang="0">
                  <a:pos x="24" y="7"/>
                </a:cxn>
                <a:cxn ang="0">
                  <a:pos x="73" y="2"/>
                </a:cxn>
                <a:cxn ang="0">
                  <a:pos x="152" y="5"/>
                </a:cxn>
                <a:cxn ang="0">
                  <a:pos x="177" y="13"/>
                </a:cxn>
                <a:cxn ang="0">
                  <a:pos x="183" y="16"/>
                </a:cxn>
                <a:cxn ang="0">
                  <a:pos x="185" y="23"/>
                </a:cxn>
                <a:cxn ang="0">
                  <a:pos x="185" y="42"/>
                </a:cxn>
                <a:cxn ang="0">
                  <a:pos x="8" y="22"/>
                </a:cxn>
                <a:cxn ang="0">
                  <a:pos x="12" y="25"/>
                </a:cxn>
                <a:cxn ang="0">
                  <a:pos x="21" y="28"/>
                </a:cxn>
                <a:cxn ang="0">
                  <a:pos x="75" y="35"/>
                </a:cxn>
                <a:cxn ang="0">
                  <a:pos x="141" y="32"/>
                </a:cxn>
                <a:cxn ang="0">
                  <a:pos x="171" y="26"/>
                </a:cxn>
                <a:cxn ang="0">
                  <a:pos x="178" y="22"/>
                </a:cxn>
                <a:cxn ang="0">
                  <a:pos x="173" y="20"/>
                </a:cxn>
                <a:cxn ang="0">
                  <a:pos x="162" y="16"/>
                </a:cxn>
                <a:cxn ang="0">
                  <a:pos x="100" y="9"/>
                </a:cxn>
                <a:cxn ang="0">
                  <a:pos x="40" y="13"/>
                </a:cxn>
                <a:cxn ang="0">
                  <a:pos x="13" y="19"/>
                </a:cxn>
                <a:cxn ang="0">
                  <a:pos x="8" y="22"/>
                </a:cxn>
                <a:cxn ang="0">
                  <a:pos x="127" y="56"/>
                </a:cxn>
                <a:cxn ang="0">
                  <a:pos x="144" y="54"/>
                </a:cxn>
                <a:cxn ang="0">
                  <a:pos x="170" y="48"/>
                </a:cxn>
                <a:cxn ang="0">
                  <a:pos x="174" y="43"/>
                </a:cxn>
                <a:cxn ang="0">
                  <a:pos x="167" y="40"/>
                </a:cxn>
                <a:cxn ang="0">
                  <a:pos x="141" y="46"/>
                </a:cxn>
                <a:cxn ang="0">
                  <a:pos x="124" y="47"/>
                </a:cxn>
                <a:cxn ang="0">
                  <a:pos x="120" y="52"/>
                </a:cxn>
                <a:cxn ang="0">
                  <a:pos x="124" y="56"/>
                </a:cxn>
                <a:cxn ang="0">
                  <a:pos x="127" y="56"/>
                </a:cxn>
              </a:cxnLst>
              <a:rect l="0" t="0" r="r" b="b"/>
              <a:pathLst>
                <a:path w="186" h="84">
                  <a:moveTo>
                    <a:pt x="185" y="42"/>
                  </a:moveTo>
                  <a:cubicBezTo>
                    <a:pt x="185" y="49"/>
                    <a:pt x="185" y="55"/>
                    <a:pt x="186" y="61"/>
                  </a:cubicBezTo>
                  <a:cubicBezTo>
                    <a:pt x="186" y="65"/>
                    <a:pt x="184" y="67"/>
                    <a:pt x="182" y="69"/>
                  </a:cubicBezTo>
                  <a:cubicBezTo>
                    <a:pt x="177" y="73"/>
                    <a:pt x="172" y="75"/>
                    <a:pt x="166" y="76"/>
                  </a:cubicBezTo>
                  <a:cubicBezTo>
                    <a:pt x="154" y="78"/>
                    <a:pt x="143" y="81"/>
                    <a:pt x="131" y="82"/>
                  </a:cubicBezTo>
                  <a:cubicBezTo>
                    <a:pt x="114" y="84"/>
                    <a:pt x="96" y="84"/>
                    <a:pt x="78" y="83"/>
                  </a:cubicBezTo>
                  <a:cubicBezTo>
                    <a:pt x="59" y="83"/>
                    <a:pt x="39" y="81"/>
                    <a:pt x="20" y="76"/>
                  </a:cubicBezTo>
                  <a:cubicBezTo>
                    <a:pt x="15" y="75"/>
                    <a:pt x="10" y="73"/>
                    <a:pt x="6" y="71"/>
                  </a:cubicBezTo>
                  <a:cubicBezTo>
                    <a:pt x="2" y="69"/>
                    <a:pt x="0" y="65"/>
                    <a:pt x="0" y="60"/>
                  </a:cubicBezTo>
                  <a:cubicBezTo>
                    <a:pt x="0" y="48"/>
                    <a:pt x="0" y="36"/>
                    <a:pt x="0" y="24"/>
                  </a:cubicBezTo>
                  <a:cubicBezTo>
                    <a:pt x="0" y="20"/>
                    <a:pt x="1" y="17"/>
                    <a:pt x="4" y="15"/>
                  </a:cubicBezTo>
                  <a:cubicBezTo>
                    <a:pt x="10" y="11"/>
                    <a:pt x="17" y="9"/>
                    <a:pt x="24" y="7"/>
                  </a:cubicBezTo>
                  <a:cubicBezTo>
                    <a:pt x="40" y="4"/>
                    <a:pt x="57" y="2"/>
                    <a:pt x="73" y="2"/>
                  </a:cubicBezTo>
                  <a:cubicBezTo>
                    <a:pt x="100" y="0"/>
                    <a:pt x="126" y="1"/>
                    <a:pt x="152" y="5"/>
                  </a:cubicBezTo>
                  <a:cubicBezTo>
                    <a:pt x="161" y="7"/>
                    <a:pt x="169" y="8"/>
                    <a:pt x="177" y="13"/>
                  </a:cubicBezTo>
                  <a:cubicBezTo>
                    <a:pt x="179" y="14"/>
                    <a:pt x="181" y="15"/>
                    <a:pt x="183" y="16"/>
                  </a:cubicBezTo>
                  <a:cubicBezTo>
                    <a:pt x="185" y="18"/>
                    <a:pt x="186" y="20"/>
                    <a:pt x="185" y="23"/>
                  </a:cubicBezTo>
                  <a:cubicBezTo>
                    <a:pt x="185" y="29"/>
                    <a:pt x="185" y="36"/>
                    <a:pt x="185" y="42"/>
                  </a:cubicBezTo>
                  <a:close/>
                  <a:moveTo>
                    <a:pt x="8" y="22"/>
                  </a:moveTo>
                  <a:cubicBezTo>
                    <a:pt x="10" y="23"/>
                    <a:pt x="11" y="24"/>
                    <a:pt x="12" y="25"/>
                  </a:cubicBezTo>
                  <a:cubicBezTo>
                    <a:pt x="15" y="26"/>
                    <a:pt x="18" y="27"/>
                    <a:pt x="21" y="28"/>
                  </a:cubicBezTo>
                  <a:cubicBezTo>
                    <a:pt x="38" y="33"/>
                    <a:pt x="56" y="34"/>
                    <a:pt x="75" y="35"/>
                  </a:cubicBezTo>
                  <a:cubicBezTo>
                    <a:pt x="97" y="36"/>
                    <a:pt x="119" y="35"/>
                    <a:pt x="141" y="32"/>
                  </a:cubicBezTo>
                  <a:cubicBezTo>
                    <a:pt x="151" y="31"/>
                    <a:pt x="161" y="29"/>
                    <a:pt x="171" y="26"/>
                  </a:cubicBezTo>
                  <a:cubicBezTo>
                    <a:pt x="173" y="25"/>
                    <a:pt x="175" y="24"/>
                    <a:pt x="178" y="22"/>
                  </a:cubicBezTo>
                  <a:cubicBezTo>
                    <a:pt x="176" y="21"/>
                    <a:pt x="174" y="20"/>
                    <a:pt x="173" y="20"/>
                  </a:cubicBezTo>
                  <a:cubicBezTo>
                    <a:pt x="169" y="18"/>
                    <a:pt x="165" y="17"/>
                    <a:pt x="162" y="16"/>
                  </a:cubicBezTo>
                  <a:cubicBezTo>
                    <a:pt x="141" y="11"/>
                    <a:pt x="121" y="10"/>
                    <a:pt x="100" y="9"/>
                  </a:cubicBezTo>
                  <a:cubicBezTo>
                    <a:pt x="80" y="9"/>
                    <a:pt x="60" y="10"/>
                    <a:pt x="40" y="13"/>
                  </a:cubicBezTo>
                  <a:cubicBezTo>
                    <a:pt x="31" y="14"/>
                    <a:pt x="22" y="16"/>
                    <a:pt x="13" y="19"/>
                  </a:cubicBezTo>
                  <a:cubicBezTo>
                    <a:pt x="12" y="20"/>
                    <a:pt x="10" y="21"/>
                    <a:pt x="8" y="22"/>
                  </a:cubicBezTo>
                  <a:close/>
                  <a:moveTo>
                    <a:pt x="127" y="56"/>
                  </a:moveTo>
                  <a:cubicBezTo>
                    <a:pt x="133" y="55"/>
                    <a:pt x="138" y="55"/>
                    <a:pt x="144" y="54"/>
                  </a:cubicBezTo>
                  <a:cubicBezTo>
                    <a:pt x="153" y="52"/>
                    <a:pt x="161" y="50"/>
                    <a:pt x="170" y="48"/>
                  </a:cubicBezTo>
                  <a:cubicBezTo>
                    <a:pt x="173" y="47"/>
                    <a:pt x="174" y="45"/>
                    <a:pt x="174" y="43"/>
                  </a:cubicBezTo>
                  <a:cubicBezTo>
                    <a:pt x="173" y="40"/>
                    <a:pt x="170" y="39"/>
                    <a:pt x="167" y="40"/>
                  </a:cubicBezTo>
                  <a:cubicBezTo>
                    <a:pt x="159" y="43"/>
                    <a:pt x="150" y="45"/>
                    <a:pt x="141" y="46"/>
                  </a:cubicBezTo>
                  <a:cubicBezTo>
                    <a:pt x="135" y="46"/>
                    <a:pt x="129" y="47"/>
                    <a:pt x="124" y="47"/>
                  </a:cubicBezTo>
                  <a:cubicBezTo>
                    <a:pt x="121" y="47"/>
                    <a:pt x="119" y="49"/>
                    <a:pt x="120" y="52"/>
                  </a:cubicBezTo>
                  <a:cubicBezTo>
                    <a:pt x="120" y="54"/>
                    <a:pt x="122" y="55"/>
                    <a:pt x="124" y="56"/>
                  </a:cubicBezTo>
                  <a:cubicBezTo>
                    <a:pt x="125" y="56"/>
                    <a:pt x="126" y="56"/>
                    <a:pt x="127" y="5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88"/>
            <p:cNvSpPr>
              <a:spLocks noEditPoints="1"/>
            </p:cNvSpPr>
            <p:nvPr/>
          </p:nvSpPr>
          <p:spPr bwMode="auto">
            <a:xfrm>
              <a:off x="3551553" y="2001002"/>
              <a:ext cx="350559" cy="124389"/>
            </a:xfrm>
            <a:custGeom>
              <a:avLst/>
              <a:gdLst/>
              <a:ahLst/>
              <a:cxnLst>
                <a:cxn ang="0">
                  <a:pos x="0" y="0"/>
                </a:cxn>
                <a:cxn ang="0">
                  <a:pos x="30" y="12"/>
                </a:cxn>
                <a:cxn ang="0">
                  <a:pos x="83" y="17"/>
                </a:cxn>
                <a:cxn ang="0">
                  <a:pos x="134" y="15"/>
                </a:cxn>
                <a:cxn ang="0">
                  <a:pos x="172" y="8"/>
                </a:cxn>
                <a:cxn ang="0">
                  <a:pos x="185" y="0"/>
                </a:cxn>
                <a:cxn ang="0">
                  <a:pos x="185" y="3"/>
                </a:cxn>
                <a:cxn ang="0">
                  <a:pos x="186" y="43"/>
                </a:cxn>
                <a:cxn ang="0">
                  <a:pos x="182" y="50"/>
                </a:cxn>
                <a:cxn ang="0">
                  <a:pos x="164" y="58"/>
                </a:cxn>
                <a:cxn ang="0">
                  <a:pos x="121" y="63"/>
                </a:cxn>
                <a:cxn ang="0">
                  <a:pos x="84" y="64"/>
                </a:cxn>
                <a:cxn ang="0">
                  <a:pos x="20" y="57"/>
                </a:cxn>
                <a:cxn ang="0">
                  <a:pos x="5" y="51"/>
                </a:cxn>
                <a:cxn ang="0">
                  <a:pos x="0" y="42"/>
                </a:cxn>
                <a:cxn ang="0">
                  <a:pos x="0" y="3"/>
                </a:cxn>
                <a:cxn ang="0">
                  <a:pos x="0" y="0"/>
                </a:cxn>
                <a:cxn ang="0">
                  <a:pos x="126" y="36"/>
                </a:cxn>
                <a:cxn ang="0">
                  <a:pos x="126" y="37"/>
                </a:cxn>
                <a:cxn ang="0">
                  <a:pos x="151" y="34"/>
                </a:cxn>
                <a:cxn ang="0">
                  <a:pos x="171" y="29"/>
                </a:cxn>
                <a:cxn ang="0">
                  <a:pos x="174" y="23"/>
                </a:cxn>
                <a:cxn ang="0">
                  <a:pos x="168" y="21"/>
                </a:cxn>
                <a:cxn ang="0">
                  <a:pos x="132" y="27"/>
                </a:cxn>
                <a:cxn ang="0">
                  <a:pos x="123" y="28"/>
                </a:cxn>
                <a:cxn ang="0">
                  <a:pos x="120" y="32"/>
                </a:cxn>
                <a:cxn ang="0">
                  <a:pos x="124" y="36"/>
                </a:cxn>
                <a:cxn ang="0">
                  <a:pos x="126" y="36"/>
                </a:cxn>
              </a:cxnLst>
              <a:rect l="0" t="0" r="r" b="b"/>
              <a:pathLst>
                <a:path w="186" h="64">
                  <a:moveTo>
                    <a:pt x="0" y="0"/>
                  </a:moveTo>
                  <a:cubicBezTo>
                    <a:pt x="9" y="8"/>
                    <a:pt x="19" y="10"/>
                    <a:pt x="30" y="12"/>
                  </a:cubicBezTo>
                  <a:cubicBezTo>
                    <a:pt x="47" y="15"/>
                    <a:pt x="65" y="16"/>
                    <a:pt x="83" y="17"/>
                  </a:cubicBezTo>
                  <a:cubicBezTo>
                    <a:pt x="100" y="17"/>
                    <a:pt x="117" y="16"/>
                    <a:pt x="134" y="15"/>
                  </a:cubicBezTo>
                  <a:cubicBezTo>
                    <a:pt x="146" y="14"/>
                    <a:pt x="159" y="12"/>
                    <a:pt x="172" y="8"/>
                  </a:cubicBezTo>
                  <a:cubicBezTo>
                    <a:pt x="177" y="6"/>
                    <a:pt x="181" y="4"/>
                    <a:pt x="185" y="0"/>
                  </a:cubicBezTo>
                  <a:cubicBezTo>
                    <a:pt x="185" y="1"/>
                    <a:pt x="185" y="2"/>
                    <a:pt x="185" y="3"/>
                  </a:cubicBezTo>
                  <a:cubicBezTo>
                    <a:pt x="185" y="16"/>
                    <a:pt x="185" y="29"/>
                    <a:pt x="186" y="43"/>
                  </a:cubicBezTo>
                  <a:cubicBezTo>
                    <a:pt x="186" y="46"/>
                    <a:pt x="184" y="48"/>
                    <a:pt x="182" y="50"/>
                  </a:cubicBezTo>
                  <a:cubicBezTo>
                    <a:pt x="176" y="54"/>
                    <a:pt x="170" y="56"/>
                    <a:pt x="164" y="58"/>
                  </a:cubicBezTo>
                  <a:cubicBezTo>
                    <a:pt x="150" y="61"/>
                    <a:pt x="135" y="63"/>
                    <a:pt x="121" y="63"/>
                  </a:cubicBezTo>
                  <a:cubicBezTo>
                    <a:pt x="109" y="64"/>
                    <a:pt x="96" y="64"/>
                    <a:pt x="84" y="64"/>
                  </a:cubicBezTo>
                  <a:cubicBezTo>
                    <a:pt x="62" y="64"/>
                    <a:pt x="41" y="63"/>
                    <a:pt x="20" y="57"/>
                  </a:cubicBezTo>
                  <a:cubicBezTo>
                    <a:pt x="15" y="56"/>
                    <a:pt x="10" y="54"/>
                    <a:pt x="5" y="51"/>
                  </a:cubicBezTo>
                  <a:cubicBezTo>
                    <a:pt x="2" y="49"/>
                    <a:pt x="0" y="46"/>
                    <a:pt x="0" y="42"/>
                  </a:cubicBezTo>
                  <a:cubicBezTo>
                    <a:pt x="0" y="29"/>
                    <a:pt x="0" y="16"/>
                    <a:pt x="0" y="3"/>
                  </a:cubicBezTo>
                  <a:cubicBezTo>
                    <a:pt x="0" y="2"/>
                    <a:pt x="0" y="1"/>
                    <a:pt x="0" y="0"/>
                  </a:cubicBezTo>
                  <a:close/>
                  <a:moveTo>
                    <a:pt x="126" y="36"/>
                  </a:moveTo>
                  <a:cubicBezTo>
                    <a:pt x="126" y="36"/>
                    <a:pt x="126" y="37"/>
                    <a:pt x="126" y="37"/>
                  </a:cubicBezTo>
                  <a:cubicBezTo>
                    <a:pt x="134" y="36"/>
                    <a:pt x="143" y="35"/>
                    <a:pt x="151" y="34"/>
                  </a:cubicBezTo>
                  <a:cubicBezTo>
                    <a:pt x="158" y="32"/>
                    <a:pt x="164" y="30"/>
                    <a:pt x="171" y="29"/>
                  </a:cubicBezTo>
                  <a:cubicBezTo>
                    <a:pt x="173" y="28"/>
                    <a:pt x="174" y="25"/>
                    <a:pt x="174" y="23"/>
                  </a:cubicBezTo>
                  <a:cubicBezTo>
                    <a:pt x="173" y="21"/>
                    <a:pt x="170" y="20"/>
                    <a:pt x="168" y="21"/>
                  </a:cubicBezTo>
                  <a:cubicBezTo>
                    <a:pt x="157" y="25"/>
                    <a:pt x="144" y="26"/>
                    <a:pt x="132" y="27"/>
                  </a:cubicBezTo>
                  <a:cubicBezTo>
                    <a:pt x="129" y="27"/>
                    <a:pt x="126" y="28"/>
                    <a:pt x="123" y="28"/>
                  </a:cubicBezTo>
                  <a:cubicBezTo>
                    <a:pt x="121" y="28"/>
                    <a:pt x="119" y="30"/>
                    <a:pt x="120" y="32"/>
                  </a:cubicBezTo>
                  <a:cubicBezTo>
                    <a:pt x="120" y="35"/>
                    <a:pt x="121" y="36"/>
                    <a:pt x="124" y="36"/>
                  </a:cubicBezTo>
                  <a:cubicBezTo>
                    <a:pt x="124" y="36"/>
                    <a:pt x="125" y="36"/>
                    <a:pt x="126" y="3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489"/>
            <p:cNvSpPr>
              <a:spLocks noEditPoints="1"/>
            </p:cNvSpPr>
            <p:nvPr/>
          </p:nvSpPr>
          <p:spPr bwMode="auto">
            <a:xfrm>
              <a:off x="3551553" y="2114083"/>
              <a:ext cx="350559" cy="118737"/>
            </a:xfrm>
            <a:custGeom>
              <a:avLst/>
              <a:gdLst/>
              <a:ahLst/>
              <a:cxnLst>
                <a:cxn ang="0">
                  <a:pos x="185" y="0"/>
                </a:cxn>
                <a:cxn ang="0">
                  <a:pos x="185" y="3"/>
                </a:cxn>
                <a:cxn ang="0">
                  <a:pos x="186" y="42"/>
                </a:cxn>
                <a:cxn ang="0">
                  <a:pos x="181" y="50"/>
                </a:cxn>
                <a:cxn ang="0">
                  <a:pos x="163" y="58"/>
                </a:cxn>
                <a:cxn ang="0">
                  <a:pos x="127" y="63"/>
                </a:cxn>
                <a:cxn ang="0">
                  <a:pos x="92" y="64"/>
                </a:cxn>
                <a:cxn ang="0">
                  <a:pos x="25" y="58"/>
                </a:cxn>
                <a:cxn ang="0">
                  <a:pos x="7" y="52"/>
                </a:cxn>
                <a:cxn ang="0">
                  <a:pos x="0" y="40"/>
                </a:cxn>
                <a:cxn ang="0">
                  <a:pos x="0" y="2"/>
                </a:cxn>
                <a:cxn ang="0">
                  <a:pos x="0" y="0"/>
                </a:cxn>
                <a:cxn ang="0">
                  <a:pos x="37" y="13"/>
                </a:cxn>
                <a:cxn ang="0">
                  <a:pos x="111" y="16"/>
                </a:cxn>
                <a:cxn ang="0">
                  <a:pos x="166" y="9"/>
                </a:cxn>
                <a:cxn ang="0">
                  <a:pos x="185" y="0"/>
                </a:cxn>
                <a:cxn ang="0">
                  <a:pos x="125" y="36"/>
                </a:cxn>
                <a:cxn ang="0">
                  <a:pos x="141" y="35"/>
                </a:cxn>
                <a:cxn ang="0">
                  <a:pos x="170" y="29"/>
                </a:cxn>
                <a:cxn ang="0">
                  <a:pos x="174" y="23"/>
                </a:cxn>
                <a:cxn ang="0">
                  <a:pos x="167" y="21"/>
                </a:cxn>
                <a:cxn ang="0">
                  <a:pos x="157" y="23"/>
                </a:cxn>
                <a:cxn ang="0">
                  <a:pos x="124" y="27"/>
                </a:cxn>
                <a:cxn ang="0">
                  <a:pos x="120" y="32"/>
                </a:cxn>
                <a:cxn ang="0">
                  <a:pos x="125" y="36"/>
                </a:cxn>
              </a:cxnLst>
              <a:rect l="0" t="0" r="r" b="b"/>
              <a:pathLst>
                <a:path w="186" h="64">
                  <a:moveTo>
                    <a:pt x="185" y="0"/>
                  </a:moveTo>
                  <a:cubicBezTo>
                    <a:pt x="185" y="1"/>
                    <a:pt x="185" y="2"/>
                    <a:pt x="185" y="3"/>
                  </a:cubicBezTo>
                  <a:cubicBezTo>
                    <a:pt x="185" y="16"/>
                    <a:pt x="185" y="29"/>
                    <a:pt x="186" y="42"/>
                  </a:cubicBezTo>
                  <a:cubicBezTo>
                    <a:pt x="186" y="45"/>
                    <a:pt x="184" y="48"/>
                    <a:pt x="181" y="50"/>
                  </a:cubicBezTo>
                  <a:cubicBezTo>
                    <a:pt x="176" y="54"/>
                    <a:pt x="169" y="56"/>
                    <a:pt x="163" y="58"/>
                  </a:cubicBezTo>
                  <a:cubicBezTo>
                    <a:pt x="151" y="60"/>
                    <a:pt x="139" y="61"/>
                    <a:pt x="127" y="63"/>
                  </a:cubicBezTo>
                  <a:cubicBezTo>
                    <a:pt x="116" y="64"/>
                    <a:pt x="104" y="64"/>
                    <a:pt x="92" y="64"/>
                  </a:cubicBezTo>
                  <a:cubicBezTo>
                    <a:pt x="69" y="64"/>
                    <a:pt x="47" y="63"/>
                    <a:pt x="25" y="58"/>
                  </a:cubicBezTo>
                  <a:cubicBezTo>
                    <a:pt x="19" y="57"/>
                    <a:pt x="13" y="54"/>
                    <a:pt x="7" y="52"/>
                  </a:cubicBezTo>
                  <a:cubicBezTo>
                    <a:pt x="2" y="50"/>
                    <a:pt x="0" y="46"/>
                    <a:pt x="0" y="40"/>
                  </a:cubicBezTo>
                  <a:cubicBezTo>
                    <a:pt x="0" y="27"/>
                    <a:pt x="0" y="15"/>
                    <a:pt x="0" y="2"/>
                  </a:cubicBezTo>
                  <a:cubicBezTo>
                    <a:pt x="0" y="2"/>
                    <a:pt x="0" y="1"/>
                    <a:pt x="0" y="0"/>
                  </a:cubicBezTo>
                  <a:cubicBezTo>
                    <a:pt x="11" y="9"/>
                    <a:pt x="24" y="11"/>
                    <a:pt x="37" y="13"/>
                  </a:cubicBezTo>
                  <a:cubicBezTo>
                    <a:pt x="62" y="16"/>
                    <a:pt x="86" y="17"/>
                    <a:pt x="111" y="16"/>
                  </a:cubicBezTo>
                  <a:cubicBezTo>
                    <a:pt x="129" y="15"/>
                    <a:pt x="148" y="14"/>
                    <a:pt x="166" y="9"/>
                  </a:cubicBezTo>
                  <a:cubicBezTo>
                    <a:pt x="173" y="7"/>
                    <a:pt x="180" y="5"/>
                    <a:pt x="185" y="0"/>
                  </a:cubicBezTo>
                  <a:close/>
                  <a:moveTo>
                    <a:pt x="125" y="36"/>
                  </a:moveTo>
                  <a:cubicBezTo>
                    <a:pt x="130" y="36"/>
                    <a:pt x="136" y="35"/>
                    <a:pt x="141" y="35"/>
                  </a:cubicBezTo>
                  <a:cubicBezTo>
                    <a:pt x="151" y="34"/>
                    <a:pt x="161" y="32"/>
                    <a:pt x="170" y="29"/>
                  </a:cubicBezTo>
                  <a:cubicBezTo>
                    <a:pt x="173" y="28"/>
                    <a:pt x="174" y="26"/>
                    <a:pt x="174" y="23"/>
                  </a:cubicBezTo>
                  <a:cubicBezTo>
                    <a:pt x="173" y="21"/>
                    <a:pt x="170" y="20"/>
                    <a:pt x="167" y="21"/>
                  </a:cubicBezTo>
                  <a:cubicBezTo>
                    <a:pt x="164" y="22"/>
                    <a:pt x="161" y="23"/>
                    <a:pt x="157" y="23"/>
                  </a:cubicBezTo>
                  <a:cubicBezTo>
                    <a:pt x="146" y="25"/>
                    <a:pt x="135" y="26"/>
                    <a:pt x="124" y="27"/>
                  </a:cubicBezTo>
                  <a:cubicBezTo>
                    <a:pt x="121" y="28"/>
                    <a:pt x="119" y="30"/>
                    <a:pt x="120" y="32"/>
                  </a:cubicBezTo>
                  <a:cubicBezTo>
                    <a:pt x="120" y="35"/>
                    <a:pt x="122" y="36"/>
                    <a:pt x="125" y="3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 name="Group 75"/>
          <p:cNvGrpSpPr>
            <a:grpSpLocks noChangeAspect="1"/>
          </p:cNvGrpSpPr>
          <p:nvPr/>
        </p:nvGrpSpPr>
        <p:grpSpPr>
          <a:xfrm>
            <a:off x="6091829" y="2094176"/>
            <a:ext cx="377826" cy="396383"/>
            <a:chOff x="3551553" y="1853997"/>
            <a:chExt cx="350559" cy="378823"/>
          </a:xfrm>
        </p:grpSpPr>
        <p:sp>
          <p:nvSpPr>
            <p:cNvPr id="77" name="Freeform 487"/>
            <p:cNvSpPr>
              <a:spLocks noEditPoints="1"/>
            </p:cNvSpPr>
            <p:nvPr/>
          </p:nvSpPr>
          <p:spPr bwMode="auto">
            <a:xfrm>
              <a:off x="3551553" y="1853997"/>
              <a:ext cx="350559" cy="158313"/>
            </a:xfrm>
            <a:custGeom>
              <a:avLst/>
              <a:gdLst/>
              <a:ahLst/>
              <a:cxnLst>
                <a:cxn ang="0">
                  <a:pos x="185" y="42"/>
                </a:cxn>
                <a:cxn ang="0">
                  <a:pos x="186" y="61"/>
                </a:cxn>
                <a:cxn ang="0">
                  <a:pos x="182" y="69"/>
                </a:cxn>
                <a:cxn ang="0">
                  <a:pos x="166" y="76"/>
                </a:cxn>
                <a:cxn ang="0">
                  <a:pos x="131" y="82"/>
                </a:cxn>
                <a:cxn ang="0">
                  <a:pos x="78" y="83"/>
                </a:cxn>
                <a:cxn ang="0">
                  <a:pos x="20" y="76"/>
                </a:cxn>
                <a:cxn ang="0">
                  <a:pos x="6" y="71"/>
                </a:cxn>
                <a:cxn ang="0">
                  <a:pos x="0" y="60"/>
                </a:cxn>
                <a:cxn ang="0">
                  <a:pos x="0" y="24"/>
                </a:cxn>
                <a:cxn ang="0">
                  <a:pos x="4" y="15"/>
                </a:cxn>
                <a:cxn ang="0">
                  <a:pos x="24" y="7"/>
                </a:cxn>
                <a:cxn ang="0">
                  <a:pos x="73" y="2"/>
                </a:cxn>
                <a:cxn ang="0">
                  <a:pos x="152" y="5"/>
                </a:cxn>
                <a:cxn ang="0">
                  <a:pos x="177" y="13"/>
                </a:cxn>
                <a:cxn ang="0">
                  <a:pos x="183" y="16"/>
                </a:cxn>
                <a:cxn ang="0">
                  <a:pos x="185" y="23"/>
                </a:cxn>
                <a:cxn ang="0">
                  <a:pos x="185" y="42"/>
                </a:cxn>
                <a:cxn ang="0">
                  <a:pos x="8" y="22"/>
                </a:cxn>
                <a:cxn ang="0">
                  <a:pos x="12" y="25"/>
                </a:cxn>
                <a:cxn ang="0">
                  <a:pos x="21" y="28"/>
                </a:cxn>
                <a:cxn ang="0">
                  <a:pos x="75" y="35"/>
                </a:cxn>
                <a:cxn ang="0">
                  <a:pos x="141" y="32"/>
                </a:cxn>
                <a:cxn ang="0">
                  <a:pos x="171" y="26"/>
                </a:cxn>
                <a:cxn ang="0">
                  <a:pos x="178" y="22"/>
                </a:cxn>
                <a:cxn ang="0">
                  <a:pos x="173" y="20"/>
                </a:cxn>
                <a:cxn ang="0">
                  <a:pos x="162" y="16"/>
                </a:cxn>
                <a:cxn ang="0">
                  <a:pos x="100" y="9"/>
                </a:cxn>
                <a:cxn ang="0">
                  <a:pos x="40" y="13"/>
                </a:cxn>
                <a:cxn ang="0">
                  <a:pos x="13" y="19"/>
                </a:cxn>
                <a:cxn ang="0">
                  <a:pos x="8" y="22"/>
                </a:cxn>
                <a:cxn ang="0">
                  <a:pos x="127" y="56"/>
                </a:cxn>
                <a:cxn ang="0">
                  <a:pos x="144" y="54"/>
                </a:cxn>
                <a:cxn ang="0">
                  <a:pos x="170" y="48"/>
                </a:cxn>
                <a:cxn ang="0">
                  <a:pos x="174" y="43"/>
                </a:cxn>
                <a:cxn ang="0">
                  <a:pos x="167" y="40"/>
                </a:cxn>
                <a:cxn ang="0">
                  <a:pos x="141" y="46"/>
                </a:cxn>
                <a:cxn ang="0">
                  <a:pos x="124" y="47"/>
                </a:cxn>
                <a:cxn ang="0">
                  <a:pos x="120" y="52"/>
                </a:cxn>
                <a:cxn ang="0">
                  <a:pos x="124" y="56"/>
                </a:cxn>
                <a:cxn ang="0">
                  <a:pos x="127" y="56"/>
                </a:cxn>
              </a:cxnLst>
              <a:rect l="0" t="0" r="r" b="b"/>
              <a:pathLst>
                <a:path w="186" h="84">
                  <a:moveTo>
                    <a:pt x="185" y="42"/>
                  </a:moveTo>
                  <a:cubicBezTo>
                    <a:pt x="185" y="49"/>
                    <a:pt x="185" y="55"/>
                    <a:pt x="186" y="61"/>
                  </a:cubicBezTo>
                  <a:cubicBezTo>
                    <a:pt x="186" y="65"/>
                    <a:pt x="184" y="67"/>
                    <a:pt x="182" y="69"/>
                  </a:cubicBezTo>
                  <a:cubicBezTo>
                    <a:pt x="177" y="73"/>
                    <a:pt x="172" y="75"/>
                    <a:pt x="166" y="76"/>
                  </a:cubicBezTo>
                  <a:cubicBezTo>
                    <a:pt x="154" y="78"/>
                    <a:pt x="143" y="81"/>
                    <a:pt x="131" y="82"/>
                  </a:cubicBezTo>
                  <a:cubicBezTo>
                    <a:pt x="114" y="84"/>
                    <a:pt x="96" y="84"/>
                    <a:pt x="78" y="83"/>
                  </a:cubicBezTo>
                  <a:cubicBezTo>
                    <a:pt x="59" y="83"/>
                    <a:pt x="39" y="81"/>
                    <a:pt x="20" y="76"/>
                  </a:cubicBezTo>
                  <a:cubicBezTo>
                    <a:pt x="15" y="75"/>
                    <a:pt x="10" y="73"/>
                    <a:pt x="6" y="71"/>
                  </a:cubicBezTo>
                  <a:cubicBezTo>
                    <a:pt x="2" y="69"/>
                    <a:pt x="0" y="65"/>
                    <a:pt x="0" y="60"/>
                  </a:cubicBezTo>
                  <a:cubicBezTo>
                    <a:pt x="0" y="48"/>
                    <a:pt x="0" y="36"/>
                    <a:pt x="0" y="24"/>
                  </a:cubicBezTo>
                  <a:cubicBezTo>
                    <a:pt x="0" y="20"/>
                    <a:pt x="1" y="17"/>
                    <a:pt x="4" y="15"/>
                  </a:cubicBezTo>
                  <a:cubicBezTo>
                    <a:pt x="10" y="11"/>
                    <a:pt x="17" y="9"/>
                    <a:pt x="24" y="7"/>
                  </a:cubicBezTo>
                  <a:cubicBezTo>
                    <a:pt x="40" y="4"/>
                    <a:pt x="57" y="2"/>
                    <a:pt x="73" y="2"/>
                  </a:cubicBezTo>
                  <a:cubicBezTo>
                    <a:pt x="100" y="0"/>
                    <a:pt x="126" y="1"/>
                    <a:pt x="152" y="5"/>
                  </a:cubicBezTo>
                  <a:cubicBezTo>
                    <a:pt x="161" y="7"/>
                    <a:pt x="169" y="8"/>
                    <a:pt x="177" y="13"/>
                  </a:cubicBezTo>
                  <a:cubicBezTo>
                    <a:pt x="179" y="14"/>
                    <a:pt x="181" y="15"/>
                    <a:pt x="183" y="16"/>
                  </a:cubicBezTo>
                  <a:cubicBezTo>
                    <a:pt x="185" y="18"/>
                    <a:pt x="186" y="20"/>
                    <a:pt x="185" y="23"/>
                  </a:cubicBezTo>
                  <a:cubicBezTo>
                    <a:pt x="185" y="29"/>
                    <a:pt x="185" y="36"/>
                    <a:pt x="185" y="42"/>
                  </a:cubicBezTo>
                  <a:close/>
                  <a:moveTo>
                    <a:pt x="8" y="22"/>
                  </a:moveTo>
                  <a:cubicBezTo>
                    <a:pt x="10" y="23"/>
                    <a:pt x="11" y="24"/>
                    <a:pt x="12" y="25"/>
                  </a:cubicBezTo>
                  <a:cubicBezTo>
                    <a:pt x="15" y="26"/>
                    <a:pt x="18" y="27"/>
                    <a:pt x="21" y="28"/>
                  </a:cubicBezTo>
                  <a:cubicBezTo>
                    <a:pt x="38" y="33"/>
                    <a:pt x="56" y="34"/>
                    <a:pt x="75" y="35"/>
                  </a:cubicBezTo>
                  <a:cubicBezTo>
                    <a:pt x="97" y="36"/>
                    <a:pt x="119" y="35"/>
                    <a:pt x="141" y="32"/>
                  </a:cubicBezTo>
                  <a:cubicBezTo>
                    <a:pt x="151" y="31"/>
                    <a:pt x="161" y="29"/>
                    <a:pt x="171" y="26"/>
                  </a:cubicBezTo>
                  <a:cubicBezTo>
                    <a:pt x="173" y="25"/>
                    <a:pt x="175" y="24"/>
                    <a:pt x="178" y="22"/>
                  </a:cubicBezTo>
                  <a:cubicBezTo>
                    <a:pt x="176" y="21"/>
                    <a:pt x="174" y="20"/>
                    <a:pt x="173" y="20"/>
                  </a:cubicBezTo>
                  <a:cubicBezTo>
                    <a:pt x="169" y="18"/>
                    <a:pt x="165" y="17"/>
                    <a:pt x="162" y="16"/>
                  </a:cubicBezTo>
                  <a:cubicBezTo>
                    <a:pt x="141" y="11"/>
                    <a:pt x="121" y="10"/>
                    <a:pt x="100" y="9"/>
                  </a:cubicBezTo>
                  <a:cubicBezTo>
                    <a:pt x="80" y="9"/>
                    <a:pt x="60" y="10"/>
                    <a:pt x="40" y="13"/>
                  </a:cubicBezTo>
                  <a:cubicBezTo>
                    <a:pt x="31" y="14"/>
                    <a:pt x="22" y="16"/>
                    <a:pt x="13" y="19"/>
                  </a:cubicBezTo>
                  <a:cubicBezTo>
                    <a:pt x="12" y="20"/>
                    <a:pt x="10" y="21"/>
                    <a:pt x="8" y="22"/>
                  </a:cubicBezTo>
                  <a:close/>
                  <a:moveTo>
                    <a:pt x="127" y="56"/>
                  </a:moveTo>
                  <a:cubicBezTo>
                    <a:pt x="133" y="55"/>
                    <a:pt x="138" y="55"/>
                    <a:pt x="144" y="54"/>
                  </a:cubicBezTo>
                  <a:cubicBezTo>
                    <a:pt x="153" y="52"/>
                    <a:pt x="161" y="50"/>
                    <a:pt x="170" y="48"/>
                  </a:cubicBezTo>
                  <a:cubicBezTo>
                    <a:pt x="173" y="47"/>
                    <a:pt x="174" y="45"/>
                    <a:pt x="174" y="43"/>
                  </a:cubicBezTo>
                  <a:cubicBezTo>
                    <a:pt x="173" y="40"/>
                    <a:pt x="170" y="39"/>
                    <a:pt x="167" y="40"/>
                  </a:cubicBezTo>
                  <a:cubicBezTo>
                    <a:pt x="159" y="43"/>
                    <a:pt x="150" y="45"/>
                    <a:pt x="141" y="46"/>
                  </a:cubicBezTo>
                  <a:cubicBezTo>
                    <a:pt x="135" y="46"/>
                    <a:pt x="129" y="47"/>
                    <a:pt x="124" y="47"/>
                  </a:cubicBezTo>
                  <a:cubicBezTo>
                    <a:pt x="121" y="47"/>
                    <a:pt x="119" y="49"/>
                    <a:pt x="120" y="52"/>
                  </a:cubicBezTo>
                  <a:cubicBezTo>
                    <a:pt x="120" y="54"/>
                    <a:pt x="122" y="55"/>
                    <a:pt x="124" y="56"/>
                  </a:cubicBezTo>
                  <a:cubicBezTo>
                    <a:pt x="125" y="56"/>
                    <a:pt x="126" y="56"/>
                    <a:pt x="127" y="5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88"/>
            <p:cNvSpPr>
              <a:spLocks noEditPoints="1"/>
            </p:cNvSpPr>
            <p:nvPr/>
          </p:nvSpPr>
          <p:spPr bwMode="auto">
            <a:xfrm>
              <a:off x="3551553" y="2001002"/>
              <a:ext cx="350559" cy="124389"/>
            </a:xfrm>
            <a:custGeom>
              <a:avLst/>
              <a:gdLst/>
              <a:ahLst/>
              <a:cxnLst>
                <a:cxn ang="0">
                  <a:pos x="0" y="0"/>
                </a:cxn>
                <a:cxn ang="0">
                  <a:pos x="30" y="12"/>
                </a:cxn>
                <a:cxn ang="0">
                  <a:pos x="83" y="17"/>
                </a:cxn>
                <a:cxn ang="0">
                  <a:pos x="134" y="15"/>
                </a:cxn>
                <a:cxn ang="0">
                  <a:pos x="172" y="8"/>
                </a:cxn>
                <a:cxn ang="0">
                  <a:pos x="185" y="0"/>
                </a:cxn>
                <a:cxn ang="0">
                  <a:pos x="185" y="3"/>
                </a:cxn>
                <a:cxn ang="0">
                  <a:pos x="186" y="43"/>
                </a:cxn>
                <a:cxn ang="0">
                  <a:pos x="182" y="50"/>
                </a:cxn>
                <a:cxn ang="0">
                  <a:pos x="164" y="58"/>
                </a:cxn>
                <a:cxn ang="0">
                  <a:pos x="121" y="63"/>
                </a:cxn>
                <a:cxn ang="0">
                  <a:pos x="84" y="64"/>
                </a:cxn>
                <a:cxn ang="0">
                  <a:pos x="20" y="57"/>
                </a:cxn>
                <a:cxn ang="0">
                  <a:pos x="5" y="51"/>
                </a:cxn>
                <a:cxn ang="0">
                  <a:pos x="0" y="42"/>
                </a:cxn>
                <a:cxn ang="0">
                  <a:pos x="0" y="3"/>
                </a:cxn>
                <a:cxn ang="0">
                  <a:pos x="0" y="0"/>
                </a:cxn>
                <a:cxn ang="0">
                  <a:pos x="126" y="36"/>
                </a:cxn>
                <a:cxn ang="0">
                  <a:pos x="126" y="37"/>
                </a:cxn>
                <a:cxn ang="0">
                  <a:pos x="151" y="34"/>
                </a:cxn>
                <a:cxn ang="0">
                  <a:pos x="171" y="29"/>
                </a:cxn>
                <a:cxn ang="0">
                  <a:pos x="174" y="23"/>
                </a:cxn>
                <a:cxn ang="0">
                  <a:pos x="168" y="21"/>
                </a:cxn>
                <a:cxn ang="0">
                  <a:pos x="132" y="27"/>
                </a:cxn>
                <a:cxn ang="0">
                  <a:pos x="123" y="28"/>
                </a:cxn>
                <a:cxn ang="0">
                  <a:pos x="120" y="32"/>
                </a:cxn>
                <a:cxn ang="0">
                  <a:pos x="124" y="36"/>
                </a:cxn>
                <a:cxn ang="0">
                  <a:pos x="126" y="36"/>
                </a:cxn>
              </a:cxnLst>
              <a:rect l="0" t="0" r="r" b="b"/>
              <a:pathLst>
                <a:path w="186" h="64">
                  <a:moveTo>
                    <a:pt x="0" y="0"/>
                  </a:moveTo>
                  <a:cubicBezTo>
                    <a:pt x="9" y="8"/>
                    <a:pt x="19" y="10"/>
                    <a:pt x="30" y="12"/>
                  </a:cubicBezTo>
                  <a:cubicBezTo>
                    <a:pt x="47" y="15"/>
                    <a:pt x="65" y="16"/>
                    <a:pt x="83" y="17"/>
                  </a:cubicBezTo>
                  <a:cubicBezTo>
                    <a:pt x="100" y="17"/>
                    <a:pt x="117" y="16"/>
                    <a:pt x="134" y="15"/>
                  </a:cubicBezTo>
                  <a:cubicBezTo>
                    <a:pt x="146" y="14"/>
                    <a:pt x="159" y="12"/>
                    <a:pt x="172" y="8"/>
                  </a:cubicBezTo>
                  <a:cubicBezTo>
                    <a:pt x="177" y="6"/>
                    <a:pt x="181" y="4"/>
                    <a:pt x="185" y="0"/>
                  </a:cubicBezTo>
                  <a:cubicBezTo>
                    <a:pt x="185" y="1"/>
                    <a:pt x="185" y="2"/>
                    <a:pt x="185" y="3"/>
                  </a:cubicBezTo>
                  <a:cubicBezTo>
                    <a:pt x="185" y="16"/>
                    <a:pt x="185" y="29"/>
                    <a:pt x="186" y="43"/>
                  </a:cubicBezTo>
                  <a:cubicBezTo>
                    <a:pt x="186" y="46"/>
                    <a:pt x="184" y="48"/>
                    <a:pt x="182" y="50"/>
                  </a:cubicBezTo>
                  <a:cubicBezTo>
                    <a:pt x="176" y="54"/>
                    <a:pt x="170" y="56"/>
                    <a:pt x="164" y="58"/>
                  </a:cubicBezTo>
                  <a:cubicBezTo>
                    <a:pt x="150" y="61"/>
                    <a:pt x="135" y="63"/>
                    <a:pt x="121" y="63"/>
                  </a:cubicBezTo>
                  <a:cubicBezTo>
                    <a:pt x="109" y="64"/>
                    <a:pt x="96" y="64"/>
                    <a:pt x="84" y="64"/>
                  </a:cubicBezTo>
                  <a:cubicBezTo>
                    <a:pt x="62" y="64"/>
                    <a:pt x="41" y="63"/>
                    <a:pt x="20" y="57"/>
                  </a:cubicBezTo>
                  <a:cubicBezTo>
                    <a:pt x="15" y="56"/>
                    <a:pt x="10" y="54"/>
                    <a:pt x="5" y="51"/>
                  </a:cubicBezTo>
                  <a:cubicBezTo>
                    <a:pt x="2" y="49"/>
                    <a:pt x="0" y="46"/>
                    <a:pt x="0" y="42"/>
                  </a:cubicBezTo>
                  <a:cubicBezTo>
                    <a:pt x="0" y="29"/>
                    <a:pt x="0" y="16"/>
                    <a:pt x="0" y="3"/>
                  </a:cubicBezTo>
                  <a:cubicBezTo>
                    <a:pt x="0" y="2"/>
                    <a:pt x="0" y="1"/>
                    <a:pt x="0" y="0"/>
                  </a:cubicBezTo>
                  <a:close/>
                  <a:moveTo>
                    <a:pt x="126" y="36"/>
                  </a:moveTo>
                  <a:cubicBezTo>
                    <a:pt x="126" y="36"/>
                    <a:pt x="126" y="37"/>
                    <a:pt x="126" y="37"/>
                  </a:cubicBezTo>
                  <a:cubicBezTo>
                    <a:pt x="134" y="36"/>
                    <a:pt x="143" y="35"/>
                    <a:pt x="151" y="34"/>
                  </a:cubicBezTo>
                  <a:cubicBezTo>
                    <a:pt x="158" y="32"/>
                    <a:pt x="164" y="30"/>
                    <a:pt x="171" y="29"/>
                  </a:cubicBezTo>
                  <a:cubicBezTo>
                    <a:pt x="173" y="28"/>
                    <a:pt x="174" y="25"/>
                    <a:pt x="174" y="23"/>
                  </a:cubicBezTo>
                  <a:cubicBezTo>
                    <a:pt x="173" y="21"/>
                    <a:pt x="170" y="20"/>
                    <a:pt x="168" y="21"/>
                  </a:cubicBezTo>
                  <a:cubicBezTo>
                    <a:pt x="157" y="25"/>
                    <a:pt x="144" y="26"/>
                    <a:pt x="132" y="27"/>
                  </a:cubicBezTo>
                  <a:cubicBezTo>
                    <a:pt x="129" y="27"/>
                    <a:pt x="126" y="28"/>
                    <a:pt x="123" y="28"/>
                  </a:cubicBezTo>
                  <a:cubicBezTo>
                    <a:pt x="121" y="28"/>
                    <a:pt x="119" y="30"/>
                    <a:pt x="120" y="32"/>
                  </a:cubicBezTo>
                  <a:cubicBezTo>
                    <a:pt x="120" y="35"/>
                    <a:pt x="121" y="36"/>
                    <a:pt x="124" y="36"/>
                  </a:cubicBezTo>
                  <a:cubicBezTo>
                    <a:pt x="124" y="36"/>
                    <a:pt x="125" y="36"/>
                    <a:pt x="126" y="3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489"/>
            <p:cNvSpPr>
              <a:spLocks noEditPoints="1"/>
            </p:cNvSpPr>
            <p:nvPr/>
          </p:nvSpPr>
          <p:spPr bwMode="auto">
            <a:xfrm>
              <a:off x="3551553" y="2114083"/>
              <a:ext cx="350559" cy="118737"/>
            </a:xfrm>
            <a:custGeom>
              <a:avLst/>
              <a:gdLst/>
              <a:ahLst/>
              <a:cxnLst>
                <a:cxn ang="0">
                  <a:pos x="185" y="0"/>
                </a:cxn>
                <a:cxn ang="0">
                  <a:pos x="185" y="3"/>
                </a:cxn>
                <a:cxn ang="0">
                  <a:pos x="186" y="42"/>
                </a:cxn>
                <a:cxn ang="0">
                  <a:pos x="181" y="50"/>
                </a:cxn>
                <a:cxn ang="0">
                  <a:pos x="163" y="58"/>
                </a:cxn>
                <a:cxn ang="0">
                  <a:pos x="127" y="63"/>
                </a:cxn>
                <a:cxn ang="0">
                  <a:pos x="92" y="64"/>
                </a:cxn>
                <a:cxn ang="0">
                  <a:pos x="25" y="58"/>
                </a:cxn>
                <a:cxn ang="0">
                  <a:pos x="7" y="52"/>
                </a:cxn>
                <a:cxn ang="0">
                  <a:pos x="0" y="40"/>
                </a:cxn>
                <a:cxn ang="0">
                  <a:pos x="0" y="2"/>
                </a:cxn>
                <a:cxn ang="0">
                  <a:pos x="0" y="0"/>
                </a:cxn>
                <a:cxn ang="0">
                  <a:pos x="37" y="13"/>
                </a:cxn>
                <a:cxn ang="0">
                  <a:pos x="111" y="16"/>
                </a:cxn>
                <a:cxn ang="0">
                  <a:pos x="166" y="9"/>
                </a:cxn>
                <a:cxn ang="0">
                  <a:pos x="185" y="0"/>
                </a:cxn>
                <a:cxn ang="0">
                  <a:pos x="125" y="36"/>
                </a:cxn>
                <a:cxn ang="0">
                  <a:pos x="141" y="35"/>
                </a:cxn>
                <a:cxn ang="0">
                  <a:pos x="170" y="29"/>
                </a:cxn>
                <a:cxn ang="0">
                  <a:pos x="174" y="23"/>
                </a:cxn>
                <a:cxn ang="0">
                  <a:pos x="167" y="21"/>
                </a:cxn>
                <a:cxn ang="0">
                  <a:pos x="157" y="23"/>
                </a:cxn>
                <a:cxn ang="0">
                  <a:pos x="124" y="27"/>
                </a:cxn>
                <a:cxn ang="0">
                  <a:pos x="120" y="32"/>
                </a:cxn>
                <a:cxn ang="0">
                  <a:pos x="125" y="36"/>
                </a:cxn>
              </a:cxnLst>
              <a:rect l="0" t="0" r="r" b="b"/>
              <a:pathLst>
                <a:path w="186" h="64">
                  <a:moveTo>
                    <a:pt x="185" y="0"/>
                  </a:moveTo>
                  <a:cubicBezTo>
                    <a:pt x="185" y="1"/>
                    <a:pt x="185" y="2"/>
                    <a:pt x="185" y="3"/>
                  </a:cubicBezTo>
                  <a:cubicBezTo>
                    <a:pt x="185" y="16"/>
                    <a:pt x="185" y="29"/>
                    <a:pt x="186" y="42"/>
                  </a:cubicBezTo>
                  <a:cubicBezTo>
                    <a:pt x="186" y="45"/>
                    <a:pt x="184" y="48"/>
                    <a:pt x="181" y="50"/>
                  </a:cubicBezTo>
                  <a:cubicBezTo>
                    <a:pt x="176" y="54"/>
                    <a:pt x="169" y="56"/>
                    <a:pt x="163" y="58"/>
                  </a:cubicBezTo>
                  <a:cubicBezTo>
                    <a:pt x="151" y="60"/>
                    <a:pt x="139" y="61"/>
                    <a:pt x="127" y="63"/>
                  </a:cubicBezTo>
                  <a:cubicBezTo>
                    <a:pt x="116" y="64"/>
                    <a:pt x="104" y="64"/>
                    <a:pt x="92" y="64"/>
                  </a:cubicBezTo>
                  <a:cubicBezTo>
                    <a:pt x="69" y="64"/>
                    <a:pt x="47" y="63"/>
                    <a:pt x="25" y="58"/>
                  </a:cubicBezTo>
                  <a:cubicBezTo>
                    <a:pt x="19" y="57"/>
                    <a:pt x="13" y="54"/>
                    <a:pt x="7" y="52"/>
                  </a:cubicBezTo>
                  <a:cubicBezTo>
                    <a:pt x="2" y="50"/>
                    <a:pt x="0" y="46"/>
                    <a:pt x="0" y="40"/>
                  </a:cubicBezTo>
                  <a:cubicBezTo>
                    <a:pt x="0" y="27"/>
                    <a:pt x="0" y="15"/>
                    <a:pt x="0" y="2"/>
                  </a:cubicBezTo>
                  <a:cubicBezTo>
                    <a:pt x="0" y="2"/>
                    <a:pt x="0" y="1"/>
                    <a:pt x="0" y="0"/>
                  </a:cubicBezTo>
                  <a:cubicBezTo>
                    <a:pt x="11" y="9"/>
                    <a:pt x="24" y="11"/>
                    <a:pt x="37" y="13"/>
                  </a:cubicBezTo>
                  <a:cubicBezTo>
                    <a:pt x="62" y="16"/>
                    <a:pt x="86" y="17"/>
                    <a:pt x="111" y="16"/>
                  </a:cubicBezTo>
                  <a:cubicBezTo>
                    <a:pt x="129" y="15"/>
                    <a:pt x="148" y="14"/>
                    <a:pt x="166" y="9"/>
                  </a:cubicBezTo>
                  <a:cubicBezTo>
                    <a:pt x="173" y="7"/>
                    <a:pt x="180" y="5"/>
                    <a:pt x="185" y="0"/>
                  </a:cubicBezTo>
                  <a:close/>
                  <a:moveTo>
                    <a:pt x="125" y="36"/>
                  </a:moveTo>
                  <a:cubicBezTo>
                    <a:pt x="130" y="36"/>
                    <a:pt x="136" y="35"/>
                    <a:pt x="141" y="35"/>
                  </a:cubicBezTo>
                  <a:cubicBezTo>
                    <a:pt x="151" y="34"/>
                    <a:pt x="161" y="32"/>
                    <a:pt x="170" y="29"/>
                  </a:cubicBezTo>
                  <a:cubicBezTo>
                    <a:pt x="173" y="28"/>
                    <a:pt x="174" y="26"/>
                    <a:pt x="174" y="23"/>
                  </a:cubicBezTo>
                  <a:cubicBezTo>
                    <a:pt x="173" y="21"/>
                    <a:pt x="170" y="20"/>
                    <a:pt x="167" y="21"/>
                  </a:cubicBezTo>
                  <a:cubicBezTo>
                    <a:pt x="164" y="22"/>
                    <a:pt x="161" y="23"/>
                    <a:pt x="157" y="23"/>
                  </a:cubicBezTo>
                  <a:cubicBezTo>
                    <a:pt x="146" y="25"/>
                    <a:pt x="135" y="26"/>
                    <a:pt x="124" y="27"/>
                  </a:cubicBezTo>
                  <a:cubicBezTo>
                    <a:pt x="121" y="28"/>
                    <a:pt x="119" y="30"/>
                    <a:pt x="120" y="32"/>
                  </a:cubicBezTo>
                  <a:cubicBezTo>
                    <a:pt x="120" y="35"/>
                    <a:pt x="122" y="36"/>
                    <a:pt x="125" y="3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7" name="Group 86"/>
          <p:cNvGrpSpPr/>
          <p:nvPr/>
        </p:nvGrpSpPr>
        <p:grpSpPr>
          <a:xfrm>
            <a:off x="3521768" y="2270937"/>
            <a:ext cx="932682" cy="729149"/>
            <a:chOff x="3895968" y="626016"/>
            <a:chExt cx="1352059" cy="1056733"/>
          </a:xfrm>
        </p:grpSpPr>
        <p:sp>
          <p:nvSpPr>
            <p:cNvPr id="88" name="object 59"/>
            <p:cNvSpPr/>
            <p:nvPr/>
          </p:nvSpPr>
          <p:spPr>
            <a:xfrm>
              <a:off x="4354393" y="626016"/>
              <a:ext cx="435136" cy="482648"/>
            </a:xfrm>
            <a:custGeom>
              <a:avLst/>
              <a:gdLst/>
              <a:ahLst/>
              <a:cxnLst/>
              <a:rect l="l" t="t" r="r" b="b"/>
              <a:pathLst>
                <a:path w="478650" h="547001">
                  <a:moveTo>
                    <a:pt x="478650" y="444436"/>
                  </a:moveTo>
                  <a:lnTo>
                    <a:pt x="478650" y="102577"/>
                  </a:lnTo>
                  <a:lnTo>
                    <a:pt x="239369" y="0"/>
                  </a:lnTo>
                  <a:lnTo>
                    <a:pt x="0" y="102577"/>
                  </a:lnTo>
                  <a:lnTo>
                    <a:pt x="0" y="444436"/>
                  </a:lnTo>
                  <a:lnTo>
                    <a:pt x="239369" y="547001"/>
                  </a:lnTo>
                  <a:lnTo>
                    <a:pt x="478650" y="444436"/>
                  </a:lnTo>
                  <a:close/>
                </a:path>
              </a:pathLst>
            </a:custGeom>
            <a:solidFill>
              <a:srgbClr val="ED1C24"/>
            </a:solidFill>
          </p:spPr>
          <p:txBody>
            <a:bodyPr wrap="square" lIns="0" tIns="0" rIns="0" bIns="0" rtlCol="0">
              <a:noAutofit/>
            </a:bodyPr>
            <a:lstStyle/>
            <a:p>
              <a:endParaRPr>
                <a:latin typeface="+mj-lt"/>
              </a:endParaRPr>
            </a:p>
          </p:txBody>
        </p:sp>
        <p:sp>
          <p:nvSpPr>
            <p:cNvPr id="89" name="object 58"/>
            <p:cNvSpPr/>
            <p:nvPr/>
          </p:nvSpPr>
          <p:spPr>
            <a:xfrm>
              <a:off x="3895968" y="1200056"/>
              <a:ext cx="435148" cy="482693"/>
            </a:xfrm>
            <a:custGeom>
              <a:avLst/>
              <a:gdLst/>
              <a:ahLst/>
              <a:cxnLst/>
              <a:rect l="l" t="t" r="r" b="b"/>
              <a:pathLst>
                <a:path w="478663" h="547052">
                  <a:moveTo>
                    <a:pt x="478663" y="444474"/>
                  </a:moveTo>
                  <a:lnTo>
                    <a:pt x="478663" y="102565"/>
                  </a:lnTo>
                  <a:lnTo>
                    <a:pt x="239293" y="0"/>
                  </a:lnTo>
                  <a:lnTo>
                    <a:pt x="0" y="102565"/>
                  </a:lnTo>
                  <a:lnTo>
                    <a:pt x="0" y="444474"/>
                  </a:lnTo>
                  <a:lnTo>
                    <a:pt x="239293" y="547052"/>
                  </a:lnTo>
                  <a:lnTo>
                    <a:pt x="478663" y="444474"/>
                  </a:lnTo>
                  <a:close/>
                </a:path>
              </a:pathLst>
            </a:custGeom>
            <a:solidFill>
              <a:srgbClr val="ED1C24"/>
            </a:solidFill>
          </p:spPr>
          <p:txBody>
            <a:bodyPr wrap="square" lIns="0" tIns="0" rIns="0" bIns="0" rtlCol="0">
              <a:noAutofit/>
            </a:bodyPr>
            <a:lstStyle/>
            <a:p>
              <a:endParaRPr>
                <a:latin typeface="+mj-lt"/>
              </a:endParaRPr>
            </a:p>
          </p:txBody>
        </p:sp>
        <p:sp>
          <p:nvSpPr>
            <p:cNvPr id="90" name="object 57"/>
            <p:cNvSpPr/>
            <p:nvPr/>
          </p:nvSpPr>
          <p:spPr>
            <a:xfrm>
              <a:off x="4812879" y="1200056"/>
              <a:ext cx="435148" cy="482693"/>
            </a:xfrm>
            <a:custGeom>
              <a:avLst/>
              <a:gdLst/>
              <a:ahLst/>
              <a:cxnLst/>
              <a:rect l="l" t="t" r="r" b="b"/>
              <a:pathLst>
                <a:path w="478663" h="547052">
                  <a:moveTo>
                    <a:pt x="478663" y="444474"/>
                  </a:moveTo>
                  <a:lnTo>
                    <a:pt x="478663" y="102565"/>
                  </a:lnTo>
                  <a:lnTo>
                    <a:pt x="239280" y="0"/>
                  </a:lnTo>
                  <a:lnTo>
                    <a:pt x="0" y="102565"/>
                  </a:lnTo>
                  <a:lnTo>
                    <a:pt x="0" y="444474"/>
                  </a:lnTo>
                  <a:lnTo>
                    <a:pt x="239280" y="547052"/>
                  </a:lnTo>
                  <a:lnTo>
                    <a:pt x="478663" y="444474"/>
                  </a:lnTo>
                  <a:close/>
                </a:path>
              </a:pathLst>
            </a:custGeom>
            <a:solidFill>
              <a:srgbClr val="ED1C24"/>
            </a:solidFill>
          </p:spPr>
          <p:txBody>
            <a:bodyPr wrap="square" lIns="0" tIns="0" rIns="0" bIns="0" rtlCol="0">
              <a:noAutofit/>
            </a:bodyPr>
            <a:lstStyle/>
            <a:p>
              <a:endParaRPr>
                <a:latin typeface="+mj-lt"/>
              </a:endParaRPr>
            </a:p>
          </p:txBody>
        </p:sp>
        <p:sp>
          <p:nvSpPr>
            <p:cNvPr id="91" name="object 54"/>
            <p:cNvSpPr/>
            <p:nvPr/>
          </p:nvSpPr>
          <p:spPr>
            <a:xfrm>
              <a:off x="4548650" y="1160329"/>
              <a:ext cx="46620" cy="172805"/>
            </a:xfrm>
            <a:custGeom>
              <a:avLst/>
              <a:gdLst/>
              <a:ahLst/>
              <a:cxnLst/>
              <a:rect l="l" t="t" r="r" b="b"/>
              <a:pathLst>
                <a:path w="51282" h="195846">
                  <a:moveTo>
                    <a:pt x="51282" y="170205"/>
                  </a:moveTo>
                  <a:lnTo>
                    <a:pt x="51282" y="25692"/>
                  </a:lnTo>
                  <a:lnTo>
                    <a:pt x="48433" y="13862"/>
                  </a:lnTo>
                  <a:lnTo>
                    <a:pt x="39179" y="3834"/>
                  </a:lnTo>
                  <a:lnTo>
                    <a:pt x="25679" y="0"/>
                  </a:lnTo>
                  <a:lnTo>
                    <a:pt x="13861" y="2867"/>
                  </a:lnTo>
                  <a:lnTo>
                    <a:pt x="3844" y="12139"/>
                  </a:lnTo>
                  <a:lnTo>
                    <a:pt x="0" y="25692"/>
                  </a:lnTo>
                  <a:lnTo>
                    <a:pt x="0" y="170205"/>
                  </a:lnTo>
                  <a:lnTo>
                    <a:pt x="2871" y="181985"/>
                  </a:lnTo>
                  <a:lnTo>
                    <a:pt x="12163" y="192002"/>
                  </a:lnTo>
                  <a:lnTo>
                    <a:pt x="25679" y="195846"/>
                  </a:lnTo>
                  <a:lnTo>
                    <a:pt x="37420" y="192999"/>
                  </a:lnTo>
                  <a:lnTo>
                    <a:pt x="47441" y="183722"/>
                  </a:lnTo>
                  <a:lnTo>
                    <a:pt x="51282" y="170205"/>
                  </a:lnTo>
                  <a:close/>
                </a:path>
              </a:pathLst>
            </a:custGeom>
            <a:solidFill>
              <a:srgbClr val="ED1C24"/>
            </a:solidFill>
          </p:spPr>
          <p:txBody>
            <a:bodyPr wrap="square" lIns="0" tIns="0" rIns="0" bIns="0" rtlCol="0">
              <a:noAutofit/>
            </a:bodyPr>
            <a:lstStyle/>
            <a:p>
              <a:endParaRPr>
                <a:latin typeface="+mj-lt"/>
              </a:endParaRPr>
            </a:p>
          </p:txBody>
        </p:sp>
        <p:sp>
          <p:nvSpPr>
            <p:cNvPr id="92" name="object 55"/>
            <p:cNvSpPr/>
            <p:nvPr/>
          </p:nvSpPr>
          <p:spPr>
            <a:xfrm>
              <a:off x="4594701" y="1347752"/>
              <a:ext cx="168686" cy="88408"/>
            </a:xfrm>
            <a:custGeom>
              <a:avLst/>
              <a:gdLst/>
              <a:ahLst/>
              <a:cxnLst/>
              <a:rect l="l" t="t" r="r" b="b"/>
              <a:pathLst>
                <a:path w="185555" h="100196">
                  <a:moveTo>
                    <a:pt x="169555" y="51144"/>
                  </a:moveTo>
                  <a:lnTo>
                    <a:pt x="33944" y="953"/>
                  </a:lnTo>
                  <a:lnTo>
                    <a:pt x="30741" y="0"/>
                  </a:lnTo>
                  <a:lnTo>
                    <a:pt x="18532" y="210"/>
                  </a:lnTo>
                  <a:lnTo>
                    <a:pt x="7930" y="5881"/>
                  </a:lnTo>
                  <a:lnTo>
                    <a:pt x="899" y="16105"/>
                  </a:lnTo>
                  <a:lnTo>
                    <a:pt x="0" y="19165"/>
                  </a:lnTo>
                  <a:lnTo>
                    <a:pt x="172" y="31446"/>
                  </a:lnTo>
                  <a:lnTo>
                    <a:pt x="5814" y="42061"/>
                  </a:lnTo>
                  <a:lnTo>
                    <a:pt x="16050" y="49061"/>
                  </a:lnTo>
                  <a:lnTo>
                    <a:pt x="151673" y="99251"/>
                  </a:lnTo>
                  <a:lnTo>
                    <a:pt x="154846" y="100196"/>
                  </a:lnTo>
                  <a:lnTo>
                    <a:pt x="167112" y="100005"/>
                  </a:lnTo>
                  <a:lnTo>
                    <a:pt x="177702" y="94332"/>
                  </a:lnTo>
                  <a:lnTo>
                    <a:pt x="184630" y="84100"/>
                  </a:lnTo>
                  <a:lnTo>
                    <a:pt x="185555" y="80997"/>
                  </a:lnTo>
                  <a:lnTo>
                    <a:pt x="185412" y="68705"/>
                  </a:lnTo>
                  <a:lnTo>
                    <a:pt x="179785" y="58089"/>
                  </a:lnTo>
                  <a:lnTo>
                    <a:pt x="169555" y="51144"/>
                  </a:lnTo>
                  <a:close/>
                </a:path>
              </a:pathLst>
            </a:custGeom>
            <a:solidFill>
              <a:srgbClr val="ED1C24"/>
            </a:solidFill>
          </p:spPr>
          <p:txBody>
            <a:bodyPr wrap="square" lIns="0" tIns="0" rIns="0" bIns="0" rtlCol="0">
              <a:noAutofit/>
            </a:bodyPr>
            <a:lstStyle/>
            <a:p>
              <a:endParaRPr>
                <a:latin typeface="+mj-lt"/>
              </a:endParaRPr>
            </a:p>
          </p:txBody>
        </p:sp>
        <p:sp>
          <p:nvSpPr>
            <p:cNvPr id="93" name="object 56"/>
            <p:cNvSpPr/>
            <p:nvPr/>
          </p:nvSpPr>
          <p:spPr>
            <a:xfrm>
              <a:off x="4380517" y="1347765"/>
              <a:ext cx="168738" cy="88394"/>
            </a:xfrm>
            <a:custGeom>
              <a:avLst/>
              <a:gdLst/>
              <a:ahLst/>
              <a:cxnLst/>
              <a:rect l="l" t="t" r="r" b="b"/>
              <a:pathLst>
                <a:path w="185612" h="100180">
                  <a:moveTo>
                    <a:pt x="16104" y="51129"/>
                  </a:moveTo>
                  <a:lnTo>
                    <a:pt x="5865" y="58059"/>
                  </a:lnTo>
                  <a:lnTo>
                    <a:pt x="192" y="68652"/>
                  </a:lnTo>
                  <a:lnTo>
                    <a:pt x="0" y="80920"/>
                  </a:lnTo>
                  <a:lnTo>
                    <a:pt x="940" y="84086"/>
                  </a:lnTo>
                  <a:lnTo>
                    <a:pt x="7907" y="94320"/>
                  </a:lnTo>
                  <a:lnTo>
                    <a:pt x="18480" y="99992"/>
                  </a:lnTo>
                  <a:lnTo>
                    <a:pt x="30722" y="100180"/>
                  </a:lnTo>
                  <a:lnTo>
                    <a:pt x="33884" y="99237"/>
                  </a:lnTo>
                  <a:lnTo>
                    <a:pt x="169507" y="49046"/>
                  </a:lnTo>
                  <a:lnTo>
                    <a:pt x="179747" y="42072"/>
                  </a:lnTo>
                  <a:lnTo>
                    <a:pt x="185420" y="31496"/>
                  </a:lnTo>
                  <a:lnTo>
                    <a:pt x="185612" y="19254"/>
                  </a:lnTo>
                  <a:lnTo>
                    <a:pt x="184671" y="16090"/>
                  </a:lnTo>
                  <a:lnTo>
                    <a:pt x="177644" y="5852"/>
                  </a:lnTo>
                  <a:lnTo>
                    <a:pt x="167057" y="185"/>
                  </a:lnTo>
                  <a:lnTo>
                    <a:pt x="154852" y="0"/>
                  </a:lnTo>
                  <a:lnTo>
                    <a:pt x="151715" y="939"/>
                  </a:lnTo>
                  <a:lnTo>
                    <a:pt x="16104" y="51129"/>
                  </a:lnTo>
                  <a:close/>
                </a:path>
              </a:pathLst>
            </a:custGeom>
            <a:solidFill>
              <a:srgbClr val="ED1C24"/>
            </a:solidFill>
          </p:spPr>
          <p:txBody>
            <a:bodyPr wrap="square" lIns="0" tIns="0" rIns="0" bIns="0" rtlCol="0">
              <a:noAutofit/>
            </a:bodyPr>
            <a:lstStyle/>
            <a:p>
              <a:endParaRPr>
                <a:latin typeface="+mj-lt"/>
              </a:endParaRPr>
            </a:p>
          </p:txBody>
        </p:sp>
      </p:grpSp>
      <p:sp>
        <p:nvSpPr>
          <p:cNvPr id="60" name="Freeform 1"/>
          <p:cNvSpPr>
            <a:spLocks noChangeAspect="1" noChangeArrowheads="1"/>
          </p:cNvSpPr>
          <p:nvPr/>
        </p:nvSpPr>
        <p:spPr bwMode="auto">
          <a:xfrm>
            <a:off x="9270612" y="2191147"/>
            <a:ext cx="832728" cy="827998"/>
          </a:xfrm>
          <a:custGeom>
            <a:avLst/>
            <a:gdLst>
              <a:gd name="T0" fmla="*/ 3249 w 5938"/>
              <a:gd name="T1" fmla="*/ 0 h 5906"/>
              <a:gd name="T2" fmla="*/ 5937 w 5938"/>
              <a:gd name="T3" fmla="*/ 3186 h 5906"/>
              <a:gd name="T4" fmla="*/ 2719 w 5938"/>
              <a:gd name="T5" fmla="*/ 5905 h 5906"/>
              <a:gd name="T6" fmla="*/ 0 w 5938"/>
              <a:gd name="T7" fmla="*/ 3218 h 5906"/>
              <a:gd name="T8" fmla="*/ 2719 w 5938"/>
              <a:gd name="T9" fmla="*/ 0 h 5906"/>
              <a:gd name="T10" fmla="*/ 3187 w 5938"/>
              <a:gd name="T11" fmla="*/ 5311 h 5906"/>
              <a:gd name="T12" fmla="*/ 3937 w 5938"/>
              <a:gd name="T13" fmla="*/ 4280 h 5906"/>
              <a:gd name="T14" fmla="*/ 5093 w 5938"/>
              <a:gd name="T15" fmla="*/ 2812 h 5906"/>
              <a:gd name="T16" fmla="*/ 5312 w 5938"/>
              <a:gd name="T17" fmla="*/ 2593 h 5906"/>
              <a:gd name="T18" fmla="*/ 4374 w 5938"/>
              <a:gd name="T19" fmla="*/ 1843 h 5906"/>
              <a:gd name="T20" fmla="*/ 5093 w 5938"/>
              <a:gd name="T21" fmla="*/ 2812 h 5906"/>
              <a:gd name="T22" fmla="*/ 4874 w 5938"/>
              <a:gd name="T23" fmla="*/ 3155 h 5906"/>
              <a:gd name="T24" fmla="*/ 4406 w 5938"/>
              <a:gd name="T25" fmla="*/ 4155 h 5906"/>
              <a:gd name="T26" fmla="*/ 5281 w 5938"/>
              <a:gd name="T27" fmla="*/ 3093 h 5906"/>
              <a:gd name="T28" fmla="*/ 1375 w 5938"/>
              <a:gd name="T29" fmla="*/ 2812 h 5906"/>
              <a:gd name="T30" fmla="*/ 1157 w 5938"/>
              <a:gd name="T31" fmla="*/ 1562 h 5906"/>
              <a:gd name="T32" fmla="*/ 688 w 5938"/>
              <a:gd name="T33" fmla="*/ 2812 h 5906"/>
              <a:gd name="T34" fmla="*/ 688 w 5938"/>
              <a:gd name="T35" fmla="*/ 3093 h 5906"/>
              <a:gd name="T36" fmla="*/ 1157 w 5938"/>
              <a:gd name="T37" fmla="*/ 4405 h 5906"/>
              <a:gd name="T38" fmla="*/ 1469 w 5938"/>
              <a:gd name="T39" fmla="*/ 3155 h 5906"/>
              <a:gd name="T40" fmla="*/ 2313 w 5938"/>
              <a:gd name="T41" fmla="*/ 2812 h 5906"/>
              <a:gd name="T42" fmla="*/ 2750 w 5938"/>
              <a:gd name="T43" fmla="*/ 2062 h 5906"/>
              <a:gd name="T44" fmla="*/ 1813 w 5938"/>
              <a:gd name="T45" fmla="*/ 2312 h 5906"/>
              <a:gd name="T46" fmla="*/ 2313 w 5938"/>
              <a:gd name="T47" fmla="*/ 3093 h 5906"/>
              <a:gd name="T48" fmla="*/ 1813 w 5938"/>
              <a:gd name="T49" fmla="*/ 3624 h 5906"/>
              <a:gd name="T50" fmla="*/ 2750 w 5938"/>
              <a:gd name="T51" fmla="*/ 3843 h 5906"/>
              <a:gd name="T52" fmla="*/ 2313 w 5938"/>
              <a:gd name="T53" fmla="*/ 3093 h 5906"/>
              <a:gd name="T54" fmla="*/ 3187 w 5938"/>
              <a:gd name="T55" fmla="*/ 2812 h 5906"/>
              <a:gd name="T56" fmla="*/ 4124 w 5938"/>
              <a:gd name="T57" fmla="*/ 2312 h 5906"/>
              <a:gd name="T58" fmla="*/ 3124 w 5938"/>
              <a:gd name="T59" fmla="*/ 2125 h 5906"/>
              <a:gd name="T60" fmla="*/ 3124 w 5938"/>
              <a:gd name="T61" fmla="*/ 3780 h 5906"/>
              <a:gd name="T62" fmla="*/ 4124 w 5938"/>
              <a:gd name="T63" fmla="*/ 3561 h 5906"/>
              <a:gd name="T64" fmla="*/ 3187 w 5938"/>
              <a:gd name="T65" fmla="*/ 3093 h 5906"/>
              <a:gd name="T66" fmla="*/ 2813 w 5938"/>
              <a:gd name="T67" fmla="*/ 4718 h 5906"/>
              <a:gd name="T68" fmla="*/ 2375 w 5938"/>
              <a:gd name="T69" fmla="*/ 4249 h 5906"/>
              <a:gd name="T70" fmla="*/ 2313 w 5938"/>
              <a:gd name="T71" fmla="*/ 5218 h 5906"/>
              <a:gd name="T72" fmla="*/ 2813 w 5938"/>
              <a:gd name="T73" fmla="*/ 1187 h 5906"/>
              <a:gd name="T74" fmla="*/ 2782 w 5938"/>
              <a:gd name="T75" fmla="*/ 593 h 5906"/>
              <a:gd name="T76" fmla="*/ 2125 w 5938"/>
              <a:gd name="T77" fmla="*/ 1156 h 5906"/>
              <a:gd name="T78" fmla="*/ 2813 w 5938"/>
              <a:gd name="T79" fmla="*/ 1687 h 5906"/>
              <a:gd name="T80" fmla="*/ 3124 w 5938"/>
              <a:gd name="T81" fmla="*/ 1687 h 5906"/>
              <a:gd name="T82" fmla="*/ 3874 w 5938"/>
              <a:gd name="T83" fmla="*/ 1343 h 5906"/>
              <a:gd name="T84" fmla="*/ 3187 w 5938"/>
              <a:gd name="T85" fmla="*/ 593 h 5906"/>
              <a:gd name="T86" fmla="*/ 2063 w 5938"/>
              <a:gd name="T87" fmla="*/ 1625 h 5906"/>
              <a:gd name="T88" fmla="*/ 2063 w 5938"/>
              <a:gd name="T89" fmla="*/ 1625 h 5906"/>
              <a:gd name="T90" fmla="*/ 1750 w 5938"/>
              <a:gd name="T91" fmla="*/ 3968 h 5906"/>
              <a:gd name="T92" fmla="*/ 4312 w 5938"/>
              <a:gd name="T93" fmla="*/ 3249 h 5906"/>
              <a:gd name="T94" fmla="*/ 4312 w 5938"/>
              <a:gd name="T95" fmla="*/ 3249 h 5906"/>
              <a:gd name="T96" fmla="*/ 3906 w 5938"/>
              <a:gd name="T97" fmla="*/ 469 h 5906"/>
              <a:gd name="T98" fmla="*/ 4093 w 5938"/>
              <a:gd name="T99" fmla="*/ 5030 h 5906"/>
              <a:gd name="T100" fmla="*/ 4281 w 5938"/>
              <a:gd name="T101" fmla="*/ 4468 h 5906"/>
              <a:gd name="T102" fmla="*/ 4312 w 5938"/>
              <a:gd name="T103" fmla="*/ 1437 h 5906"/>
              <a:gd name="T104" fmla="*/ 4343 w 5938"/>
              <a:gd name="T105" fmla="*/ 1125 h 5906"/>
              <a:gd name="T106" fmla="*/ 4312 w 5938"/>
              <a:gd name="T107" fmla="*/ 1437 h 5906"/>
              <a:gd name="T108" fmla="*/ 1750 w 5938"/>
              <a:gd name="T109" fmla="*/ 4874 h 5906"/>
              <a:gd name="T110" fmla="*/ 1844 w 5938"/>
              <a:gd name="T111" fmla="*/ 875 h 5906"/>
              <a:gd name="T112" fmla="*/ 1844 w 5938"/>
              <a:gd name="T113" fmla="*/ 875 h 5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38" h="5906">
                <a:moveTo>
                  <a:pt x="2719" y="0"/>
                </a:moveTo>
                <a:lnTo>
                  <a:pt x="2719" y="0"/>
                </a:lnTo>
                <a:cubicBezTo>
                  <a:pt x="2875" y="0"/>
                  <a:pt x="3062" y="0"/>
                  <a:pt x="3218" y="0"/>
                </a:cubicBezTo>
                <a:cubicBezTo>
                  <a:pt x="3218" y="0"/>
                  <a:pt x="3218" y="0"/>
                  <a:pt x="3249" y="0"/>
                </a:cubicBezTo>
                <a:cubicBezTo>
                  <a:pt x="3593" y="31"/>
                  <a:pt x="3968" y="125"/>
                  <a:pt x="4281" y="281"/>
                </a:cubicBezTo>
                <a:cubicBezTo>
                  <a:pt x="5031" y="687"/>
                  <a:pt x="5562" y="1281"/>
                  <a:pt x="5812" y="2093"/>
                </a:cubicBezTo>
                <a:cubicBezTo>
                  <a:pt x="5874" y="2281"/>
                  <a:pt x="5906" y="2500"/>
                  <a:pt x="5937" y="2719"/>
                </a:cubicBezTo>
                <a:cubicBezTo>
                  <a:pt x="5937" y="2875"/>
                  <a:pt x="5937" y="3030"/>
                  <a:pt x="5937" y="3186"/>
                </a:cubicBezTo>
                <a:cubicBezTo>
                  <a:pt x="5906" y="3280"/>
                  <a:pt x="5906" y="3374"/>
                  <a:pt x="5874" y="3499"/>
                </a:cubicBezTo>
                <a:cubicBezTo>
                  <a:pt x="5624" y="4686"/>
                  <a:pt x="4906" y="5436"/>
                  <a:pt x="3749" y="5811"/>
                </a:cubicBezTo>
                <a:cubicBezTo>
                  <a:pt x="3593" y="5874"/>
                  <a:pt x="3406" y="5874"/>
                  <a:pt x="3218" y="5905"/>
                </a:cubicBezTo>
                <a:cubicBezTo>
                  <a:pt x="3062" y="5905"/>
                  <a:pt x="2907" y="5905"/>
                  <a:pt x="2719" y="5905"/>
                </a:cubicBezTo>
                <a:cubicBezTo>
                  <a:pt x="2719" y="5905"/>
                  <a:pt x="2719" y="5905"/>
                  <a:pt x="2688" y="5905"/>
                </a:cubicBezTo>
                <a:cubicBezTo>
                  <a:pt x="2438" y="5874"/>
                  <a:pt x="2188" y="5843"/>
                  <a:pt x="1969" y="5749"/>
                </a:cubicBezTo>
                <a:cubicBezTo>
                  <a:pt x="1031" y="5374"/>
                  <a:pt x="407" y="4718"/>
                  <a:pt x="125" y="3749"/>
                </a:cubicBezTo>
                <a:cubicBezTo>
                  <a:pt x="63" y="3561"/>
                  <a:pt x="32" y="3374"/>
                  <a:pt x="0" y="3218"/>
                </a:cubicBezTo>
                <a:cubicBezTo>
                  <a:pt x="0" y="3030"/>
                  <a:pt x="0" y="2875"/>
                  <a:pt x="0" y="2687"/>
                </a:cubicBezTo>
                <a:cubicBezTo>
                  <a:pt x="32" y="2625"/>
                  <a:pt x="32" y="2562"/>
                  <a:pt x="32" y="2500"/>
                </a:cubicBezTo>
                <a:cubicBezTo>
                  <a:pt x="282" y="1281"/>
                  <a:pt x="1000" y="469"/>
                  <a:pt x="2188" y="93"/>
                </a:cubicBezTo>
                <a:cubicBezTo>
                  <a:pt x="2344" y="31"/>
                  <a:pt x="2532" y="31"/>
                  <a:pt x="2719" y="0"/>
                </a:cubicBezTo>
                <a:close/>
                <a:moveTo>
                  <a:pt x="3124" y="4718"/>
                </a:moveTo>
                <a:lnTo>
                  <a:pt x="3124" y="4718"/>
                </a:lnTo>
                <a:cubicBezTo>
                  <a:pt x="3124" y="4905"/>
                  <a:pt x="3124" y="5061"/>
                  <a:pt x="3124" y="5249"/>
                </a:cubicBezTo>
                <a:cubicBezTo>
                  <a:pt x="3124" y="5280"/>
                  <a:pt x="3124" y="5311"/>
                  <a:pt x="3187" y="5311"/>
                </a:cubicBezTo>
                <a:cubicBezTo>
                  <a:pt x="3343" y="5280"/>
                  <a:pt x="3468" y="5249"/>
                  <a:pt x="3624" y="5218"/>
                </a:cubicBezTo>
                <a:cubicBezTo>
                  <a:pt x="3656" y="5218"/>
                  <a:pt x="3687" y="5186"/>
                  <a:pt x="3718" y="5155"/>
                </a:cubicBezTo>
                <a:cubicBezTo>
                  <a:pt x="3812" y="4905"/>
                  <a:pt x="3906" y="4655"/>
                  <a:pt x="3968" y="4374"/>
                </a:cubicBezTo>
                <a:cubicBezTo>
                  <a:pt x="3999" y="4343"/>
                  <a:pt x="3968" y="4311"/>
                  <a:pt x="3937" y="4280"/>
                </a:cubicBezTo>
                <a:cubicBezTo>
                  <a:pt x="3687" y="4218"/>
                  <a:pt x="3437" y="4155"/>
                  <a:pt x="3187" y="4155"/>
                </a:cubicBezTo>
                <a:cubicBezTo>
                  <a:pt x="3124" y="4155"/>
                  <a:pt x="3124" y="4155"/>
                  <a:pt x="3124" y="4218"/>
                </a:cubicBezTo>
                <a:cubicBezTo>
                  <a:pt x="3124" y="4374"/>
                  <a:pt x="3124" y="4561"/>
                  <a:pt x="3124" y="4718"/>
                </a:cubicBezTo>
                <a:close/>
                <a:moveTo>
                  <a:pt x="5093" y="2812"/>
                </a:moveTo>
                <a:lnTo>
                  <a:pt x="5093" y="2812"/>
                </a:lnTo>
                <a:cubicBezTo>
                  <a:pt x="5156" y="2812"/>
                  <a:pt x="5218" y="2781"/>
                  <a:pt x="5281" y="2812"/>
                </a:cubicBezTo>
                <a:cubicBezTo>
                  <a:pt x="5312" y="2812"/>
                  <a:pt x="5312" y="2781"/>
                  <a:pt x="5312" y="2750"/>
                </a:cubicBezTo>
                <a:cubicBezTo>
                  <a:pt x="5312" y="2687"/>
                  <a:pt x="5312" y="2656"/>
                  <a:pt x="5312" y="2593"/>
                </a:cubicBezTo>
                <a:cubicBezTo>
                  <a:pt x="5249" y="2219"/>
                  <a:pt x="5093" y="1843"/>
                  <a:pt x="4843" y="1531"/>
                </a:cubicBezTo>
                <a:cubicBezTo>
                  <a:pt x="4812" y="1500"/>
                  <a:pt x="4812" y="1500"/>
                  <a:pt x="4781" y="1531"/>
                </a:cubicBezTo>
                <a:cubicBezTo>
                  <a:pt x="4656" y="1593"/>
                  <a:pt x="4531" y="1687"/>
                  <a:pt x="4406" y="1750"/>
                </a:cubicBezTo>
                <a:cubicBezTo>
                  <a:pt x="4374" y="1750"/>
                  <a:pt x="4343" y="1781"/>
                  <a:pt x="4374" y="1843"/>
                </a:cubicBezTo>
                <a:cubicBezTo>
                  <a:pt x="4406" y="2000"/>
                  <a:pt x="4406" y="2156"/>
                  <a:pt x="4437" y="2312"/>
                </a:cubicBezTo>
                <a:cubicBezTo>
                  <a:pt x="4437" y="2343"/>
                  <a:pt x="4437" y="2375"/>
                  <a:pt x="4499" y="2375"/>
                </a:cubicBezTo>
                <a:cubicBezTo>
                  <a:pt x="4656" y="2437"/>
                  <a:pt x="4781" y="2500"/>
                  <a:pt x="4812" y="2656"/>
                </a:cubicBezTo>
                <a:cubicBezTo>
                  <a:pt x="4874" y="2781"/>
                  <a:pt x="4968" y="2843"/>
                  <a:pt x="5093" y="2812"/>
                </a:cubicBezTo>
                <a:close/>
                <a:moveTo>
                  <a:pt x="5124" y="3093"/>
                </a:moveTo>
                <a:lnTo>
                  <a:pt x="5124" y="3093"/>
                </a:lnTo>
                <a:cubicBezTo>
                  <a:pt x="5062" y="3093"/>
                  <a:pt x="4999" y="3093"/>
                  <a:pt x="4937" y="3093"/>
                </a:cubicBezTo>
                <a:cubicBezTo>
                  <a:pt x="4906" y="3093"/>
                  <a:pt x="4906" y="3124"/>
                  <a:pt x="4874" y="3155"/>
                </a:cubicBezTo>
                <a:cubicBezTo>
                  <a:pt x="4812" y="3343"/>
                  <a:pt x="4687" y="3468"/>
                  <a:pt x="4468" y="3530"/>
                </a:cubicBezTo>
                <a:cubicBezTo>
                  <a:pt x="4437" y="3530"/>
                  <a:pt x="4437" y="3561"/>
                  <a:pt x="4437" y="3561"/>
                </a:cubicBezTo>
                <a:cubicBezTo>
                  <a:pt x="4406" y="3749"/>
                  <a:pt x="4406" y="3936"/>
                  <a:pt x="4343" y="4093"/>
                </a:cubicBezTo>
                <a:cubicBezTo>
                  <a:pt x="4343" y="4124"/>
                  <a:pt x="4374" y="4155"/>
                  <a:pt x="4406" y="4155"/>
                </a:cubicBezTo>
                <a:cubicBezTo>
                  <a:pt x="4531" y="4218"/>
                  <a:pt x="4656" y="4311"/>
                  <a:pt x="4781" y="4374"/>
                </a:cubicBezTo>
                <a:cubicBezTo>
                  <a:pt x="4812" y="4405"/>
                  <a:pt x="4812" y="4405"/>
                  <a:pt x="4843" y="4374"/>
                </a:cubicBezTo>
                <a:cubicBezTo>
                  <a:pt x="5124" y="3999"/>
                  <a:pt x="5281" y="3593"/>
                  <a:pt x="5312" y="3155"/>
                </a:cubicBezTo>
                <a:cubicBezTo>
                  <a:pt x="5312" y="3124"/>
                  <a:pt x="5312" y="3093"/>
                  <a:pt x="5281" y="3093"/>
                </a:cubicBezTo>
                <a:cubicBezTo>
                  <a:pt x="5218" y="3093"/>
                  <a:pt x="5156" y="3093"/>
                  <a:pt x="5124" y="3093"/>
                </a:cubicBezTo>
                <a:close/>
                <a:moveTo>
                  <a:pt x="1063" y="2812"/>
                </a:moveTo>
                <a:lnTo>
                  <a:pt x="1063" y="2812"/>
                </a:lnTo>
                <a:cubicBezTo>
                  <a:pt x="1157" y="2812"/>
                  <a:pt x="1282" y="2812"/>
                  <a:pt x="1375" y="2812"/>
                </a:cubicBezTo>
                <a:cubicBezTo>
                  <a:pt x="1469" y="2812"/>
                  <a:pt x="1500" y="2781"/>
                  <a:pt x="1500" y="2687"/>
                </a:cubicBezTo>
                <a:cubicBezTo>
                  <a:pt x="1500" y="2562"/>
                  <a:pt x="1500" y="2406"/>
                  <a:pt x="1532" y="2281"/>
                </a:cubicBezTo>
                <a:cubicBezTo>
                  <a:pt x="1532" y="2219"/>
                  <a:pt x="1500" y="2187"/>
                  <a:pt x="1469" y="2156"/>
                </a:cubicBezTo>
                <a:cubicBezTo>
                  <a:pt x="1250" y="2031"/>
                  <a:pt x="1157" y="1812"/>
                  <a:pt x="1157" y="1562"/>
                </a:cubicBezTo>
                <a:cubicBezTo>
                  <a:pt x="1188" y="1531"/>
                  <a:pt x="1188" y="1531"/>
                  <a:pt x="1157" y="1500"/>
                </a:cubicBezTo>
                <a:cubicBezTo>
                  <a:pt x="1125" y="1469"/>
                  <a:pt x="1094" y="1531"/>
                  <a:pt x="1094" y="1531"/>
                </a:cubicBezTo>
                <a:cubicBezTo>
                  <a:pt x="813" y="1906"/>
                  <a:pt x="657" y="2312"/>
                  <a:pt x="625" y="2750"/>
                </a:cubicBezTo>
                <a:cubicBezTo>
                  <a:pt x="625" y="2781"/>
                  <a:pt x="625" y="2812"/>
                  <a:pt x="688" y="2812"/>
                </a:cubicBezTo>
                <a:cubicBezTo>
                  <a:pt x="813" y="2781"/>
                  <a:pt x="938" y="2812"/>
                  <a:pt x="1063" y="2812"/>
                </a:cubicBezTo>
                <a:close/>
                <a:moveTo>
                  <a:pt x="1063" y="3093"/>
                </a:moveTo>
                <a:lnTo>
                  <a:pt x="1063" y="3093"/>
                </a:lnTo>
                <a:cubicBezTo>
                  <a:pt x="938" y="3093"/>
                  <a:pt x="813" y="3093"/>
                  <a:pt x="688" y="3093"/>
                </a:cubicBezTo>
                <a:cubicBezTo>
                  <a:pt x="625" y="3093"/>
                  <a:pt x="625" y="3124"/>
                  <a:pt x="625" y="3155"/>
                </a:cubicBezTo>
                <a:cubicBezTo>
                  <a:pt x="625" y="3218"/>
                  <a:pt x="625" y="3249"/>
                  <a:pt x="657" y="3280"/>
                </a:cubicBezTo>
                <a:cubicBezTo>
                  <a:pt x="688" y="3686"/>
                  <a:pt x="844" y="4061"/>
                  <a:pt x="1094" y="4374"/>
                </a:cubicBezTo>
                <a:cubicBezTo>
                  <a:pt x="1094" y="4374"/>
                  <a:pt x="1125" y="4405"/>
                  <a:pt x="1157" y="4405"/>
                </a:cubicBezTo>
                <a:cubicBezTo>
                  <a:pt x="1188" y="4374"/>
                  <a:pt x="1188" y="4374"/>
                  <a:pt x="1157" y="4343"/>
                </a:cubicBezTo>
                <a:cubicBezTo>
                  <a:pt x="1157" y="4093"/>
                  <a:pt x="1219" y="3905"/>
                  <a:pt x="1407" y="3780"/>
                </a:cubicBezTo>
                <a:cubicBezTo>
                  <a:pt x="1500" y="3718"/>
                  <a:pt x="1532" y="3655"/>
                  <a:pt x="1500" y="3561"/>
                </a:cubicBezTo>
                <a:cubicBezTo>
                  <a:pt x="1500" y="3436"/>
                  <a:pt x="1500" y="3311"/>
                  <a:pt x="1469" y="3155"/>
                </a:cubicBezTo>
                <a:cubicBezTo>
                  <a:pt x="1469" y="3124"/>
                  <a:pt x="1469" y="3093"/>
                  <a:pt x="1407" y="3093"/>
                </a:cubicBezTo>
                <a:cubicBezTo>
                  <a:pt x="1282" y="3093"/>
                  <a:pt x="1157" y="3093"/>
                  <a:pt x="1063" y="3093"/>
                </a:cubicBezTo>
                <a:close/>
                <a:moveTo>
                  <a:pt x="2313" y="2812"/>
                </a:moveTo>
                <a:lnTo>
                  <a:pt x="2313" y="2812"/>
                </a:lnTo>
                <a:cubicBezTo>
                  <a:pt x="2438" y="2812"/>
                  <a:pt x="2594" y="2781"/>
                  <a:pt x="2750" y="2812"/>
                </a:cubicBezTo>
                <a:cubicBezTo>
                  <a:pt x="2813" y="2812"/>
                  <a:pt x="2813" y="2781"/>
                  <a:pt x="2813" y="2719"/>
                </a:cubicBezTo>
                <a:cubicBezTo>
                  <a:pt x="2813" y="2531"/>
                  <a:pt x="2813" y="2343"/>
                  <a:pt x="2813" y="2125"/>
                </a:cubicBezTo>
                <a:cubicBezTo>
                  <a:pt x="2813" y="2093"/>
                  <a:pt x="2813" y="2062"/>
                  <a:pt x="2750" y="2062"/>
                </a:cubicBezTo>
                <a:cubicBezTo>
                  <a:pt x="2594" y="2062"/>
                  <a:pt x="2469" y="2031"/>
                  <a:pt x="2313" y="2000"/>
                </a:cubicBezTo>
                <a:cubicBezTo>
                  <a:pt x="2282" y="2000"/>
                  <a:pt x="2250" y="2000"/>
                  <a:pt x="2219" y="2031"/>
                </a:cubicBezTo>
                <a:cubicBezTo>
                  <a:pt x="2125" y="2125"/>
                  <a:pt x="2032" y="2187"/>
                  <a:pt x="1875" y="2219"/>
                </a:cubicBezTo>
                <a:cubicBezTo>
                  <a:pt x="1844" y="2219"/>
                  <a:pt x="1813" y="2250"/>
                  <a:pt x="1813" y="2312"/>
                </a:cubicBezTo>
                <a:cubicBezTo>
                  <a:pt x="1813" y="2437"/>
                  <a:pt x="1782" y="2593"/>
                  <a:pt x="1782" y="2719"/>
                </a:cubicBezTo>
                <a:cubicBezTo>
                  <a:pt x="1782" y="2781"/>
                  <a:pt x="1813" y="2812"/>
                  <a:pt x="1875" y="2812"/>
                </a:cubicBezTo>
                <a:cubicBezTo>
                  <a:pt x="2000" y="2781"/>
                  <a:pt x="2157" y="2812"/>
                  <a:pt x="2313" y="2812"/>
                </a:cubicBezTo>
                <a:close/>
                <a:moveTo>
                  <a:pt x="2313" y="3093"/>
                </a:moveTo>
                <a:lnTo>
                  <a:pt x="2313" y="3093"/>
                </a:lnTo>
                <a:cubicBezTo>
                  <a:pt x="2157" y="3093"/>
                  <a:pt x="2000" y="3093"/>
                  <a:pt x="1844" y="3093"/>
                </a:cubicBezTo>
                <a:cubicBezTo>
                  <a:pt x="1813" y="3093"/>
                  <a:pt x="1782" y="3124"/>
                  <a:pt x="1782" y="3155"/>
                </a:cubicBezTo>
                <a:cubicBezTo>
                  <a:pt x="1782" y="3311"/>
                  <a:pt x="1813" y="3468"/>
                  <a:pt x="1813" y="3624"/>
                </a:cubicBezTo>
                <a:cubicBezTo>
                  <a:pt x="1813" y="3655"/>
                  <a:pt x="1844" y="3655"/>
                  <a:pt x="1875" y="3686"/>
                </a:cubicBezTo>
                <a:cubicBezTo>
                  <a:pt x="2032" y="3718"/>
                  <a:pt x="2125" y="3780"/>
                  <a:pt x="2219" y="3874"/>
                </a:cubicBezTo>
                <a:cubicBezTo>
                  <a:pt x="2250" y="3905"/>
                  <a:pt x="2282" y="3905"/>
                  <a:pt x="2282" y="3905"/>
                </a:cubicBezTo>
                <a:cubicBezTo>
                  <a:pt x="2438" y="3874"/>
                  <a:pt x="2594" y="3843"/>
                  <a:pt x="2750" y="3843"/>
                </a:cubicBezTo>
                <a:cubicBezTo>
                  <a:pt x="2813" y="3843"/>
                  <a:pt x="2813" y="3811"/>
                  <a:pt x="2813" y="3780"/>
                </a:cubicBezTo>
                <a:cubicBezTo>
                  <a:pt x="2813" y="3561"/>
                  <a:pt x="2813" y="3374"/>
                  <a:pt x="2813" y="3155"/>
                </a:cubicBezTo>
                <a:cubicBezTo>
                  <a:pt x="2813" y="3124"/>
                  <a:pt x="2813" y="3093"/>
                  <a:pt x="2750" y="3093"/>
                </a:cubicBezTo>
                <a:cubicBezTo>
                  <a:pt x="2594" y="3093"/>
                  <a:pt x="2469" y="3093"/>
                  <a:pt x="2313" y="3093"/>
                </a:cubicBezTo>
                <a:close/>
                <a:moveTo>
                  <a:pt x="3124" y="2437"/>
                </a:moveTo>
                <a:lnTo>
                  <a:pt x="3124" y="2437"/>
                </a:lnTo>
                <a:cubicBezTo>
                  <a:pt x="3124" y="2531"/>
                  <a:pt x="3124" y="2625"/>
                  <a:pt x="3124" y="2750"/>
                </a:cubicBezTo>
                <a:cubicBezTo>
                  <a:pt x="3124" y="2781"/>
                  <a:pt x="3124" y="2812"/>
                  <a:pt x="3187" y="2812"/>
                </a:cubicBezTo>
                <a:cubicBezTo>
                  <a:pt x="3343" y="2781"/>
                  <a:pt x="3531" y="2781"/>
                  <a:pt x="3687" y="2812"/>
                </a:cubicBezTo>
                <a:cubicBezTo>
                  <a:pt x="3718" y="2812"/>
                  <a:pt x="3749" y="2781"/>
                  <a:pt x="3749" y="2750"/>
                </a:cubicBezTo>
                <a:cubicBezTo>
                  <a:pt x="3812" y="2593"/>
                  <a:pt x="3906" y="2500"/>
                  <a:pt x="4062" y="2406"/>
                </a:cubicBezTo>
                <a:cubicBezTo>
                  <a:pt x="4124" y="2406"/>
                  <a:pt x="4124" y="2375"/>
                  <a:pt x="4124" y="2312"/>
                </a:cubicBezTo>
                <a:cubicBezTo>
                  <a:pt x="4124" y="2219"/>
                  <a:pt x="4093" y="2125"/>
                  <a:pt x="4093" y="2031"/>
                </a:cubicBezTo>
                <a:cubicBezTo>
                  <a:pt x="4062" y="1875"/>
                  <a:pt x="4062" y="1875"/>
                  <a:pt x="3937" y="1937"/>
                </a:cubicBezTo>
                <a:cubicBezTo>
                  <a:pt x="3687" y="2000"/>
                  <a:pt x="3437" y="2031"/>
                  <a:pt x="3187" y="2062"/>
                </a:cubicBezTo>
                <a:cubicBezTo>
                  <a:pt x="3124" y="2062"/>
                  <a:pt x="3124" y="2093"/>
                  <a:pt x="3124" y="2125"/>
                </a:cubicBezTo>
                <a:cubicBezTo>
                  <a:pt x="3124" y="2219"/>
                  <a:pt x="3124" y="2312"/>
                  <a:pt x="3124" y="2437"/>
                </a:cubicBezTo>
                <a:close/>
                <a:moveTo>
                  <a:pt x="3124" y="3468"/>
                </a:moveTo>
                <a:lnTo>
                  <a:pt x="3124" y="3468"/>
                </a:lnTo>
                <a:cubicBezTo>
                  <a:pt x="3124" y="3561"/>
                  <a:pt x="3124" y="3655"/>
                  <a:pt x="3124" y="3780"/>
                </a:cubicBezTo>
                <a:cubicBezTo>
                  <a:pt x="3124" y="3811"/>
                  <a:pt x="3156" y="3843"/>
                  <a:pt x="3187" y="3843"/>
                </a:cubicBezTo>
                <a:cubicBezTo>
                  <a:pt x="3468" y="3874"/>
                  <a:pt x="3749" y="3905"/>
                  <a:pt x="3999" y="3999"/>
                </a:cubicBezTo>
                <a:cubicBezTo>
                  <a:pt x="4062" y="3999"/>
                  <a:pt x="4062" y="3999"/>
                  <a:pt x="4062" y="3968"/>
                </a:cubicBezTo>
                <a:cubicBezTo>
                  <a:pt x="4093" y="3843"/>
                  <a:pt x="4093" y="3718"/>
                  <a:pt x="4124" y="3561"/>
                </a:cubicBezTo>
                <a:cubicBezTo>
                  <a:pt x="4124" y="3530"/>
                  <a:pt x="4124" y="3499"/>
                  <a:pt x="4062" y="3499"/>
                </a:cubicBezTo>
                <a:cubicBezTo>
                  <a:pt x="3937" y="3436"/>
                  <a:pt x="3812" y="3311"/>
                  <a:pt x="3749" y="3155"/>
                </a:cubicBezTo>
                <a:cubicBezTo>
                  <a:pt x="3749" y="3124"/>
                  <a:pt x="3718" y="3093"/>
                  <a:pt x="3687" y="3093"/>
                </a:cubicBezTo>
                <a:cubicBezTo>
                  <a:pt x="3531" y="3093"/>
                  <a:pt x="3343" y="3093"/>
                  <a:pt x="3187" y="3093"/>
                </a:cubicBezTo>
                <a:cubicBezTo>
                  <a:pt x="3156" y="3093"/>
                  <a:pt x="3124" y="3124"/>
                  <a:pt x="3124" y="3155"/>
                </a:cubicBezTo>
                <a:cubicBezTo>
                  <a:pt x="3124" y="3280"/>
                  <a:pt x="3124" y="3374"/>
                  <a:pt x="3124" y="3468"/>
                </a:cubicBezTo>
                <a:close/>
                <a:moveTo>
                  <a:pt x="2813" y="4718"/>
                </a:moveTo>
                <a:lnTo>
                  <a:pt x="2813" y="4718"/>
                </a:lnTo>
                <a:cubicBezTo>
                  <a:pt x="2813" y="4561"/>
                  <a:pt x="2813" y="4374"/>
                  <a:pt x="2813" y="4218"/>
                </a:cubicBezTo>
                <a:cubicBezTo>
                  <a:pt x="2813" y="4155"/>
                  <a:pt x="2813" y="4155"/>
                  <a:pt x="2750" y="4155"/>
                </a:cubicBezTo>
                <a:cubicBezTo>
                  <a:pt x="2657" y="4155"/>
                  <a:pt x="2532" y="4186"/>
                  <a:pt x="2407" y="4186"/>
                </a:cubicBezTo>
                <a:cubicBezTo>
                  <a:pt x="2375" y="4186"/>
                  <a:pt x="2375" y="4218"/>
                  <a:pt x="2375" y="4249"/>
                </a:cubicBezTo>
                <a:cubicBezTo>
                  <a:pt x="2375" y="4468"/>
                  <a:pt x="2282" y="4624"/>
                  <a:pt x="2125" y="4749"/>
                </a:cubicBezTo>
                <a:cubicBezTo>
                  <a:pt x="2094" y="4749"/>
                  <a:pt x="2094" y="4780"/>
                  <a:pt x="2094" y="4811"/>
                </a:cubicBezTo>
                <a:cubicBezTo>
                  <a:pt x="2125" y="4936"/>
                  <a:pt x="2188" y="5030"/>
                  <a:pt x="2250" y="5155"/>
                </a:cubicBezTo>
                <a:cubicBezTo>
                  <a:pt x="2250" y="5186"/>
                  <a:pt x="2282" y="5218"/>
                  <a:pt x="2313" y="5218"/>
                </a:cubicBezTo>
                <a:cubicBezTo>
                  <a:pt x="2469" y="5249"/>
                  <a:pt x="2594" y="5280"/>
                  <a:pt x="2750" y="5280"/>
                </a:cubicBezTo>
                <a:cubicBezTo>
                  <a:pt x="2813" y="5311"/>
                  <a:pt x="2813" y="5311"/>
                  <a:pt x="2813" y="5218"/>
                </a:cubicBezTo>
                <a:cubicBezTo>
                  <a:pt x="2813" y="5061"/>
                  <a:pt x="2813" y="4874"/>
                  <a:pt x="2813" y="4718"/>
                </a:cubicBezTo>
                <a:close/>
                <a:moveTo>
                  <a:pt x="2813" y="1187"/>
                </a:moveTo>
                <a:lnTo>
                  <a:pt x="2813" y="1187"/>
                </a:lnTo>
                <a:lnTo>
                  <a:pt x="2813" y="1187"/>
                </a:lnTo>
                <a:cubicBezTo>
                  <a:pt x="2813" y="1000"/>
                  <a:pt x="2813" y="843"/>
                  <a:pt x="2813" y="656"/>
                </a:cubicBezTo>
                <a:cubicBezTo>
                  <a:pt x="2813" y="625"/>
                  <a:pt x="2813" y="593"/>
                  <a:pt x="2782" y="593"/>
                </a:cubicBezTo>
                <a:cubicBezTo>
                  <a:pt x="2625" y="625"/>
                  <a:pt x="2469" y="656"/>
                  <a:pt x="2313" y="687"/>
                </a:cubicBezTo>
                <a:cubicBezTo>
                  <a:pt x="2282" y="687"/>
                  <a:pt x="2250" y="719"/>
                  <a:pt x="2250" y="750"/>
                </a:cubicBezTo>
                <a:cubicBezTo>
                  <a:pt x="2188" y="843"/>
                  <a:pt x="2157" y="969"/>
                  <a:pt x="2094" y="1062"/>
                </a:cubicBezTo>
                <a:cubicBezTo>
                  <a:pt x="2094" y="1125"/>
                  <a:pt x="2094" y="1125"/>
                  <a:pt x="2125" y="1156"/>
                </a:cubicBezTo>
                <a:cubicBezTo>
                  <a:pt x="2282" y="1281"/>
                  <a:pt x="2375" y="1437"/>
                  <a:pt x="2375" y="1656"/>
                </a:cubicBezTo>
                <a:cubicBezTo>
                  <a:pt x="2375" y="1687"/>
                  <a:pt x="2375" y="1719"/>
                  <a:pt x="2407" y="1719"/>
                </a:cubicBezTo>
                <a:cubicBezTo>
                  <a:pt x="2532" y="1719"/>
                  <a:pt x="2657" y="1750"/>
                  <a:pt x="2750" y="1750"/>
                </a:cubicBezTo>
                <a:cubicBezTo>
                  <a:pt x="2813" y="1750"/>
                  <a:pt x="2813" y="1750"/>
                  <a:pt x="2813" y="1687"/>
                </a:cubicBezTo>
                <a:cubicBezTo>
                  <a:pt x="2813" y="1531"/>
                  <a:pt x="2813" y="1343"/>
                  <a:pt x="2813" y="1187"/>
                </a:cubicBezTo>
                <a:close/>
                <a:moveTo>
                  <a:pt x="3124" y="1156"/>
                </a:moveTo>
                <a:lnTo>
                  <a:pt x="3124" y="1156"/>
                </a:lnTo>
                <a:cubicBezTo>
                  <a:pt x="3124" y="1343"/>
                  <a:pt x="3124" y="1531"/>
                  <a:pt x="3124" y="1687"/>
                </a:cubicBezTo>
                <a:cubicBezTo>
                  <a:pt x="3124" y="1750"/>
                  <a:pt x="3156" y="1750"/>
                  <a:pt x="3187" y="1750"/>
                </a:cubicBezTo>
                <a:cubicBezTo>
                  <a:pt x="3406" y="1750"/>
                  <a:pt x="3624" y="1687"/>
                  <a:pt x="3843" y="1625"/>
                </a:cubicBezTo>
                <a:cubicBezTo>
                  <a:pt x="4031" y="1562"/>
                  <a:pt x="3999" y="1593"/>
                  <a:pt x="3968" y="1437"/>
                </a:cubicBezTo>
                <a:cubicBezTo>
                  <a:pt x="3937" y="1375"/>
                  <a:pt x="3937" y="1343"/>
                  <a:pt x="3874" y="1343"/>
                </a:cubicBezTo>
                <a:cubicBezTo>
                  <a:pt x="3843" y="1375"/>
                  <a:pt x="3812" y="1343"/>
                  <a:pt x="3781" y="1343"/>
                </a:cubicBezTo>
                <a:cubicBezTo>
                  <a:pt x="3499" y="1312"/>
                  <a:pt x="3249" y="1000"/>
                  <a:pt x="3312" y="687"/>
                </a:cubicBezTo>
                <a:cubicBezTo>
                  <a:pt x="3312" y="625"/>
                  <a:pt x="3312" y="625"/>
                  <a:pt x="3249" y="625"/>
                </a:cubicBezTo>
                <a:cubicBezTo>
                  <a:pt x="3218" y="593"/>
                  <a:pt x="3218" y="625"/>
                  <a:pt x="3187" y="593"/>
                </a:cubicBezTo>
                <a:cubicBezTo>
                  <a:pt x="3124" y="593"/>
                  <a:pt x="3124" y="625"/>
                  <a:pt x="3124" y="656"/>
                </a:cubicBezTo>
                <a:cubicBezTo>
                  <a:pt x="3124" y="843"/>
                  <a:pt x="3124" y="1000"/>
                  <a:pt x="3124" y="1156"/>
                </a:cubicBezTo>
                <a:close/>
                <a:moveTo>
                  <a:pt x="2063" y="1625"/>
                </a:moveTo>
                <a:lnTo>
                  <a:pt x="2063" y="1625"/>
                </a:lnTo>
                <a:cubicBezTo>
                  <a:pt x="2063" y="1469"/>
                  <a:pt x="1907" y="1343"/>
                  <a:pt x="1750" y="1343"/>
                </a:cubicBezTo>
                <a:cubicBezTo>
                  <a:pt x="1625" y="1343"/>
                  <a:pt x="1469" y="1500"/>
                  <a:pt x="1469" y="1625"/>
                </a:cubicBezTo>
                <a:cubicBezTo>
                  <a:pt x="1469" y="1781"/>
                  <a:pt x="1625" y="1937"/>
                  <a:pt x="1782" y="1937"/>
                </a:cubicBezTo>
                <a:cubicBezTo>
                  <a:pt x="1938" y="1937"/>
                  <a:pt x="2063" y="1781"/>
                  <a:pt x="2063" y="1625"/>
                </a:cubicBezTo>
                <a:close/>
                <a:moveTo>
                  <a:pt x="1782" y="4530"/>
                </a:moveTo>
                <a:lnTo>
                  <a:pt x="1782" y="4530"/>
                </a:lnTo>
                <a:cubicBezTo>
                  <a:pt x="1938" y="4530"/>
                  <a:pt x="2063" y="4405"/>
                  <a:pt x="2063" y="4249"/>
                </a:cubicBezTo>
                <a:cubicBezTo>
                  <a:pt x="2063" y="4093"/>
                  <a:pt x="1938" y="3968"/>
                  <a:pt x="1750" y="3968"/>
                </a:cubicBezTo>
                <a:cubicBezTo>
                  <a:pt x="1594" y="3968"/>
                  <a:pt x="1469" y="4093"/>
                  <a:pt x="1469" y="4249"/>
                </a:cubicBezTo>
                <a:cubicBezTo>
                  <a:pt x="1469" y="4405"/>
                  <a:pt x="1594" y="4530"/>
                  <a:pt x="1782" y="4530"/>
                </a:cubicBezTo>
                <a:close/>
                <a:moveTo>
                  <a:pt x="4312" y="3249"/>
                </a:moveTo>
                <a:lnTo>
                  <a:pt x="4312" y="3249"/>
                </a:lnTo>
                <a:cubicBezTo>
                  <a:pt x="4468" y="3249"/>
                  <a:pt x="4624" y="3124"/>
                  <a:pt x="4624" y="2937"/>
                </a:cubicBezTo>
                <a:cubicBezTo>
                  <a:pt x="4624" y="2781"/>
                  <a:pt x="4499" y="2656"/>
                  <a:pt x="4312" y="2656"/>
                </a:cubicBezTo>
                <a:cubicBezTo>
                  <a:pt x="4156" y="2656"/>
                  <a:pt x="4031" y="2781"/>
                  <a:pt x="4031" y="2937"/>
                </a:cubicBezTo>
                <a:cubicBezTo>
                  <a:pt x="4031" y="3124"/>
                  <a:pt x="4156" y="3249"/>
                  <a:pt x="4312" y="3249"/>
                </a:cubicBezTo>
                <a:close/>
                <a:moveTo>
                  <a:pt x="3874" y="1031"/>
                </a:moveTo>
                <a:lnTo>
                  <a:pt x="3874" y="1031"/>
                </a:lnTo>
                <a:cubicBezTo>
                  <a:pt x="4031" y="1062"/>
                  <a:pt x="4187" y="937"/>
                  <a:pt x="4187" y="781"/>
                </a:cubicBezTo>
                <a:cubicBezTo>
                  <a:pt x="4187" y="593"/>
                  <a:pt x="4062" y="469"/>
                  <a:pt x="3906" y="469"/>
                </a:cubicBezTo>
                <a:cubicBezTo>
                  <a:pt x="3749" y="469"/>
                  <a:pt x="3593" y="593"/>
                  <a:pt x="3593" y="750"/>
                </a:cubicBezTo>
                <a:cubicBezTo>
                  <a:pt x="3593" y="906"/>
                  <a:pt x="3718" y="1031"/>
                  <a:pt x="3874" y="1031"/>
                </a:cubicBezTo>
                <a:close/>
                <a:moveTo>
                  <a:pt x="4093" y="5030"/>
                </a:moveTo>
                <a:lnTo>
                  <a:pt x="4093" y="5030"/>
                </a:lnTo>
                <a:cubicBezTo>
                  <a:pt x="4281" y="4936"/>
                  <a:pt x="4437" y="4811"/>
                  <a:pt x="4562" y="4686"/>
                </a:cubicBezTo>
                <a:cubicBezTo>
                  <a:pt x="4593" y="4655"/>
                  <a:pt x="4593" y="4655"/>
                  <a:pt x="4562" y="4624"/>
                </a:cubicBezTo>
                <a:cubicBezTo>
                  <a:pt x="4499" y="4561"/>
                  <a:pt x="4406" y="4499"/>
                  <a:pt x="4312" y="4468"/>
                </a:cubicBezTo>
                <a:cubicBezTo>
                  <a:pt x="4281" y="4468"/>
                  <a:pt x="4281" y="4468"/>
                  <a:pt x="4281" y="4468"/>
                </a:cubicBezTo>
                <a:cubicBezTo>
                  <a:pt x="4218" y="4655"/>
                  <a:pt x="4156" y="4843"/>
                  <a:pt x="4093" y="5030"/>
                </a:cubicBezTo>
                <a:close/>
                <a:moveTo>
                  <a:pt x="4312" y="1437"/>
                </a:moveTo>
                <a:lnTo>
                  <a:pt x="4312" y="1437"/>
                </a:lnTo>
                <a:lnTo>
                  <a:pt x="4312" y="1437"/>
                </a:lnTo>
                <a:cubicBezTo>
                  <a:pt x="4406" y="1375"/>
                  <a:pt x="4499" y="1343"/>
                  <a:pt x="4593" y="1281"/>
                </a:cubicBezTo>
                <a:cubicBezTo>
                  <a:pt x="4593" y="1250"/>
                  <a:pt x="4593" y="1250"/>
                  <a:pt x="4562" y="1219"/>
                </a:cubicBezTo>
                <a:cubicBezTo>
                  <a:pt x="4531" y="1187"/>
                  <a:pt x="4499" y="1156"/>
                  <a:pt x="4468" y="1125"/>
                </a:cubicBezTo>
                <a:cubicBezTo>
                  <a:pt x="4406" y="1062"/>
                  <a:pt x="4406" y="1062"/>
                  <a:pt x="4343" y="1125"/>
                </a:cubicBezTo>
                <a:cubicBezTo>
                  <a:pt x="4343" y="1156"/>
                  <a:pt x="4343" y="1156"/>
                  <a:pt x="4312" y="1187"/>
                </a:cubicBezTo>
                <a:cubicBezTo>
                  <a:pt x="4218" y="1219"/>
                  <a:pt x="4218" y="1312"/>
                  <a:pt x="4281" y="1406"/>
                </a:cubicBezTo>
                <a:cubicBezTo>
                  <a:pt x="4281" y="1406"/>
                  <a:pt x="4281" y="1406"/>
                  <a:pt x="4281" y="1437"/>
                </a:cubicBezTo>
                <a:cubicBezTo>
                  <a:pt x="4281" y="1437"/>
                  <a:pt x="4281" y="1437"/>
                  <a:pt x="4312" y="1437"/>
                </a:cubicBezTo>
                <a:close/>
                <a:moveTo>
                  <a:pt x="1844" y="5030"/>
                </a:moveTo>
                <a:lnTo>
                  <a:pt x="1844" y="5030"/>
                </a:lnTo>
                <a:cubicBezTo>
                  <a:pt x="1813" y="4968"/>
                  <a:pt x="1813" y="4936"/>
                  <a:pt x="1813" y="4905"/>
                </a:cubicBezTo>
                <a:cubicBezTo>
                  <a:pt x="1782" y="4874"/>
                  <a:pt x="1782" y="4874"/>
                  <a:pt x="1750" y="4874"/>
                </a:cubicBezTo>
                <a:cubicBezTo>
                  <a:pt x="1688" y="4843"/>
                  <a:pt x="1625" y="4843"/>
                  <a:pt x="1563" y="4811"/>
                </a:cubicBezTo>
                <a:cubicBezTo>
                  <a:pt x="1625" y="4905"/>
                  <a:pt x="1719" y="4968"/>
                  <a:pt x="1844" y="5030"/>
                </a:cubicBezTo>
                <a:close/>
                <a:moveTo>
                  <a:pt x="1844" y="875"/>
                </a:moveTo>
                <a:lnTo>
                  <a:pt x="1844" y="875"/>
                </a:lnTo>
                <a:cubicBezTo>
                  <a:pt x="1719" y="937"/>
                  <a:pt x="1625" y="1000"/>
                  <a:pt x="1563" y="1062"/>
                </a:cubicBezTo>
                <a:cubicBezTo>
                  <a:pt x="1625" y="1062"/>
                  <a:pt x="1688" y="1031"/>
                  <a:pt x="1750" y="1031"/>
                </a:cubicBezTo>
                <a:cubicBezTo>
                  <a:pt x="1782" y="1031"/>
                  <a:pt x="1782" y="1031"/>
                  <a:pt x="1782" y="1000"/>
                </a:cubicBezTo>
                <a:cubicBezTo>
                  <a:pt x="1813" y="969"/>
                  <a:pt x="1813" y="937"/>
                  <a:pt x="1844" y="875"/>
                </a:cubicBezTo>
                <a:close/>
              </a:path>
            </a:pathLst>
          </a:custGeom>
          <a:solidFill>
            <a:srgbClr val="F80000"/>
          </a:solidFill>
          <a:ln>
            <a:noFill/>
          </a:ln>
          <a:effectLst/>
        </p:spPr>
        <p:txBody>
          <a:bodyPr wrap="none" anchor="ctr"/>
          <a:lstStyle/>
          <a:p>
            <a:endParaRPr lang="en-US"/>
          </a:p>
        </p:txBody>
      </p:sp>
    </p:spTree>
    <p:extLst>
      <p:ext uri="{BB962C8B-B14F-4D97-AF65-F5344CB8AC3E}">
        <p14:creationId xmlns:p14="http://schemas.microsoft.com/office/powerpoint/2010/main" val="143900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7543" y="-6049"/>
            <a:ext cx="9413434" cy="6863157"/>
          </a:xfrm>
          <a:prstGeom prst="parallelogram">
            <a:avLst>
              <a:gd name="adj" fmla="val 39537"/>
            </a:avLst>
          </a:prstGeom>
        </p:spPr>
      </p:pic>
      <p:pic>
        <p:nvPicPr>
          <p:cNvPr id="289" name="Picture 288" descr="Oracle logo in white on red staging background" title="Oracle red badge logo"/>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3424" y="6264168"/>
            <a:ext cx="1624292" cy="594205"/>
          </a:xfrm>
          <a:prstGeom prst="rect">
            <a:avLst/>
          </a:prstGeom>
        </p:spPr>
      </p:pic>
      <p:sp>
        <p:nvSpPr>
          <p:cNvPr id="21" name="Footer Placeholder 4"/>
          <p:cNvSpPr txBox="1">
            <a:spLocks/>
          </p:cNvSpPr>
          <p:nvPr/>
        </p:nvSpPr>
        <p:spPr>
          <a:xfrm>
            <a:off x="8620765" y="6556248"/>
            <a:ext cx="2742486" cy="182880"/>
          </a:xfrm>
          <a:prstGeom prst="rect">
            <a:avLst/>
          </a:prstGeom>
        </p:spPr>
        <p:txBody>
          <a:bodyPr vert="horz" wrap="none" lIns="0" tIns="0" rIns="0" bIns="0" rtlCol="0" anchor="ctr" anchorCtr="0">
            <a:noAutofit/>
          </a:bodyPr>
          <a:lstStyle>
            <a:defPPr>
              <a:defRPr lang="en-US"/>
            </a:defPPr>
            <a:lvl1pPr marL="0" algn="l"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FFFF"/>
                </a:solidFill>
              </a:rPr>
              <a:t>Confidential – Oracle Internal/Restricted/Highly Restricted</a:t>
            </a:r>
          </a:p>
        </p:txBody>
      </p:sp>
      <p:sp>
        <p:nvSpPr>
          <p:cNvPr id="22" name="Slide Number Placeholder 5"/>
          <p:cNvSpPr txBox="1">
            <a:spLocks/>
          </p:cNvSpPr>
          <p:nvPr/>
        </p:nvSpPr>
        <p:spPr>
          <a:xfrm>
            <a:off x="11274663" y="6556248"/>
            <a:ext cx="381562"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solidFill>
                  <a:srgbClr val="FFFFFF"/>
                </a:solidFill>
              </a:rPr>
              <a:pPr/>
              <a:t>29</a:t>
            </a:fld>
            <a:endParaRPr lang="en-US" dirty="0">
              <a:solidFill>
                <a:srgbClr val="FFFFFF"/>
              </a:solidFill>
            </a:endParaRPr>
          </a:p>
        </p:txBody>
      </p:sp>
      <p:sp>
        <p:nvSpPr>
          <p:cNvPr id="23" name="TextBox 22"/>
          <p:cNvSpPr txBox="1"/>
          <p:nvPr/>
        </p:nvSpPr>
        <p:spPr>
          <a:xfrm>
            <a:off x="5376859"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sp>
        <p:nvSpPr>
          <p:cNvPr id="18" name="Parallelogram 17"/>
          <p:cNvSpPr/>
          <p:nvPr/>
        </p:nvSpPr>
        <p:spPr>
          <a:xfrm>
            <a:off x="354833" y="1889073"/>
            <a:ext cx="5546733" cy="2489463"/>
          </a:xfrm>
          <a:prstGeom prst="parallelogram">
            <a:avLst>
              <a:gd name="adj" fmla="val 40618"/>
            </a:avLst>
          </a:prstGeom>
          <a:solidFill>
            <a:schemeClr val="accent2">
              <a:alpha val="8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20" name="Parallelogram 19"/>
          <p:cNvSpPr/>
          <p:nvPr/>
        </p:nvSpPr>
        <p:spPr>
          <a:xfrm>
            <a:off x="6559267" y="3903868"/>
            <a:ext cx="6140632" cy="2469800"/>
          </a:xfrm>
          <a:prstGeom prst="parallelogram">
            <a:avLst>
              <a:gd name="adj" fmla="val 38340"/>
            </a:avLst>
          </a:prstGeom>
          <a:solidFill>
            <a:schemeClr val="accent3">
              <a:alpha val="88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24" name="Parallelogram 23"/>
          <p:cNvSpPr/>
          <p:nvPr/>
        </p:nvSpPr>
        <p:spPr>
          <a:xfrm>
            <a:off x="5901020" y="3896862"/>
            <a:ext cx="2289180" cy="782573"/>
          </a:xfrm>
          <a:prstGeom prst="parallelogram">
            <a:avLst>
              <a:gd name="adj" fmla="val 35609"/>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grpSp>
        <p:nvGrpSpPr>
          <p:cNvPr id="25" name="Group 24"/>
          <p:cNvGrpSpPr/>
          <p:nvPr/>
        </p:nvGrpSpPr>
        <p:grpSpPr>
          <a:xfrm>
            <a:off x="4206546" y="1842032"/>
            <a:ext cx="2284810" cy="782573"/>
            <a:chOff x="7667768" y="376302"/>
            <a:chExt cx="2285405" cy="782573"/>
          </a:xfrm>
        </p:grpSpPr>
        <p:sp>
          <p:nvSpPr>
            <p:cNvPr id="26" name="Parallelogram 25"/>
            <p:cNvSpPr/>
            <p:nvPr/>
          </p:nvSpPr>
          <p:spPr>
            <a:xfrm>
              <a:off x="7667768" y="376302"/>
              <a:ext cx="2285405" cy="782573"/>
            </a:xfrm>
            <a:prstGeom prst="parallelogram">
              <a:avLst>
                <a:gd name="adj" fmla="val 31201"/>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27" name="Rectangle 26"/>
            <p:cNvSpPr/>
            <p:nvPr/>
          </p:nvSpPr>
          <p:spPr>
            <a:xfrm>
              <a:off x="8110883" y="458679"/>
              <a:ext cx="1413551" cy="584621"/>
            </a:xfrm>
            <a:prstGeom prst="rect">
              <a:avLst/>
            </a:prstGeom>
          </p:spPr>
          <p:txBody>
            <a:bodyPr wrap="none">
              <a:spAutoFit/>
            </a:bodyPr>
            <a:lstStyle/>
            <a:p>
              <a:r>
                <a:rPr lang="en-US" sz="3199" dirty="0">
                  <a:solidFill>
                    <a:srgbClr val="DCE3E4">
                      <a:lumMod val="10000"/>
                    </a:srgbClr>
                  </a:solidFill>
                </a:rPr>
                <a:t>RETAIN</a:t>
              </a:r>
            </a:p>
          </p:txBody>
        </p:sp>
      </p:grpSp>
      <p:sp>
        <p:nvSpPr>
          <p:cNvPr id="28" name="Rectangle 27"/>
          <p:cNvSpPr/>
          <p:nvPr/>
        </p:nvSpPr>
        <p:spPr>
          <a:xfrm>
            <a:off x="6195434" y="3979239"/>
            <a:ext cx="1976288" cy="584623"/>
          </a:xfrm>
          <a:prstGeom prst="rect">
            <a:avLst/>
          </a:prstGeom>
        </p:spPr>
        <p:txBody>
          <a:bodyPr wrap="square">
            <a:spAutoFit/>
          </a:bodyPr>
          <a:lstStyle/>
          <a:p>
            <a:r>
              <a:rPr lang="en-US" sz="3199" dirty="0">
                <a:solidFill>
                  <a:srgbClr val="DCE3E4">
                    <a:lumMod val="10000"/>
                  </a:srgbClr>
                </a:solidFill>
              </a:rPr>
              <a:t>ENHANCE</a:t>
            </a:r>
          </a:p>
        </p:txBody>
      </p:sp>
      <p:sp>
        <p:nvSpPr>
          <p:cNvPr id="29" name="Rectangle 28"/>
          <p:cNvSpPr/>
          <p:nvPr/>
        </p:nvSpPr>
        <p:spPr>
          <a:xfrm>
            <a:off x="2023429" y="2152974"/>
            <a:ext cx="3356881" cy="2086182"/>
          </a:xfrm>
          <a:prstGeom prst="rect">
            <a:avLst/>
          </a:prstGeom>
        </p:spPr>
        <p:txBody>
          <a:bodyPr wrap="square">
            <a:spAutoFit/>
          </a:bodyPr>
          <a:lstStyle/>
          <a:p>
            <a:pPr>
              <a:lnSpc>
                <a:spcPct val="120000"/>
              </a:lnSpc>
            </a:pPr>
            <a:r>
              <a:rPr lang="en-US" sz="1799" dirty="0">
                <a:solidFill>
                  <a:srgbClr val="FFFFFF"/>
                </a:solidFill>
              </a:rPr>
              <a:t>Pay for what you use</a:t>
            </a:r>
          </a:p>
          <a:p>
            <a:pPr>
              <a:lnSpc>
                <a:spcPct val="120000"/>
              </a:lnSpc>
            </a:pPr>
            <a:r>
              <a:rPr lang="en-US" sz="1799" dirty="0">
                <a:solidFill>
                  <a:srgbClr val="FFFFFF"/>
                </a:solidFill>
              </a:rPr>
              <a:t>Elastic resources</a:t>
            </a:r>
          </a:p>
          <a:p>
            <a:pPr>
              <a:lnSpc>
                <a:spcPct val="120000"/>
              </a:lnSpc>
            </a:pPr>
            <a:r>
              <a:rPr lang="en-US" sz="1799" dirty="0">
                <a:solidFill>
                  <a:srgbClr val="FFFFFF"/>
                </a:solidFill>
              </a:rPr>
              <a:t>Fast provisioning</a:t>
            </a:r>
          </a:p>
          <a:p>
            <a:pPr>
              <a:lnSpc>
                <a:spcPct val="120000"/>
              </a:lnSpc>
            </a:pPr>
            <a:r>
              <a:rPr lang="en-US" sz="1799" dirty="0">
                <a:solidFill>
                  <a:srgbClr val="FFFFFF"/>
                </a:solidFill>
              </a:rPr>
              <a:t>High scale</a:t>
            </a:r>
          </a:p>
          <a:p>
            <a:pPr>
              <a:lnSpc>
                <a:spcPct val="120000"/>
              </a:lnSpc>
            </a:pPr>
            <a:r>
              <a:rPr lang="en-US" sz="1799" dirty="0">
                <a:solidFill>
                  <a:srgbClr val="FFFFFF"/>
                </a:solidFill>
              </a:rPr>
              <a:t>Self-service</a:t>
            </a:r>
          </a:p>
          <a:p>
            <a:pPr>
              <a:lnSpc>
                <a:spcPct val="120000"/>
              </a:lnSpc>
            </a:pPr>
            <a:r>
              <a:rPr lang="en-US" sz="1799" dirty="0">
                <a:solidFill>
                  <a:srgbClr val="FFFFFF"/>
                </a:solidFill>
              </a:rPr>
              <a:t>Easy to use</a:t>
            </a:r>
          </a:p>
        </p:txBody>
      </p:sp>
      <p:sp>
        <p:nvSpPr>
          <p:cNvPr id="30" name="Rectangle 29"/>
          <p:cNvSpPr/>
          <p:nvPr/>
        </p:nvSpPr>
        <p:spPr>
          <a:xfrm>
            <a:off x="7768701" y="4106034"/>
            <a:ext cx="3356881" cy="2086182"/>
          </a:xfrm>
          <a:prstGeom prst="rect">
            <a:avLst/>
          </a:prstGeom>
        </p:spPr>
        <p:txBody>
          <a:bodyPr wrap="square">
            <a:spAutoFit/>
          </a:bodyPr>
          <a:lstStyle/>
          <a:p>
            <a:pPr algn="r">
              <a:lnSpc>
                <a:spcPct val="120000"/>
              </a:lnSpc>
            </a:pPr>
            <a:r>
              <a:rPr lang="en-US" sz="1799" dirty="0">
                <a:solidFill>
                  <a:srgbClr val="FFFFFF"/>
                </a:solidFill>
              </a:rPr>
              <a:t>Peak, Consistent Performance</a:t>
            </a:r>
          </a:p>
          <a:p>
            <a:pPr algn="r">
              <a:lnSpc>
                <a:spcPct val="120000"/>
              </a:lnSpc>
            </a:pPr>
            <a:r>
              <a:rPr lang="en-US" sz="1799" dirty="0">
                <a:solidFill>
                  <a:srgbClr val="FFFFFF"/>
                </a:solidFill>
              </a:rPr>
              <a:t>Governance and Control</a:t>
            </a:r>
          </a:p>
          <a:p>
            <a:pPr algn="r">
              <a:lnSpc>
                <a:spcPct val="120000"/>
              </a:lnSpc>
            </a:pPr>
            <a:r>
              <a:rPr lang="en-US" sz="1799" dirty="0" smtClean="0">
                <a:solidFill>
                  <a:srgbClr val="FFFFFF"/>
                </a:solidFill>
              </a:rPr>
              <a:t>Security and Support</a:t>
            </a:r>
            <a:endParaRPr lang="en-US" sz="1799" dirty="0">
              <a:solidFill>
                <a:srgbClr val="FFFFFF"/>
              </a:solidFill>
            </a:endParaRPr>
          </a:p>
          <a:p>
            <a:pPr algn="r">
              <a:lnSpc>
                <a:spcPct val="120000"/>
              </a:lnSpc>
            </a:pPr>
            <a:r>
              <a:rPr lang="en-US" sz="1799" dirty="0">
                <a:solidFill>
                  <a:srgbClr val="FFFFFF"/>
                </a:solidFill>
              </a:rPr>
              <a:t>Reliability and SLAs</a:t>
            </a:r>
          </a:p>
          <a:p>
            <a:pPr algn="r">
              <a:lnSpc>
                <a:spcPct val="120000"/>
              </a:lnSpc>
            </a:pPr>
            <a:r>
              <a:rPr lang="en-US" sz="1799" dirty="0">
                <a:solidFill>
                  <a:srgbClr val="FFFFFF"/>
                </a:solidFill>
              </a:rPr>
              <a:t>Simple, Intuitive Pricing</a:t>
            </a:r>
          </a:p>
          <a:p>
            <a:pPr algn="r">
              <a:lnSpc>
                <a:spcPct val="120000"/>
              </a:lnSpc>
            </a:pPr>
            <a:r>
              <a:rPr lang="en-US" sz="1799" dirty="0">
                <a:solidFill>
                  <a:srgbClr val="FFFFFF"/>
                </a:solidFill>
              </a:rPr>
              <a:t>Complete, Integrated Stack</a:t>
            </a:r>
          </a:p>
        </p:txBody>
      </p:sp>
      <p:sp>
        <p:nvSpPr>
          <p:cNvPr id="19" name="Title 1"/>
          <p:cNvSpPr txBox="1">
            <a:spLocks/>
          </p:cNvSpPr>
          <p:nvPr/>
        </p:nvSpPr>
        <p:spPr>
          <a:xfrm>
            <a:off x="532444" y="280961"/>
            <a:ext cx="4077951" cy="889000"/>
          </a:xfrm>
          <a:prstGeom prst="rect">
            <a:avLst/>
          </a:prstGeom>
        </p:spPr>
        <p:txBody>
          <a:bodyPr vert="horz" lIns="0" tIns="0" rIns="0" bIns="0" rtlCol="0" anchor="t">
            <a:noAutofit/>
          </a:bodyPr>
          <a:lstStyle>
            <a:lvl1pPr algn="l" defTabSz="914400" rtl="0" eaLnBrk="1" latinLnBrk="0" hangingPunct="1">
              <a:lnSpc>
                <a:spcPct val="80000"/>
              </a:lnSpc>
              <a:spcBef>
                <a:spcPct val="0"/>
              </a:spcBef>
              <a:buNone/>
              <a:defRPr sz="3600" kern="1200">
                <a:solidFill>
                  <a:schemeClr val="tx1">
                    <a:lumMod val="50000"/>
                  </a:schemeClr>
                </a:solidFill>
                <a:latin typeface="+mj-lt"/>
                <a:ea typeface="+mj-ea"/>
                <a:cs typeface="+mj-cs"/>
              </a:defRPr>
            </a:lvl1pPr>
          </a:lstStyle>
          <a:p>
            <a:r>
              <a:rPr lang="en-US" sz="4799" smtClean="0"/>
              <a:t>Purpose Built for Enterprise</a:t>
            </a:r>
            <a:endParaRPr lang="en-US" sz="4799" dirty="0"/>
          </a:p>
        </p:txBody>
      </p:sp>
    </p:spTree>
    <p:extLst>
      <p:ext uri="{BB962C8B-B14F-4D97-AF65-F5344CB8AC3E}">
        <p14:creationId xmlns:p14="http://schemas.microsoft.com/office/powerpoint/2010/main" val="2034396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4" grpId="0" animBg="1"/>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6" name="Parallelogram 5"/>
          <p:cNvSpPr/>
          <p:nvPr/>
        </p:nvSpPr>
        <p:spPr>
          <a:xfrm>
            <a:off x="-738004" y="4371486"/>
            <a:ext cx="7693798" cy="1196275"/>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7" name="TextBox 6"/>
          <p:cNvSpPr txBox="1"/>
          <p:nvPr/>
        </p:nvSpPr>
        <p:spPr>
          <a:xfrm>
            <a:off x="246777" y="4342749"/>
            <a:ext cx="6267408" cy="1111046"/>
          </a:xfrm>
          <a:prstGeom prst="rect">
            <a:avLst/>
          </a:prstGeom>
          <a:noFill/>
        </p:spPr>
        <p:txBody>
          <a:bodyPr wrap="square" lIns="0" tIns="0" rIns="0" bIns="0" rtlCol="0" anchor="ctr" anchorCtr="0">
            <a:noAutofit/>
          </a:bodyPr>
          <a:lstStyle/>
          <a:p>
            <a:pPr algn="ctr">
              <a:lnSpc>
                <a:spcPct val="90000"/>
              </a:lnSpc>
            </a:pPr>
            <a:r>
              <a:rPr lang="en-US" sz="4800" dirty="0" smtClean="0">
                <a:solidFill>
                  <a:srgbClr val="FFFFFF"/>
                </a:solidFill>
                <a:latin typeface="Calibri"/>
                <a:ea typeface="Calibri" charset="0"/>
                <a:cs typeface="Calibri" charset="0"/>
              </a:rPr>
              <a:t>Change</a:t>
            </a:r>
            <a:endParaRPr lang="en-US" sz="6000"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99422463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rallelogram 6"/>
          <p:cNvSpPr/>
          <p:nvPr/>
        </p:nvSpPr>
        <p:spPr>
          <a:xfrm>
            <a:off x="910881" y="-181443"/>
            <a:ext cx="13744331" cy="7048818"/>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8" name="Parallelogram 7"/>
          <p:cNvSpPr/>
          <p:nvPr/>
        </p:nvSpPr>
        <p:spPr>
          <a:xfrm>
            <a:off x="-1125564" y="285102"/>
            <a:ext cx="7353256" cy="1142404"/>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endParaRPr>
          </a:p>
        </p:txBody>
      </p:sp>
      <p:sp>
        <p:nvSpPr>
          <p:cNvPr id="9" name="TextBox 8"/>
          <p:cNvSpPr txBox="1"/>
          <p:nvPr/>
        </p:nvSpPr>
        <p:spPr>
          <a:xfrm>
            <a:off x="710149" y="541002"/>
            <a:ext cx="10296551" cy="1110468"/>
          </a:xfrm>
          <a:prstGeom prst="rect">
            <a:avLst/>
          </a:prstGeom>
          <a:noFill/>
        </p:spPr>
        <p:txBody>
          <a:bodyPr wrap="square" lIns="0" tIns="0" rIns="0" bIns="0" rtlCol="0" anchor="t" anchorCtr="0">
            <a:noAutofit/>
          </a:bodyPr>
          <a:lstStyle/>
          <a:p>
            <a:pPr>
              <a:lnSpc>
                <a:spcPct val="90000"/>
              </a:lnSpc>
            </a:pPr>
            <a:r>
              <a:rPr lang="en-US" sz="4398" dirty="0">
                <a:solidFill>
                  <a:srgbClr val="FFFFFF"/>
                </a:solidFill>
                <a:ea typeface="Calibri" charset="0"/>
                <a:cs typeface="Calibri" charset="0"/>
              </a:rPr>
              <a:t>Oracle </a:t>
            </a:r>
            <a:r>
              <a:rPr lang="en-US" sz="4398" dirty="0" err="1">
                <a:solidFill>
                  <a:srgbClr val="FFFFFF"/>
                </a:solidFill>
                <a:ea typeface="Calibri" charset="0"/>
                <a:cs typeface="Calibri" charset="0"/>
              </a:rPr>
              <a:t>IaaS</a:t>
            </a:r>
            <a:endParaRPr lang="en-US" sz="4398" dirty="0">
              <a:solidFill>
                <a:srgbClr val="FFFFFF"/>
              </a:solidFill>
              <a:ea typeface="Calibri" charset="0"/>
              <a:cs typeface="Calibri" charset="0"/>
            </a:endParaRPr>
          </a:p>
        </p:txBody>
      </p:sp>
      <p:sp>
        <p:nvSpPr>
          <p:cNvPr id="14" name="TextBox 13"/>
          <p:cNvSpPr txBox="1"/>
          <p:nvPr/>
        </p:nvSpPr>
        <p:spPr>
          <a:xfrm>
            <a:off x="7944747" y="6554620"/>
            <a:ext cx="3197068" cy="182784"/>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sp>
        <p:nvSpPr>
          <p:cNvPr id="11" name="Content Placeholder 4"/>
          <p:cNvSpPr>
            <a:spLocks noGrp="1"/>
          </p:cNvSpPr>
          <p:nvPr>
            <p:ph idx="1"/>
          </p:nvPr>
        </p:nvSpPr>
        <p:spPr>
          <a:xfrm>
            <a:off x="2770989" y="2026773"/>
            <a:ext cx="9208265" cy="3494893"/>
          </a:xfrm>
        </p:spPr>
        <p:txBody>
          <a:bodyPr/>
          <a:lstStyle/>
          <a:p>
            <a:pPr>
              <a:lnSpc>
                <a:spcPct val="100000"/>
              </a:lnSpc>
              <a:buClr>
                <a:schemeClr val="bg1"/>
              </a:buClr>
            </a:pPr>
            <a:r>
              <a:rPr lang="en-US" sz="2600" dirty="0">
                <a:solidFill>
                  <a:srgbClr val="FFFFFF"/>
                </a:solidFill>
              </a:rPr>
              <a:t>Lift and shift apps and databases to modern </a:t>
            </a:r>
            <a:r>
              <a:rPr lang="en-US" sz="2600" dirty="0" smtClean="0">
                <a:solidFill>
                  <a:srgbClr val="FFFFFF"/>
                </a:solidFill>
              </a:rPr>
              <a:t>infrastructure</a:t>
            </a:r>
            <a:r>
              <a:rPr lang="en-US" sz="2600" strike="sngStrike" dirty="0" smtClean="0">
                <a:solidFill>
                  <a:srgbClr val="FFFFFF"/>
                </a:solidFill>
              </a:rPr>
              <a:t> </a:t>
            </a:r>
            <a:endParaRPr lang="en-US" sz="2600" strike="sngStrike" dirty="0">
              <a:solidFill>
                <a:srgbClr val="FFFFFF"/>
              </a:solidFill>
            </a:endParaRPr>
          </a:p>
          <a:p>
            <a:pPr>
              <a:lnSpc>
                <a:spcPct val="100000"/>
              </a:lnSpc>
              <a:buClr>
                <a:schemeClr val="bg1"/>
              </a:buClr>
            </a:pPr>
            <a:r>
              <a:rPr lang="en-US" sz="2600" dirty="0">
                <a:solidFill>
                  <a:srgbClr val="FFFFFF"/>
                </a:solidFill>
              </a:rPr>
              <a:t>Migrate and deploy </a:t>
            </a:r>
            <a:r>
              <a:rPr lang="en-US" sz="2600" dirty="0" smtClean="0">
                <a:solidFill>
                  <a:srgbClr val="FFFFFF"/>
                </a:solidFill>
              </a:rPr>
              <a:t>a variety of workloads </a:t>
            </a:r>
            <a:r>
              <a:rPr lang="en-US" sz="2600" dirty="0">
                <a:solidFill>
                  <a:srgbClr val="FFFFFF"/>
                </a:solidFill>
              </a:rPr>
              <a:t>(Oracle and 3</a:t>
            </a:r>
            <a:r>
              <a:rPr lang="en-US" sz="2600" baseline="30000" dirty="0">
                <a:solidFill>
                  <a:srgbClr val="FFFFFF"/>
                </a:solidFill>
              </a:rPr>
              <a:t>rd</a:t>
            </a:r>
            <a:r>
              <a:rPr lang="en-US" sz="2600" dirty="0">
                <a:solidFill>
                  <a:srgbClr val="FFFFFF"/>
                </a:solidFill>
              </a:rPr>
              <a:t> party); pre-built, auto-migration tools</a:t>
            </a:r>
          </a:p>
          <a:p>
            <a:pPr>
              <a:lnSpc>
                <a:spcPct val="100000"/>
              </a:lnSpc>
              <a:buClr>
                <a:schemeClr val="bg1"/>
              </a:buClr>
            </a:pPr>
            <a:r>
              <a:rPr lang="en-US" sz="2600" dirty="0">
                <a:solidFill>
                  <a:schemeClr val="bg1"/>
                </a:solidFill>
              </a:rPr>
              <a:t>Shift VMware-based workloads without change </a:t>
            </a:r>
          </a:p>
          <a:p>
            <a:pPr>
              <a:lnSpc>
                <a:spcPct val="100000"/>
              </a:lnSpc>
              <a:buClr>
                <a:schemeClr val="bg1"/>
              </a:buClr>
            </a:pPr>
            <a:r>
              <a:rPr lang="en-US" sz="2600" kern="0" dirty="0">
                <a:solidFill>
                  <a:schemeClr val="bg1"/>
                </a:solidFill>
              </a:rPr>
              <a:t>Build </a:t>
            </a:r>
            <a:r>
              <a:rPr lang="en-US" sz="2600" kern="0" dirty="0" smtClean="0">
                <a:solidFill>
                  <a:schemeClr val="bg1"/>
                </a:solidFill>
              </a:rPr>
              <a:t>resource-intensive, scalable, HA cloud </a:t>
            </a:r>
            <a:r>
              <a:rPr lang="en-US" sz="2600" kern="0" dirty="0">
                <a:solidFill>
                  <a:schemeClr val="bg1"/>
                </a:solidFill>
              </a:rPr>
              <a:t>native </a:t>
            </a:r>
            <a:r>
              <a:rPr lang="en-US" sz="2600" kern="0" dirty="0" smtClean="0">
                <a:solidFill>
                  <a:schemeClr val="bg1"/>
                </a:solidFill>
              </a:rPr>
              <a:t>apps</a:t>
            </a:r>
            <a:endParaRPr lang="en-US" sz="2600" kern="0" dirty="0">
              <a:solidFill>
                <a:schemeClr val="bg1"/>
              </a:solidFill>
            </a:endParaRPr>
          </a:p>
          <a:p>
            <a:pPr>
              <a:lnSpc>
                <a:spcPct val="100000"/>
              </a:lnSpc>
              <a:buClr>
                <a:schemeClr val="bg1"/>
              </a:buClr>
            </a:pPr>
            <a:r>
              <a:rPr lang="en-US" sz="2600" dirty="0">
                <a:solidFill>
                  <a:schemeClr val="bg1"/>
                </a:solidFill>
              </a:rPr>
              <a:t>Preserve and archive critical business data </a:t>
            </a:r>
            <a:endParaRPr lang="en-US" sz="2600" dirty="0" smtClean="0">
              <a:solidFill>
                <a:schemeClr val="bg1"/>
              </a:solidFill>
            </a:endParaRPr>
          </a:p>
          <a:p>
            <a:pPr>
              <a:lnSpc>
                <a:spcPct val="100000"/>
              </a:lnSpc>
              <a:buClr>
                <a:schemeClr val="bg1"/>
              </a:buClr>
            </a:pPr>
            <a:r>
              <a:rPr lang="en-US" sz="2600" dirty="0">
                <a:solidFill>
                  <a:schemeClr val="bg1"/>
                </a:solidFill>
              </a:rPr>
              <a:t>Bring your app dev platforms and containers to </a:t>
            </a:r>
            <a:r>
              <a:rPr lang="en-US" sz="2600" dirty="0" smtClean="0">
                <a:solidFill>
                  <a:schemeClr val="bg1"/>
                </a:solidFill>
              </a:rPr>
              <a:t>IaaS</a:t>
            </a:r>
          </a:p>
          <a:p>
            <a:pPr>
              <a:lnSpc>
                <a:spcPct val="100000"/>
              </a:lnSpc>
              <a:buClr>
                <a:schemeClr val="bg1"/>
              </a:buClr>
            </a:pPr>
            <a:endParaRPr lang="en-US" sz="2600" dirty="0">
              <a:solidFill>
                <a:schemeClr val="bg1"/>
              </a:solidFill>
            </a:endParaRPr>
          </a:p>
          <a:p>
            <a:pPr>
              <a:lnSpc>
                <a:spcPct val="100000"/>
              </a:lnSpc>
              <a:buClr>
                <a:schemeClr val="bg1"/>
              </a:buClr>
            </a:pPr>
            <a:endParaRPr lang="en-US" sz="2600" dirty="0">
              <a:solidFill>
                <a:schemeClr val="bg1"/>
              </a:solidFill>
            </a:endParaRPr>
          </a:p>
          <a:p>
            <a:pPr>
              <a:lnSpc>
                <a:spcPct val="100000"/>
              </a:lnSpc>
              <a:buClr>
                <a:schemeClr val="bg1"/>
              </a:buClr>
            </a:pPr>
            <a:endParaRPr lang="en-US" sz="2600" dirty="0">
              <a:solidFill>
                <a:schemeClr val="bg1"/>
              </a:solidFill>
            </a:endParaRPr>
          </a:p>
          <a:p>
            <a:pPr>
              <a:buClr>
                <a:schemeClr val="bg1"/>
              </a:buClr>
            </a:pPr>
            <a:endParaRPr lang="en-US" sz="2600" dirty="0">
              <a:solidFill>
                <a:schemeClr val="bg1"/>
              </a:solidFill>
            </a:endParaRPr>
          </a:p>
        </p:txBody>
      </p:sp>
      <p:pic>
        <p:nvPicPr>
          <p:cNvPr id="10" name="Oracle red badge logo" descr="Oracle logo in white on red staging background"/>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bwMode="ltGray">
          <a:xfrm>
            <a:off x="532220" y="6263640"/>
            <a:ext cx="1622861" cy="594360"/>
          </a:xfrm>
          <a:prstGeom prst="rect">
            <a:avLst/>
          </a:prstGeom>
        </p:spPr>
      </p:pic>
    </p:spTree>
    <p:extLst>
      <p:ext uri="{BB962C8B-B14F-4D97-AF65-F5344CB8AC3E}">
        <p14:creationId xmlns:p14="http://schemas.microsoft.com/office/powerpoint/2010/main" val="4165900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rallelogram 20"/>
          <p:cNvSpPr/>
          <p:nvPr/>
        </p:nvSpPr>
        <p:spPr>
          <a:xfrm>
            <a:off x="353265" y="894"/>
            <a:ext cx="13595229" cy="1286244"/>
          </a:xfrm>
          <a:prstGeom prst="parallelogram">
            <a:avLst>
              <a:gd name="adj" fmla="val 36579"/>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sp>
        <p:nvSpPr>
          <p:cNvPr id="22" name="TextBox 21"/>
          <p:cNvSpPr txBox="1"/>
          <p:nvPr/>
        </p:nvSpPr>
        <p:spPr>
          <a:xfrm>
            <a:off x="1643610" y="-92599"/>
            <a:ext cx="6698795" cy="1396635"/>
          </a:xfrm>
          <a:prstGeom prst="rect">
            <a:avLst/>
          </a:prstGeom>
          <a:noFill/>
        </p:spPr>
        <p:txBody>
          <a:bodyPr wrap="square" lIns="0" tIns="0" rIns="0" bIns="0" rtlCol="0" anchor="ctr" anchorCtr="0">
            <a:noAutofit/>
          </a:bodyPr>
          <a:lstStyle/>
          <a:p>
            <a:pPr>
              <a:spcAft>
                <a:spcPts val="300"/>
              </a:spcAft>
            </a:pPr>
            <a:r>
              <a:rPr lang="en-US" sz="4399" dirty="0" smtClean="0">
                <a:solidFill>
                  <a:srgbClr val="FFFFFF">
                    <a:alpha val="90000"/>
                  </a:srgbClr>
                </a:solidFill>
                <a:latin typeface="Calibri"/>
                <a:ea typeface="Calibri" charset="0"/>
                <a:cs typeface="Calibri" charset="0"/>
              </a:rPr>
              <a:t>AWS vs. Oracle</a:t>
            </a:r>
            <a:endParaRPr lang="en-US" sz="4399" dirty="0">
              <a:solidFill>
                <a:srgbClr val="FFFFFF">
                  <a:alpha val="90000"/>
                </a:srgbClr>
              </a:solidFill>
              <a:latin typeface="Calibri"/>
              <a:ea typeface="Calibri" charset="0"/>
              <a:cs typeface="Calibri"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4360" y="5569133"/>
            <a:ext cx="1418630" cy="546522"/>
          </a:xfrm>
          <a:prstGeom prst="rect">
            <a:avLst/>
          </a:prstGeom>
        </p:spPr>
      </p:pic>
      <p:sp>
        <p:nvSpPr>
          <p:cNvPr id="24" name="TextBox 23"/>
          <p:cNvSpPr txBox="1"/>
          <p:nvPr/>
        </p:nvSpPr>
        <p:spPr>
          <a:xfrm>
            <a:off x="6272178" y="1981577"/>
            <a:ext cx="4360342" cy="976912"/>
          </a:xfrm>
          <a:prstGeom prst="rect">
            <a:avLst/>
          </a:prstGeom>
          <a:noFill/>
        </p:spPr>
        <p:txBody>
          <a:bodyPr wrap="square" lIns="0" tIns="0" rIns="0" bIns="0" rtlCol="0" anchor="t" anchorCtr="0">
            <a:noAutofit/>
          </a:bodyPr>
          <a:lstStyle/>
          <a:p>
            <a:pPr marL="166638" indent="-166638">
              <a:buFont typeface="Arial" panose="020B0604020202020204" pitchFamily="34" charset="0"/>
              <a:buChar char="•"/>
            </a:pPr>
            <a:endParaRPr lang="en-US" altLang="en-US" sz="1999" dirty="0">
              <a:solidFill>
                <a:srgbClr val="5F5F5F">
                  <a:lumMod val="50000"/>
                </a:srgbClr>
              </a:solidFill>
              <a:latin typeface="Calibri"/>
              <a:ea typeface="Calibri" charset="0"/>
              <a:cs typeface="Calibri" charset="0"/>
            </a:endParaRPr>
          </a:p>
        </p:txBody>
      </p:sp>
      <p:sp>
        <p:nvSpPr>
          <p:cNvPr id="9" name="Parallelogram 8"/>
          <p:cNvSpPr/>
          <p:nvPr/>
        </p:nvSpPr>
        <p:spPr>
          <a:xfrm>
            <a:off x="-469636" y="1762865"/>
            <a:ext cx="6426924" cy="602758"/>
          </a:xfrm>
          <a:prstGeom prst="parallelogram">
            <a:avLst>
              <a:gd name="adj" fmla="val 36579"/>
            </a:avLst>
          </a:prstGeom>
          <a:solidFill>
            <a:schemeClr val="accent3">
              <a:alpha val="87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alpha val="90000"/>
                  </a:srgbClr>
                </a:solidFill>
                <a:latin typeface="Calibri"/>
                <a:ea typeface="Calibri" charset="0"/>
                <a:cs typeface="Calibri" charset="0"/>
              </a:rPr>
              <a:t>Missing Enterprise Capabilities</a:t>
            </a:r>
          </a:p>
        </p:txBody>
      </p:sp>
      <p:pic>
        <p:nvPicPr>
          <p:cNvPr id="30" name="Picture 29" descr="Oracle logo in white on red staging background" title="Oracle red badge logo"/>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801" y="6263058"/>
            <a:ext cx="1624715" cy="594205"/>
          </a:xfrm>
          <a:prstGeom prst="rect">
            <a:avLst/>
          </a:prstGeom>
        </p:spPr>
      </p:pic>
      <p:sp>
        <p:nvSpPr>
          <p:cNvPr id="32" name="TextBox 31"/>
          <p:cNvSpPr txBox="1"/>
          <p:nvPr/>
        </p:nvSpPr>
        <p:spPr>
          <a:xfrm>
            <a:off x="7946268" y="6619574"/>
            <a:ext cx="3199567" cy="182832"/>
          </a:xfrm>
          <a:prstGeom prst="rect">
            <a:avLst/>
          </a:prstGeom>
          <a:noFill/>
        </p:spPr>
        <p:txBody>
          <a:bodyPr vert="horz" wrap="none" lIns="0" tIns="0" rIns="0" bIns="0" rtlCol="0" anchor="ctr" anchorCtr="0">
            <a:noAutofit/>
          </a:bodyPr>
          <a:lstStyle/>
          <a:p>
            <a:pPr algn="r"/>
            <a:r>
              <a:rPr sz="850" dirty="0">
                <a:solidFill>
                  <a:srgbClr val="5F5F5F"/>
                </a:solidFill>
                <a:latin typeface="Calibri"/>
              </a:rPr>
              <a:t>Copyright © </a:t>
            </a:r>
            <a:r>
              <a:rPr lang="en-US" sz="850" dirty="0">
                <a:solidFill>
                  <a:srgbClr val="5F5F5F"/>
                </a:solidFill>
                <a:latin typeface="Calibri"/>
              </a:rPr>
              <a:t>2017,</a:t>
            </a:r>
            <a:r>
              <a:rPr sz="850" dirty="0">
                <a:solidFill>
                  <a:srgbClr val="5F5F5F"/>
                </a:solidFill>
                <a:latin typeface="Calibri"/>
              </a:rPr>
              <a:t> Oracle and/or its affiliates. All rights reserved. </a:t>
            </a:r>
          </a:p>
        </p:txBody>
      </p:sp>
      <p:sp>
        <p:nvSpPr>
          <p:cNvPr id="37" name="Parallelogram 36"/>
          <p:cNvSpPr/>
          <p:nvPr/>
        </p:nvSpPr>
        <p:spPr>
          <a:xfrm>
            <a:off x="-469636" y="3030033"/>
            <a:ext cx="6426924" cy="602758"/>
          </a:xfrm>
          <a:prstGeom prst="parallelogram">
            <a:avLst>
              <a:gd name="adj" fmla="val 36579"/>
            </a:avLst>
          </a:prstGeom>
          <a:solidFill>
            <a:schemeClr val="accent3">
              <a:alpha val="87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alpha val="90000"/>
                  </a:srgbClr>
                </a:solidFill>
                <a:latin typeface="Calibri"/>
                <a:ea typeface="Calibri" charset="0"/>
                <a:cs typeface="Calibri" charset="0"/>
              </a:rPr>
              <a:t>Limited Hybrid </a:t>
            </a:r>
            <a:r>
              <a:rPr lang="en-US" sz="3199" dirty="0" smtClean="0">
                <a:solidFill>
                  <a:srgbClr val="FFFFFF">
                    <a:alpha val="90000"/>
                  </a:srgbClr>
                </a:solidFill>
                <a:latin typeface="Calibri"/>
                <a:ea typeface="Calibri" charset="0"/>
                <a:cs typeface="Calibri" charset="0"/>
              </a:rPr>
              <a:t>&amp; On-Premises</a:t>
            </a:r>
            <a:endParaRPr lang="en-US" sz="3199" dirty="0">
              <a:solidFill>
                <a:srgbClr val="FFFFFF">
                  <a:alpha val="90000"/>
                </a:srgbClr>
              </a:solidFill>
              <a:latin typeface="Calibri"/>
              <a:ea typeface="Calibri" charset="0"/>
              <a:cs typeface="Calibri" charset="0"/>
            </a:endParaRPr>
          </a:p>
        </p:txBody>
      </p:sp>
      <p:sp>
        <p:nvSpPr>
          <p:cNvPr id="42" name="Parallelogram 41"/>
          <p:cNvSpPr/>
          <p:nvPr/>
        </p:nvSpPr>
        <p:spPr>
          <a:xfrm>
            <a:off x="-538636" y="4211517"/>
            <a:ext cx="6426924" cy="602758"/>
          </a:xfrm>
          <a:prstGeom prst="parallelogram">
            <a:avLst>
              <a:gd name="adj" fmla="val 36579"/>
            </a:avLst>
          </a:prstGeom>
          <a:solidFill>
            <a:schemeClr val="accent3">
              <a:alpha val="87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a:solidFill>
                  <a:srgbClr val="FFFFFF">
                    <a:alpha val="90000"/>
                  </a:srgbClr>
                </a:solidFill>
                <a:latin typeface="Calibri"/>
                <a:ea typeface="Calibri" charset="0"/>
                <a:cs typeface="Calibri" charset="0"/>
              </a:rPr>
              <a:t>Complex Pricing, Higher TCO</a:t>
            </a:r>
          </a:p>
        </p:txBody>
      </p:sp>
      <p:sp>
        <p:nvSpPr>
          <p:cNvPr id="44" name="TextBox 43"/>
          <p:cNvSpPr txBox="1"/>
          <p:nvPr/>
        </p:nvSpPr>
        <p:spPr>
          <a:xfrm>
            <a:off x="6155357" y="1632246"/>
            <a:ext cx="6033468" cy="3922209"/>
          </a:xfrm>
          <a:prstGeom prst="rect">
            <a:avLst/>
          </a:prstGeom>
          <a:noFill/>
        </p:spPr>
        <p:txBody>
          <a:bodyPr wrap="square" lIns="0" tIns="0" rIns="0" bIns="0" rtlCol="0" anchor="t" anchorCtr="0">
            <a:noAutofit/>
          </a:bodyPr>
          <a:lstStyle/>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Unable to deliver consistent, predictable performance</a:t>
            </a:r>
          </a:p>
          <a:p>
            <a:pPr marL="274238" indent="-274238">
              <a:buFont typeface="Arial" panose="020B0604020202020204" pitchFamily="34" charset="0"/>
              <a:buChar char="•"/>
            </a:pPr>
            <a:r>
              <a:rPr lang="en-US" altLang="en-US" sz="1999" dirty="0" smtClean="0">
                <a:solidFill>
                  <a:srgbClr val="000000"/>
                </a:solidFill>
                <a:latin typeface="Calibri"/>
                <a:ea typeface="Calibri" charset="0"/>
                <a:cs typeface="Calibri" charset="0"/>
              </a:rPr>
              <a:t>Not certified for enterprise applications</a:t>
            </a:r>
            <a:endParaRPr lang="en-US" altLang="en-US" sz="1999" dirty="0">
              <a:solidFill>
                <a:srgbClr val="000000"/>
              </a:solidFill>
              <a:latin typeface="Calibri"/>
              <a:ea typeface="Calibri" charset="0"/>
              <a:cs typeface="Calibri" charset="0"/>
            </a:endParaRP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No leadership in </a:t>
            </a:r>
            <a:r>
              <a:rPr lang="en-US" altLang="en-US" sz="1999" dirty="0" smtClean="0">
                <a:solidFill>
                  <a:srgbClr val="000000"/>
                </a:solidFill>
                <a:latin typeface="Calibri"/>
                <a:ea typeface="Calibri" charset="0"/>
                <a:cs typeface="Calibri" charset="0"/>
              </a:rPr>
              <a:t>database; proprietary technology </a:t>
            </a:r>
            <a:endParaRPr lang="en-US" altLang="en-US" sz="1999" dirty="0">
              <a:solidFill>
                <a:srgbClr val="000000"/>
              </a:solidFill>
              <a:latin typeface="Calibri"/>
              <a:ea typeface="Calibri" charset="0"/>
              <a:cs typeface="Calibri" charset="0"/>
            </a:endParaRPr>
          </a:p>
          <a:p>
            <a:pPr marL="274238" indent="-274238">
              <a:buFont typeface="Arial" panose="020B0604020202020204" pitchFamily="34" charset="0"/>
              <a:buChar char="•"/>
            </a:pPr>
            <a:endParaRPr lang="en-US" altLang="en-US" sz="1999" dirty="0">
              <a:solidFill>
                <a:srgbClr val="000000"/>
              </a:solidFill>
              <a:latin typeface="Calibri"/>
              <a:ea typeface="Calibri" charset="0"/>
              <a:cs typeface="Calibri" charset="0"/>
            </a:endParaRP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No </a:t>
            </a:r>
            <a:r>
              <a:rPr lang="en-US" altLang="en-US" sz="1999" dirty="0" smtClean="0">
                <a:solidFill>
                  <a:srgbClr val="000000"/>
                </a:solidFill>
                <a:latin typeface="Calibri"/>
                <a:ea typeface="Calibri" charset="0"/>
                <a:cs typeface="Calibri" charset="0"/>
              </a:rPr>
              <a:t>on-premises </a:t>
            </a:r>
            <a:r>
              <a:rPr lang="en-US" altLang="en-US" sz="1999" dirty="0">
                <a:solidFill>
                  <a:srgbClr val="000000"/>
                </a:solidFill>
                <a:latin typeface="Calibri"/>
                <a:ea typeface="Calibri" charset="0"/>
                <a:cs typeface="Calibri" charset="0"/>
              </a:rPr>
              <a:t>option</a:t>
            </a: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No multi-platform management </a:t>
            </a:r>
            <a:r>
              <a:rPr lang="en-US" altLang="en-US" sz="1999" dirty="0" smtClean="0">
                <a:solidFill>
                  <a:srgbClr val="000000"/>
                </a:solidFill>
                <a:latin typeface="Calibri"/>
                <a:ea typeface="Calibri" charset="0"/>
                <a:cs typeface="Calibri" charset="0"/>
              </a:rPr>
              <a:t>and security </a:t>
            </a:r>
            <a:r>
              <a:rPr lang="en-US" altLang="en-US" sz="1999" dirty="0">
                <a:solidFill>
                  <a:srgbClr val="000000"/>
                </a:solidFill>
                <a:latin typeface="Calibri"/>
                <a:ea typeface="Calibri" charset="0"/>
                <a:cs typeface="Calibri" charset="0"/>
              </a:rPr>
              <a:t>controls</a:t>
            </a: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No opportunity for partial migration</a:t>
            </a:r>
          </a:p>
          <a:p>
            <a:pPr marL="274238" indent="-274238">
              <a:buFont typeface="Arial" panose="020B0604020202020204" pitchFamily="34" charset="0"/>
              <a:buChar char="•"/>
            </a:pPr>
            <a:endParaRPr lang="en-US" altLang="en-US" sz="1999" dirty="0">
              <a:solidFill>
                <a:srgbClr val="000000"/>
              </a:solidFill>
              <a:latin typeface="Calibri"/>
              <a:ea typeface="Calibri" charset="0"/>
              <a:cs typeface="Calibri" charset="0"/>
            </a:endParaRP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Too many pricing options, hard to forecast costs</a:t>
            </a:r>
          </a:p>
          <a:p>
            <a:pPr marL="274238" indent="-274238">
              <a:buFont typeface="Arial" panose="020B0604020202020204" pitchFamily="34" charset="0"/>
              <a:buChar char="•"/>
            </a:pPr>
            <a:r>
              <a:rPr lang="en-US" altLang="en-US" sz="1999" dirty="0">
                <a:solidFill>
                  <a:srgbClr val="000000"/>
                </a:solidFill>
                <a:latin typeface="Calibri"/>
                <a:ea typeface="Calibri" charset="0"/>
                <a:cs typeface="Calibri" charset="0"/>
              </a:rPr>
              <a:t>Worse price performance increases </a:t>
            </a:r>
            <a:r>
              <a:rPr lang="en-US" altLang="en-US" sz="1999" dirty="0" smtClean="0">
                <a:solidFill>
                  <a:srgbClr val="000000"/>
                </a:solidFill>
                <a:latin typeface="Calibri"/>
                <a:ea typeface="Calibri" charset="0"/>
                <a:cs typeface="Calibri" charset="0"/>
              </a:rPr>
              <a:t>TCO</a:t>
            </a:r>
            <a:endParaRPr lang="en-US" altLang="en-US" sz="1999" dirty="0">
              <a:solidFill>
                <a:srgbClr val="000000"/>
              </a:solidFill>
              <a:latin typeface="Calibri"/>
              <a:ea typeface="Calibri" charset="0"/>
              <a:cs typeface="Calibri" charset="0"/>
            </a:endParaRPr>
          </a:p>
        </p:txBody>
      </p:sp>
      <p:sp>
        <p:nvSpPr>
          <p:cNvPr id="15" name="TextBox 14"/>
          <p:cNvSpPr txBox="1">
            <a:spLocks/>
          </p:cNvSpPr>
          <p:nvPr/>
        </p:nvSpPr>
        <p:spPr>
          <a:xfrm>
            <a:off x="6415484" y="4946738"/>
            <a:ext cx="1257114" cy="323949"/>
          </a:xfrm>
          <a:prstGeom prst="rect">
            <a:avLst/>
          </a:prstGeom>
          <a:noFill/>
        </p:spPr>
        <p:txBody>
          <a:bodyPr wrap="none" lIns="0" tIns="0" rIns="0" bIns="0" rtlCol="0">
            <a:noAutofit/>
          </a:bodyPr>
          <a:lstStyle/>
          <a:p>
            <a:pPr algn="ctr">
              <a:lnSpc>
                <a:spcPct val="90000"/>
              </a:lnSpc>
            </a:pPr>
            <a:r>
              <a:rPr lang="en-US" sz="2000" b="1" dirty="0" smtClean="0">
                <a:solidFill>
                  <a:srgbClr val="FF7700"/>
                </a:solidFill>
                <a:latin typeface="Calibri"/>
              </a:rPr>
              <a:t>FASTER</a:t>
            </a:r>
            <a:endParaRPr lang="en-US" sz="2000" dirty="0" smtClean="0">
              <a:solidFill>
                <a:srgbClr val="FF7700"/>
              </a:solidFill>
              <a:latin typeface="Calibri"/>
            </a:endParaRPr>
          </a:p>
        </p:txBody>
      </p:sp>
      <p:sp>
        <p:nvSpPr>
          <p:cNvPr id="16" name="Rectangle 15"/>
          <p:cNvSpPr>
            <a:spLocks/>
          </p:cNvSpPr>
          <p:nvPr/>
        </p:nvSpPr>
        <p:spPr>
          <a:xfrm>
            <a:off x="6465324" y="5157337"/>
            <a:ext cx="1157587" cy="318036"/>
          </a:xfrm>
          <a:prstGeom prst="rect">
            <a:avLst/>
          </a:prstGeom>
        </p:spPr>
        <p:txBody>
          <a:bodyPr wrap="none">
            <a:spAutoFit/>
          </a:bodyPr>
          <a:lstStyle/>
          <a:p>
            <a:pPr algn="ctr">
              <a:lnSpc>
                <a:spcPct val="90000"/>
              </a:lnSpc>
            </a:pPr>
            <a:r>
              <a:rPr lang="en-US" sz="1600" dirty="0" smtClean="0">
                <a:solidFill>
                  <a:srgbClr val="5F5F5F"/>
                </a:solidFill>
                <a:latin typeface="Calibri"/>
              </a:rPr>
              <a:t>Transaction</a:t>
            </a:r>
            <a:endParaRPr lang="en-US" sz="1600" dirty="0">
              <a:solidFill>
                <a:srgbClr val="5F5F5F"/>
              </a:solidFill>
              <a:latin typeface="Calibri"/>
            </a:endParaRPr>
          </a:p>
        </p:txBody>
      </p:sp>
      <p:sp>
        <p:nvSpPr>
          <p:cNvPr id="17" name="TextBox 16"/>
          <p:cNvSpPr txBox="1">
            <a:spLocks/>
          </p:cNvSpPr>
          <p:nvPr/>
        </p:nvSpPr>
        <p:spPr>
          <a:xfrm>
            <a:off x="8141094" y="4946738"/>
            <a:ext cx="1257114" cy="323949"/>
          </a:xfrm>
          <a:prstGeom prst="rect">
            <a:avLst/>
          </a:prstGeom>
          <a:noFill/>
        </p:spPr>
        <p:txBody>
          <a:bodyPr wrap="none" lIns="0" tIns="0" rIns="0" bIns="0" rtlCol="0">
            <a:noAutofit/>
          </a:bodyPr>
          <a:lstStyle/>
          <a:p>
            <a:pPr algn="ctr">
              <a:lnSpc>
                <a:spcPct val="90000"/>
              </a:lnSpc>
            </a:pPr>
            <a:r>
              <a:rPr lang="en-US" sz="2000" b="1" dirty="0" smtClean="0">
                <a:solidFill>
                  <a:srgbClr val="8A133B"/>
                </a:solidFill>
                <a:latin typeface="Calibri"/>
              </a:rPr>
              <a:t>FASTER</a:t>
            </a:r>
            <a:endParaRPr lang="en-US" sz="2000" dirty="0" smtClean="0">
              <a:solidFill>
                <a:srgbClr val="8A133B"/>
              </a:solidFill>
              <a:latin typeface="Calibri"/>
            </a:endParaRPr>
          </a:p>
        </p:txBody>
      </p:sp>
      <p:sp>
        <p:nvSpPr>
          <p:cNvPr id="18" name="Rectangle 17"/>
          <p:cNvSpPr>
            <a:spLocks/>
          </p:cNvSpPr>
          <p:nvPr/>
        </p:nvSpPr>
        <p:spPr>
          <a:xfrm>
            <a:off x="8285459" y="5157337"/>
            <a:ext cx="968383" cy="318036"/>
          </a:xfrm>
          <a:prstGeom prst="rect">
            <a:avLst/>
          </a:prstGeom>
        </p:spPr>
        <p:txBody>
          <a:bodyPr wrap="none">
            <a:spAutoFit/>
          </a:bodyPr>
          <a:lstStyle/>
          <a:p>
            <a:pPr algn="ctr">
              <a:lnSpc>
                <a:spcPct val="90000"/>
              </a:lnSpc>
            </a:pPr>
            <a:r>
              <a:rPr lang="en-US" sz="1600" b="1" dirty="0" smtClean="0">
                <a:solidFill>
                  <a:srgbClr val="5F5F5F"/>
                </a:solidFill>
                <a:latin typeface="Calibri"/>
              </a:rPr>
              <a:t>Analytics</a:t>
            </a:r>
            <a:endParaRPr lang="en-US" sz="1600" b="1" dirty="0">
              <a:solidFill>
                <a:srgbClr val="5F5F5F"/>
              </a:solidFill>
              <a:latin typeface="Calibri"/>
            </a:endParaRPr>
          </a:p>
        </p:txBody>
      </p:sp>
      <p:sp>
        <p:nvSpPr>
          <p:cNvPr id="19" name="TextBox 18"/>
          <p:cNvSpPr txBox="1">
            <a:spLocks/>
          </p:cNvSpPr>
          <p:nvPr/>
        </p:nvSpPr>
        <p:spPr>
          <a:xfrm>
            <a:off x="9866547" y="4946738"/>
            <a:ext cx="1486086" cy="323949"/>
          </a:xfrm>
          <a:prstGeom prst="rect">
            <a:avLst/>
          </a:prstGeom>
          <a:noFill/>
        </p:spPr>
        <p:txBody>
          <a:bodyPr wrap="none" lIns="0" tIns="0" rIns="0" bIns="0" rtlCol="0">
            <a:noAutofit/>
          </a:bodyPr>
          <a:lstStyle/>
          <a:p>
            <a:pPr algn="ctr">
              <a:lnSpc>
                <a:spcPct val="90000"/>
              </a:lnSpc>
            </a:pPr>
            <a:r>
              <a:rPr lang="en-US" sz="2000" b="1" dirty="0" smtClean="0">
                <a:solidFill>
                  <a:srgbClr val="F80000"/>
                </a:solidFill>
                <a:latin typeface="Calibri"/>
              </a:rPr>
              <a:t>LOWER COST</a:t>
            </a:r>
            <a:endParaRPr lang="en-US" sz="2000" dirty="0" smtClean="0">
              <a:solidFill>
                <a:srgbClr val="F80000"/>
              </a:solidFill>
              <a:latin typeface="Calibri"/>
            </a:endParaRPr>
          </a:p>
        </p:txBody>
      </p:sp>
      <p:sp>
        <p:nvSpPr>
          <p:cNvPr id="20" name="Rectangle 19"/>
          <p:cNvSpPr>
            <a:spLocks/>
          </p:cNvSpPr>
          <p:nvPr/>
        </p:nvSpPr>
        <p:spPr>
          <a:xfrm>
            <a:off x="10126331" y="5157337"/>
            <a:ext cx="966679" cy="318036"/>
          </a:xfrm>
          <a:prstGeom prst="rect">
            <a:avLst/>
          </a:prstGeom>
        </p:spPr>
        <p:txBody>
          <a:bodyPr wrap="none">
            <a:spAutoFit/>
          </a:bodyPr>
          <a:lstStyle/>
          <a:p>
            <a:pPr algn="ctr">
              <a:lnSpc>
                <a:spcPct val="90000"/>
              </a:lnSpc>
            </a:pPr>
            <a:r>
              <a:rPr lang="en-US" sz="1600" b="1" dirty="0" smtClean="0">
                <a:solidFill>
                  <a:srgbClr val="5F5F5F"/>
                </a:solidFill>
                <a:latin typeface="Calibri"/>
              </a:rPr>
              <a:t>Compute</a:t>
            </a:r>
            <a:endParaRPr lang="en-US" sz="1600" b="1" dirty="0">
              <a:solidFill>
                <a:srgbClr val="5F5F5F"/>
              </a:solidFill>
              <a:latin typeface="Calibri"/>
            </a:endParaRPr>
          </a:p>
        </p:txBody>
      </p:sp>
      <p:sp>
        <p:nvSpPr>
          <p:cNvPr id="23" name="Rectangle 22"/>
          <p:cNvSpPr>
            <a:spLocks/>
          </p:cNvSpPr>
          <p:nvPr/>
        </p:nvSpPr>
        <p:spPr>
          <a:xfrm>
            <a:off x="6617855" y="5429455"/>
            <a:ext cx="852370" cy="600164"/>
          </a:xfrm>
          <a:prstGeom prst="rect">
            <a:avLst/>
          </a:prstGeom>
        </p:spPr>
        <p:txBody>
          <a:bodyPr wrap="none">
            <a:spAutoFit/>
          </a:bodyPr>
          <a:lstStyle/>
          <a:p>
            <a:pPr algn="ctr">
              <a:lnSpc>
                <a:spcPct val="90000"/>
              </a:lnSpc>
            </a:pPr>
            <a:r>
              <a:rPr lang="en-US" sz="3600" dirty="0" smtClean="0">
                <a:solidFill>
                  <a:srgbClr val="FF7700"/>
                </a:solidFill>
                <a:latin typeface="Calibri"/>
              </a:rPr>
              <a:t>35x</a:t>
            </a:r>
            <a:endParaRPr lang="en-US" sz="3600" dirty="0">
              <a:solidFill>
                <a:srgbClr val="FF7700"/>
              </a:solidFill>
              <a:latin typeface="Calibri"/>
            </a:endParaRPr>
          </a:p>
        </p:txBody>
      </p:sp>
      <p:sp>
        <p:nvSpPr>
          <p:cNvPr id="25" name="Rectangle 24"/>
          <p:cNvSpPr>
            <a:spLocks/>
          </p:cNvSpPr>
          <p:nvPr/>
        </p:nvSpPr>
        <p:spPr>
          <a:xfrm>
            <a:off x="6306916" y="5887018"/>
            <a:ext cx="1474250" cy="535531"/>
          </a:xfrm>
          <a:prstGeom prst="rect">
            <a:avLst/>
          </a:prstGeom>
        </p:spPr>
        <p:txBody>
          <a:bodyPr wrap="none">
            <a:spAutoFit/>
          </a:bodyPr>
          <a:lstStyle/>
          <a:p>
            <a:pPr algn="ctr">
              <a:lnSpc>
                <a:spcPct val="90000"/>
              </a:lnSpc>
            </a:pPr>
            <a:r>
              <a:rPr lang="en-US" sz="1600" dirty="0" smtClean="0">
                <a:solidFill>
                  <a:srgbClr val="5F5F5F"/>
                </a:solidFill>
                <a:latin typeface="Calibri"/>
              </a:rPr>
              <a:t>Better than</a:t>
            </a:r>
          </a:p>
          <a:p>
            <a:pPr algn="ctr">
              <a:lnSpc>
                <a:spcPct val="90000"/>
              </a:lnSpc>
            </a:pPr>
            <a:r>
              <a:rPr lang="en-US" sz="1600" dirty="0" smtClean="0">
                <a:solidFill>
                  <a:srgbClr val="5F5F5F"/>
                </a:solidFill>
                <a:latin typeface="Calibri"/>
              </a:rPr>
              <a:t>Amazon Aurora</a:t>
            </a:r>
            <a:endParaRPr lang="en-US" sz="1600" dirty="0">
              <a:solidFill>
                <a:srgbClr val="5F5F5F"/>
              </a:solidFill>
              <a:latin typeface="Calibri"/>
            </a:endParaRPr>
          </a:p>
        </p:txBody>
      </p:sp>
      <p:cxnSp>
        <p:nvCxnSpPr>
          <p:cNvPr id="26" name="Straight Connector 25"/>
          <p:cNvCxnSpPr/>
          <p:nvPr/>
        </p:nvCxnSpPr>
        <p:spPr>
          <a:xfrm>
            <a:off x="7931793" y="5024330"/>
            <a:ext cx="0" cy="1321712"/>
          </a:xfrm>
          <a:prstGeom prst="line">
            <a:avLst/>
          </a:prstGeom>
          <a:ln w="9525" cmpd="sng">
            <a:solidFill>
              <a:schemeClr val="accent4"/>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661713" y="5024330"/>
            <a:ext cx="0" cy="1321712"/>
          </a:xfrm>
          <a:prstGeom prst="line">
            <a:avLst/>
          </a:prstGeom>
          <a:ln w="9525" cmpd="sng">
            <a:solidFill>
              <a:schemeClr val="accent4"/>
            </a:solidFill>
            <a:prstDash val="sysDash"/>
            <a:miter lim="800000"/>
          </a:ln>
        </p:spPr>
        <p:style>
          <a:lnRef idx="1">
            <a:schemeClr val="accent1"/>
          </a:lnRef>
          <a:fillRef idx="0">
            <a:schemeClr val="accent1"/>
          </a:fillRef>
          <a:effectRef idx="0">
            <a:schemeClr val="accent1"/>
          </a:effectRef>
          <a:fontRef idx="minor">
            <a:schemeClr val="tx1"/>
          </a:fontRef>
        </p:style>
      </p:cxnSp>
      <p:sp>
        <p:nvSpPr>
          <p:cNvPr id="29" name="Rectangle 28"/>
          <p:cNvSpPr>
            <a:spLocks/>
          </p:cNvSpPr>
          <p:nvPr/>
        </p:nvSpPr>
        <p:spPr>
          <a:xfrm>
            <a:off x="8222129" y="5429455"/>
            <a:ext cx="1094887" cy="600164"/>
          </a:xfrm>
          <a:prstGeom prst="rect">
            <a:avLst/>
          </a:prstGeom>
        </p:spPr>
        <p:txBody>
          <a:bodyPr wrap="none">
            <a:spAutoFit/>
          </a:bodyPr>
          <a:lstStyle/>
          <a:p>
            <a:pPr algn="ctr">
              <a:lnSpc>
                <a:spcPct val="90000"/>
              </a:lnSpc>
            </a:pPr>
            <a:r>
              <a:rPr lang="en-US" sz="3600" dirty="0" smtClean="0">
                <a:solidFill>
                  <a:srgbClr val="8A133B"/>
                </a:solidFill>
                <a:latin typeface="Calibri"/>
              </a:rPr>
              <a:t>105x</a:t>
            </a:r>
            <a:endParaRPr lang="en-US" sz="3600" dirty="0">
              <a:solidFill>
                <a:srgbClr val="8A133B"/>
              </a:solidFill>
              <a:latin typeface="Calibri"/>
            </a:endParaRPr>
          </a:p>
        </p:txBody>
      </p:sp>
      <p:sp>
        <p:nvSpPr>
          <p:cNvPr id="31" name="Rectangle 30"/>
          <p:cNvSpPr>
            <a:spLocks/>
          </p:cNvSpPr>
          <p:nvPr/>
        </p:nvSpPr>
        <p:spPr>
          <a:xfrm>
            <a:off x="7975235" y="5887018"/>
            <a:ext cx="1588833" cy="535531"/>
          </a:xfrm>
          <a:prstGeom prst="rect">
            <a:avLst/>
          </a:prstGeom>
        </p:spPr>
        <p:txBody>
          <a:bodyPr wrap="none">
            <a:spAutoFit/>
          </a:bodyPr>
          <a:lstStyle/>
          <a:p>
            <a:pPr algn="ctr">
              <a:lnSpc>
                <a:spcPct val="90000"/>
              </a:lnSpc>
            </a:pPr>
            <a:r>
              <a:rPr lang="en-US" sz="1600" dirty="0" smtClean="0">
                <a:solidFill>
                  <a:srgbClr val="5F5F5F"/>
                </a:solidFill>
                <a:latin typeface="Calibri"/>
              </a:rPr>
              <a:t>Better than</a:t>
            </a:r>
          </a:p>
          <a:p>
            <a:pPr algn="ctr">
              <a:lnSpc>
                <a:spcPct val="90000"/>
              </a:lnSpc>
            </a:pPr>
            <a:r>
              <a:rPr lang="en-US" sz="1600" dirty="0" smtClean="0">
                <a:solidFill>
                  <a:srgbClr val="5F5F5F"/>
                </a:solidFill>
                <a:latin typeface="Calibri"/>
              </a:rPr>
              <a:t>Amazon Redshift</a:t>
            </a:r>
            <a:endParaRPr lang="en-US" sz="1600" dirty="0">
              <a:solidFill>
                <a:srgbClr val="5F5F5F"/>
              </a:solidFill>
              <a:latin typeface="Calibri"/>
            </a:endParaRPr>
          </a:p>
        </p:txBody>
      </p:sp>
      <p:sp>
        <p:nvSpPr>
          <p:cNvPr id="34" name="Rectangle 33"/>
          <p:cNvSpPr>
            <a:spLocks/>
          </p:cNvSpPr>
          <p:nvPr/>
        </p:nvSpPr>
        <p:spPr>
          <a:xfrm>
            <a:off x="10151556" y="5429455"/>
            <a:ext cx="982405" cy="600164"/>
          </a:xfrm>
          <a:prstGeom prst="rect">
            <a:avLst/>
          </a:prstGeom>
        </p:spPr>
        <p:txBody>
          <a:bodyPr wrap="none">
            <a:spAutoFit/>
          </a:bodyPr>
          <a:lstStyle/>
          <a:p>
            <a:pPr algn="ctr">
              <a:lnSpc>
                <a:spcPct val="90000"/>
              </a:lnSpc>
            </a:pPr>
            <a:r>
              <a:rPr lang="en-US" sz="3600" dirty="0" smtClean="0">
                <a:solidFill>
                  <a:srgbClr val="F80000"/>
                </a:solidFill>
                <a:latin typeface="Calibri"/>
              </a:rPr>
              <a:t>33%</a:t>
            </a:r>
            <a:endParaRPr lang="en-US" sz="3600" dirty="0">
              <a:solidFill>
                <a:srgbClr val="F80000"/>
              </a:solidFill>
              <a:latin typeface="Calibri"/>
            </a:endParaRPr>
          </a:p>
        </p:txBody>
      </p:sp>
      <p:sp>
        <p:nvSpPr>
          <p:cNvPr id="35" name="Rectangle 34"/>
          <p:cNvSpPr>
            <a:spLocks/>
          </p:cNvSpPr>
          <p:nvPr/>
        </p:nvSpPr>
        <p:spPr>
          <a:xfrm>
            <a:off x="10034518" y="5887018"/>
            <a:ext cx="1216488" cy="535531"/>
          </a:xfrm>
          <a:prstGeom prst="rect">
            <a:avLst/>
          </a:prstGeom>
        </p:spPr>
        <p:txBody>
          <a:bodyPr wrap="none">
            <a:spAutoFit/>
          </a:bodyPr>
          <a:lstStyle/>
          <a:p>
            <a:pPr algn="ctr">
              <a:lnSpc>
                <a:spcPct val="90000"/>
              </a:lnSpc>
            </a:pPr>
            <a:r>
              <a:rPr lang="en-US" sz="1600" dirty="0" smtClean="0">
                <a:solidFill>
                  <a:srgbClr val="5F5F5F"/>
                </a:solidFill>
                <a:latin typeface="Calibri"/>
              </a:rPr>
              <a:t>Less than</a:t>
            </a:r>
          </a:p>
          <a:p>
            <a:pPr algn="ctr">
              <a:lnSpc>
                <a:spcPct val="90000"/>
              </a:lnSpc>
            </a:pPr>
            <a:r>
              <a:rPr lang="en-US" sz="1600" dirty="0" smtClean="0">
                <a:solidFill>
                  <a:srgbClr val="5F5F5F"/>
                </a:solidFill>
                <a:latin typeface="Calibri"/>
              </a:rPr>
              <a:t>Amazon EC2</a:t>
            </a:r>
            <a:endParaRPr lang="en-US" sz="1600" dirty="0">
              <a:solidFill>
                <a:srgbClr val="5F5F5F"/>
              </a:solidFill>
              <a:latin typeface="Calibri"/>
            </a:endParaRPr>
          </a:p>
        </p:txBody>
      </p:sp>
      <p:sp>
        <p:nvSpPr>
          <p:cNvPr id="36" name="Rectangle 35"/>
          <p:cNvSpPr/>
          <p:nvPr/>
        </p:nvSpPr>
        <p:spPr>
          <a:xfrm>
            <a:off x="9942750" y="5482703"/>
            <a:ext cx="400166" cy="494494"/>
          </a:xfrm>
          <a:prstGeom prst="rect">
            <a:avLst/>
          </a:prstGeom>
        </p:spPr>
        <p:txBody>
          <a:bodyPr wrap="none">
            <a:spAutoFit/>
          </a:bodyPr>
          <a:lstStyle/>
          <a:p>
            <a:pPr algn="ctr">
              <a:lnSpc>
                <a:spcPct val="80000"/>
              </a:lnSpc>
            </a:pPr>
            <a:r>
              <a:rPr lang="en-US" sz="1600" dirty="0">
                <a:solidFill>
                  <a:srgbClr val="F80000"/>
                </a:solidFill>
                <a:latin typeface="Calibri"/>
              </a:rPr>
              <a:t>u</a:t>
            </a:r>
            <a:r>
              <a:rPr lang="en-US" sz="1600" dirty="0" smtClean="0">
                <a:solidFill>
                  <a:srgbClr val="F80000"/>
                </a:solidFill>
                <a:latin typeface="Calibri"/>
              </a:rPr>
              <a:t>p</a:t>
            </a:r>
            <a:br>
              <a:rPr lang="en-US" sz="1600" dirty="0" smtClean="0">
                <a:solidFill>
                  <a:srgbClr val="F80000"/>
                </a:solidFill>
                <a:latin typeface="Calibri"/>
              </a:rPr>
            </a:br>
            <a:r>
              <a:rPr lang="en-US" sz="1600" dirty="0" smtClean="0">
                <a:solidFill>
                  <a:srgbClr val="F80000"/>
                </a:solidFill>
                <a:latin typeface="Calibri"/>
              </a:rPr>
              <a:t>to</a:t>
            </a:r>
            <a:endParaRPr lang="en-US" sz="1600" dirty="0">
              <a:solidFill>
                <a:srgbClr val="F80000"/>
              </a:solidFill>
              <a:latin typeface="Calibri"/>
            </a:endParaRPr>
          </a:p>
        </p:txBody>
      </p:sp>
      <p:sp>
        <p:nvSpPr>
          <p:cNvPr id="2" name="Rectangle 1"/>
          <p:cNvSpPr/>
          <p:nvPr/>
        </p:nvSpPr>
        <p:spPr>
          <a:xfrm>
            <a:off x="1541702" y="834935"/>
            <a:ext cx="5387713" cy="369332"/>
          </a:xfrm>
          <a:prstGeom prst="rect">
            <a:avLst/>
          </a:prstGeom>
        </p:spPr>
        <p:txBody>
          <a:bodyPr wrap="none">
            <a:spAutoFit/>
          </a:bodyPr>
          <a:lstStyle/>
          <a:p>
            <a:pPr>
              <a:spcBef>
                <a:spcPts val="600"/>
              </a:spcBef>
            </a:pPr>
            <a:r>
              <a:rPr lang="en-US" altLang="en-US" b="1" i="1" dirty="0">
                <a:solidFill>
                  <a:schemeClr val="bg1"/>
                </a:solidFill>
                <a:ea typeface="Calibri" charset="0"/>
                <a:cs typeface="Calibri" charset="0"/>
              </a:rPr>
              <a:t>Rewrite, pay more for slower performance and lock in</a:t>
            </a:r>
          </a:p>
        </p:txBody>
      </p:sp>
    </p:spTree>
    <p:extLst>
      <p:ext uri="{BB962C8B-B14F-4D97-AF65-F5344CB8AC3E}">
        <p14:creationId xmlns:p14="http://schemas.microsoft.com/office/powerpoint/2010/main" val="266677900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arallelogram 35"/>
          <p:cNvSpPr/>
          <p:nvPr/>
        </p:nvSpPr>
        <p:spPr>
          <a:xfrm>
            <a:off x="5015142" y="893"/>
            <a:ext cx="10034264" cy="6856214"/>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10" name="TextBox 9"/>
          <p:cNvSpPr txBox="1"/>
          <p:nvPr/>
        </p:nvSpPr>
        <p:spPr>
          <a:xfrm>
            <a:off x="7261287" y="6402884"/>
            <a:ext cx="3197901" cy="182832"/>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sp>
        <p:nvSpPr>
          <p:cNvPr id="37" name="Parallelogram 36"/>
          <p:cNvSpPr/>
          <p:nvPr/>
        </p:nvSpPr>
        <p:spPr>
          <a:xfrm>
            <a:off x="-1129872" y="284283"/>
            <a:ext cx="7441709" cy="1142702"/>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
        <p:nvSpPr>
          <p:cNvPr id="12" name="TextBox 11"/>
          <p:cNvSpPr txBox="1"/>
          <p:nvPr/>
        </p:nvSpPr>
        <p:spPr>
          <a:xfrm>
            <a:off x="708554" y="540248"/>
            <a:ext cx="5146424" cy="1110757"/>
          </a:xfrm>
          <a:prstGeom prst="rect">
            <a:avLst/>
          </a:prstGeom>
          <a:noFill/>
        </p:spPr>
        <p:txBody>
          <a:bodyPr wrap="square" lIns="0" tIns="0" rIns="0" bIns="0" rtlCol="0" anchor="t" anchorCtr="0">
            <a:noAutofit/>
          </a:bodyPr>
          <a:lstStyle/>
          <a:p>
            <a:pPr>
              <a:spcAft>
                <a:spcPts val="300"/>
              </a:spcAft>
            </a:pPr>
            <a:r>
              <a:rPr lang="en-US" sz="4799" dirty="0">
                <a:solidFill>
                  <a:srgbClr val="FFFFFF">
                    <a:alpha val="90000"/>
                  </a:srgbClr>
                </a:solidFill>
                <a:ea typeface="Calibri" charset="0"/>
                <a:cs typeface="Calibri" charset="0"/>
              </a:rPr>
              <a:t>Why We Win</a:t>
            </a:r>
          </a:p>
        </p:txBody>
      </p:sp>
      <p:grpSp>
        <p:nvGrpSpPr>
          <p:cNvPr id="3" name="Group 2"/>
          <p:cNvGrpSpPr/>
          <p:nvPr/>
        </p:nvGrpSpPr>
        <p:grpSpPr>
          <a:xfrm>
            <a:off x="785020" y="1688532"/>
            <a:ext cx="10615765" cy="4321264"/>
            <a:chOff x="-386148" y="1688077"/>
            <a:chExt cx="10621296" cy="4322390"/>
          </a:xfrm>
        </p:grpSpPr>
        <p:sp>
          <p:nvSpPr>
            <p:cNvPr id="30" name="Parallelogram 29"/>
            <p:cNvSpPr/>
            <p:nvPr/>
          </p:nvSpPr>
          <p:spPr>
            <a:xfrm>
              <a:off x="-386148" y="2262298"/>
              <a:ext cx="5926045" cy="3748169"/>
            </a:xfrm>
            <a:prstGeom prst="parallelogram">
              <a:avLst>
                <a:gd name="adj" fmla="val 37402"/>
              </a:avLst>
            </a:prstGeom>
            <a:solidFill>
              <a:schemeClr val="bg1">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grpSp>
          <p:nvGrpSpPr>
            <p:cNvPr id="13" name="Group 12"/>
            <p:cNvGrpSpPr/>
            <p:nvPr/>
          </p:nvGrpSpPr>
          <p:grpSpPr>
            <a:xfrm>
              <a:off x="-380454" y="1688077"/>
              <a:ext cx="10615602" cy="4311688"/>
              <a:chOff x="572137" y="1892522"/>
              <a:chExt cx="10618357" cy="3709223"/>
            </a:xfrm>
          </p:grpSpPr>
          <p:sp>
            <p:nvSpPr>
              <p:cNvPr id="14" name="Content Placeholder 2"/>
              <p:cNvSpPr txBox="1">
                <a:spLocks/>
              </p:cNvSpPr>
              <p:nvPr/>
            </p:nvSpPr>
            <p:spPr>
              <a:xfrm>
                <a:off x="1355130" y="1892522"/>
                <a:ext cx="4346726" cy="65211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999" dirty="0">
                    <a:solidFill>
                      <a:srgbClr val="F80000"/>
                    </a:solidFill>
                  </a:rPr>
                  <a:t>Oracle Advantage</a:t>
                </a:r>
              </a:p>
            </p:txBody>
          </p:sp>
          <p:sp>
            <p:nvSpPr>
              <p:cNvPr id="15" name="Content Placeholder 2"/>
              <p:cNvSpPr txBox="1">
                <a:spLocks/>
              </p:cNvSpPr>
              <p:nvPr/>
            </p:nvSpPr>
            <p:spPr>
              <a:xfrm>
                <a:off x="1750798" y="2502812"/>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Complete and Integrated Stack </a:t>
                </a:r>
              </a:p>
            </p:txBody>
          </p:sp>
          <p:sp>
            <p:nvSpPr>
              <p:cNvPr id="16" name="Content Placeholder 2"/>
              <p:cNvSpPr txBox="1">
                <a:spLocks/>
              </p:cNvSpPr>
              <p:nvPr/>
            </p:nvSpPr>
            <p:spPr>
              <a:xfrm>
                <a:off x="1339888" y="3023585"/>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Performance</a:t>
                </a:r>
              </a:p>
            </p:txBody>
          </p:sp>
          <p:sp>
            <p:nvSpPr>
              <p:cNvPr id="18" name="Content Placeholder 2"/>
              <p:cNvSpPr txBox="1">
                <a:spLocks/>
              </p:cNvSpPr>
              <p:nvPr/>
            </p:nvSpPr>
            <p:spPr>
              <a:xfrm>
                <a:off x="1235674" y="3534306"/>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Lower Price (Storage) </a:t>
                </a:r>
              </a:p>
            </p:txBody>
          </p:sp>
          <p:sp>
            <p:nvSpPr>
              <p:cNvPr id="19" name="Content Placeholder 2"/>
              <p:cNvSpPr txBox="1">
                <a:spLocks/>
              </p:cNvSpPr>
              <p:nvPr/>
            </p:nvSpPr>
            <p:spPr>
              <a:xfrm>
                <a:off x="927430" y="4068897"/>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Hybrid </a:t>
                </a:r>
              </a:p>
            </p:txBody>
          </p:sp>
          <p:sp>
            <p:nvSpPr>
              <p:cNvPr id="20" name="Content Placeholder 2"/>
              <p:cNvSpPr txBox="1">
                <a:spLocks/>
              </p:cNvSpPr>
              <p:nvPr/>
            </p:nvSpPr>
            <p:spPr>
              <a:xfrm>
                <a:off x="832411" y="4573844"/>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Reliability and Security </a:t>
                </a:r>
              </a:p>
            </p:txBody>
          </p:sp>
          <p:sp>
            <p:nvSpPr>
              <p:cNvPr id="21" name="Content Placeholder 2"/>
              <p:cNvSpPr txBox="1">
                <a:spLocks/>
              </p:cNvSpPr>
              <p:nvPr/>
            </p:nvSpPr>
            <p:spPr>
              <a:xfrm>
                <a:off x="572137" y="5115661"/>
                <a:ext cx="4346726" cy="48608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tabLst>
                    <a:tab pos="6803116" algn="l"/>
                  </a:tabLst>
                </a:pPr>
                <a:r>
                  <a:rPr lang="en-US" sz="2399" b="1" dirty="0">
                    <a:solidFill>
                      <a:srgbClr val="5F5F5F">
                        <a:lumMod val="50000"/>
                      </a:srgbClr>
                    </a:solidFill>
                  </a:rPr>
                  <a:t>Oracle Runs Oracle Best </a:t>
                </a:r>
              </a:p>
            </p:txBody>
          </p:sp>
          <p:sp>
            <p:nvSpPr>
              <p:cNvPr id="22" name="Content Placeholder 2"/>
              <p:cNvSpPr txBox="1">
                <a:spLocks/>
              </p:cNvSpPr>
              <p:nvPr/>
            </p:nvSpPr>
            <p:spPr>
              <a:xfrm>
                <a:off x="6843768" y="1892522"/>
                <a:ext cx="4346726" cy="65211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6803116" algn="l"/>
                  </a:tabLst>
                </a:pPr>
                <a:r>
                  <a:rPr lang="en-US" sz="2999" dirty="0">
                    <a:solidFill>
                      <a:srgbClr val="FFFFFF"/>
                    </a:solidFill>
                  </a:rPr>
                  <a:t>Oracle Customer Wins</a:t>
                </a:r>
              </a:p>
            </p:txBody>
          </p:sp>
        </p:grpSp>
      </p:grpSp>
      <p:sp>
        <p:nvSpPr>
          <p:cNvPr id="41" name="TextBox 40"/>
          <p:cNvSpPr txBox="1"/>
          <p:nvPr/>
        </p:nvSpPr>
        <p:spPr>
          <a:xfrm>
            <a:off x="447328" y="6128635"/>
            <a:ext cx="913686" cy="914162"/>
          </a:xfrm>
          <a:prstGeom prst="rect">
            <a:avLst/>
          </a:prstGeom>
          <a:noFill/>
        </p:spPr>
        <p:txBody>
          <a:bodyPr wrap="none" lIns="0" tIns="0" rIns="0" bIns="0" rtlCol="0">
            <a:noAutofit/>
          </a:bodyPr>
          <a:lstStyle/>
          <a:p>
            <a:pPr>
              <a:lnSpc>
                <a:spcPct val="90000"/>
              </a:lnSpc>
            </a:pPr>
            <a:endParaRPr lang="en-US" sz="1799" dirty="0">
              <a:solidFill>
                <a:srgbClr val="5F5F5F"/>
              </a:solidFill>
            </a:endParaRPr>
          </a:p>
        </p:txBody>
      </p:sp>
      <p:sp>
        <p:nvSpPr>
          <p:cNvPr id="38" name="Parallelogram 37"/>
          <p:cNvSpPr/>
          <p:nvPr/>
        </p:nvSpPr>
        <p:spPr>
          <a:xfrm>
            <a:off x="5318025" y="2262610"/>
            <a:ext cx="6099088" cy="3747191"/>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grpSp>
        <p:nvGrpSpPr>
          <p:cNvPr id="33" name="Group 32"/>
          <p:cNvGrpSpPr/>
          <p:nvPr/>
        </p:nvGrpSpPr>
        <p:grpSpPr>
          <a:xfrm>
            <a:off x="5754824" y="2893924"/>
            <a:ext cx="5044942" cy="2911617"/>
            <a:chOff x="9418125" y="1189365"/>
            <a:chExt cx="4989049" cy="2658048"/>
          </a:xfrm>
        </p:grpSpPr>
        <p:pic>
          <p:nvPicPr>
            <p:cNvPr id="34" name="Picture 33" descr="YellowDog"/>
            <p:cNvPicPr>
              <a:picLocks noChangeAspect="1" noChangeArrowheads="1"/>
            </p:cNvPicPr>
            <p:nvPr/>
          </p:nvPicPr>
          <p:blipFill>
            <a:blip r:embed="rId5">
              <a:biLevel thresh="25000"/>
              <a:extLst>
                <a:ext uri="{28A0092B-C50C-407E-A947-70E740481C1C}">
                  <a14:useLocalDpi xmlns:a14="http://schemas.microsoft.com/office/drawing/2010/main"/>
                </a:ext>
              </a:extLst>
            </a:blip>
            <a:srcRect/>
            <a:stretch>
              <a:fillRect/>
            </a:stretch>
          </p:blipFill>
          <p:spPr bwMode="auto">
            <a:xfrm>
              <a:off x="12923553" y="1268070"/>
              <a:ext cx="1483621" cy="243403"/>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Picture 3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75019" y="3628288"/>
              <a:ext cx="1557930" cy="219125"/>
            </a:xfrm>
            <a:prstGeom prst="rect">
              <a:avLst/>
            </a:prstGeom>
            <a:noFill/>
          </p:spPr>
        </p:pic>
        <p:pic>
          <p:nvPicPr>
            <p:cNvPr id="50" name="Picture 49"/>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170566" y="1270580"/>
              <a:ext cx="607813" cy="362446"/>
            </a:xfrm>
            <a:prstGeom prst="rect">
              <a:avLst/>
            </a:prstGeom>
            <a:noFill/>
          </p:spPr>
        </p:pic>
        <p:pic>
          <p:nvPicPr>
            <p:cNvPr id="51" name="image52.png" descr="falkonry.png"/>
            <p:cNvPicPr>
              <a:picLocks noChangeAspect="1"/>
            </p:cNvPicPr>
            <p:nvPr/>
          </p:nvPicPr>
          <p:blipFill>
            <a:blip r:embed="rId8" cstate="hqprint">
              <a:biLevel thresh="75000"/>
              <a:extLst>
                <a:ext uri="{28A0092B-C50C-407E-A947-70E740481C1C}">
                  <a14:useLocalDpi xmlns:a14="http://schemas.microsoft.com/office/drawing/2010/main"/>
                </a:ext>
              </a:extLst>
            </a:blip>
            <a:stretch>
              <a:fillRect/>
            </a:stretch>
          </p:blipFill>
          <p:spPr>
            <a:xfrm>
              <a:off x="11168745" y="1189365"/>
              <a:ext cx="1358874" cy="509180"/>
            </a:xfrm>
            <a:prstGeom prst="rect">
              <a:avLst/>
            </a:prstGeom>
            <a:noFill/>
            <a:ln w="12700">
              <a:miter lim="400000"/>
            </a:ln>
          </p:spPr>
        </p:pic>
        <p:pic>
          <p:nvPicPr>
            <p:cNvPr id="53" name="Picture 52"/>
            <p:cNvPicPr>
              <a:picLocks noChangeAspect="1"/>
            </p:cNvPicPr>
            <p:nvPr/>
          </p:nvPicPr>
          <p:blipFill>
            <a:blip r:embed="rId9">
              <a:extLst>
                <a:ext uri="{28A0092B-C50C-407E-A947-70E740481C1C}">
                  <a14:useLocalDpi xmlns:a14="http://schemas.microsoft.com/office/drawing/2010/main"/>
                </a:ext>
              </a:extLst>
            </a:blip>
            <a:stretch>
              <a:fillRect/>
            </a:stretch>
          </p:blipFill>
          <p:spPr bwMode="gray">
            <a:xfrm>
              <a:off x="9418125" y="2842875"/>
              <a:ext cx="1526065" cy="742601"/>
            </a:xfrm>
            <a:prstGeom prst="rect">
              <a:avLst/>
            </a:prstGeom>
            <a:noFill/>
          </p:spPr>
        </p:pic>
      </p:grpSp>
      <p:pic>
        <p:nvPicPr>
          <p:cNvPr id="54" name="Picture 53" descr="clubcorp_1.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7975036" y="2518752"/>
            <a:ext cx="1139076" cy="257494"/>
          </a:xfrm>
          <a:prstGeom prst="rect">
            <a:avLst/>
          </a:prstGeom>
        </p:spPr>
      </p:pic>
      <p:pic>
        <p:nvPicPr>
          <p:cNvPr id="55" name="Picture 54"/>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645379" y="2166865"/>
            <a:ext cx="1082965" cy="908259"/>
          </a:xfrm>
          <a:prstGeom prst="rect">
            <a:avLst/>
          </a:prstGeom>
        </p:spPr>
      </p:pic>
      <p:pic>
        <p:nvPicPr>
          <p:cNvPr id="56" name="Picture 55">
            <a:hlinkClick r:id="rId12"/>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bwMode="gray">
          <a:xfrm>
            <a:off x="6410749" y="3563508"/>
            <a:ext cx="994538" cy="474408"/>
          </a:xfrm>
          <a:prstGeom prst="rect">
            <a:avLst/>
          </a:prstGeom>
        </p:spPr>
      </p:pic>
      <p:pic>
        <p:nvPicPr>
          <p:cNvPr id="57" name="Picture 10" descr="http://www.tatapower-ddl.com/images/logo.png"/>
          <p:cNvPicPr>
            <a:picLocks noChangeAspect="1" noChangeArrowheads="1"/>
          </p:cNvPicPr>
          <p:nvPr/>
        </p:nvPicPr>
        <p:blipFill>
          <a:blip r:embed="rId14">
            <a:biLevel thresh="25000"/>
            <a:extLst>
              <a:ext uri="{28A0092B-C50C-407E-A947-70E740481C1C}">
                <a14:useLocalDpi xmlns:a14="http://schemas.microsoft.com/office/drawing/2010/main"/>
              </a:ext>
            </a:extLst>
          </a:blip>
          <a:srcRect/>
          <a:stretch>
            <a:fillRect/>
          </a:stretch>
        </p:blipFill>
        <p:spPr bwMode="auto">
          <a:xfrm>
            <a:off x="9433780" y="3490692"/>
            <a:ext cx="948179" cy="430991"/>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540113" y="5395310"/>
            <a:ext cx="1433552" cy="591701"/>
          </a:xfrm>
          <a:prstGeom prst="rect">
            <a:avLst/>
          </a:prstGeom>
        </p:spPr>
      </p:pic>
      <p:pic>
        <p:nvPicPr>
          <p:cNvPr id="59" name="Picture 5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8702304" y="4956594"/>
            <a:ext cx="1462954" cy="439537"/>
          </a:xfrm>
          <a:prstGeom prst="rect">
            <a:avLst/>
          </a:prstGeom>
        </p:spPr>
      </p:pic>
      <p:pic>
        <p:nvPicPr>
          <p:cNvPr id="60" name="Picture 59"/>
          <p:cNvPicPr>
            <a:picLocks noChangeAspect="1"/>
          </p:cNvPicPr>
          <p:nvPr/>
        </p:nvPicPr>
        <p:blipFill rotWithShape="1">
          <a:blip r:embed="rId17" cstate="hqprint">
            <a:extLst>
              <a:ext uri="{28A0092B-C50C-407E-A947-70E740481C1C}">
                <a14:useLocalDpi xmlns:a14="http://schemas.microsoft.com/office/drawing/2010/main"/>
              </a:ext>
            </a:extLst>
          </a:blip>
          <a:srcRect/>
          <a:stretch/>
        </p:blipFill>
        <p:spPr bwMode="gray">
          <a:xfrm>
            <a:off x="9358477" y="2518752"/>
            <a:ext cx="1617006" cy="210632"/>
          </a:xfrm>
          <a:prstGeom prst="rect">
            <a:avLst/>
          </a:prstGeom>
        </p:spPr>
      </p:pic>
      <p:pic>
        <p:nvPicPr>
          <p:cNvPr id="61" name="Picture 60"/>
          <p:cNvPicPr>
            <a:picLocks noChangeAspect="1"/>
          </p:cNvPicPr>
          <p:nvPr/>
        </p:nvPicPr>
        <p:blipFill>
          <a:blip r:embed="rId18">
            <a:biLevel thresh="25000"/>
            <a:extLst>
              <a:ext uri="{28A0092B-C50C-407E-A947-70E740481C1C}">
                <a14:useLocalDpi xmlns:a14="http://schemas.microsoft.com/office/drawing/2010/main"/>
              </a:ext>
            </a:extLst>
          </a:blip>
          <a:stretch>
            <a:fillRect/>
          </a:stretch>
        </p:blipFill>
        <p:spPr>
          <a:xfrm>
            <a:off x="7505397" y="4910584"/>
            <a:ext cx="987450" cy="386153"/>
          </a:xfrm>
          <a:prstGeom prst="rect">
            <a:avLst/>
          </a:prstGeom>
        </p:spPr>
      </p:pic>
      <p:pic>
        <p:nvPicPr>
          <p:cNvPr id="62" name="Picture 61"/>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bwMode="gray">
          <a:xfrm>
            <a:off x="7762694" y="3653101"/>
            <a:ext cx="1257257" cy="289902"/>
          </a:xfrm>
          <a:prstGeom prst="rect">
            <a:avLst/>
          </a:prstGeom>
        </p:spPr>
      </p:pic>
      <p:pic>
        <p:nvPicPr>
          <p:cNvPr id="66" name="Picture 65"/>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697941" y="4365934"/>
            <a:ext cx="992967" cy="232073"/>
          </a:xfrm>
          <a:prstGeom prst="rect">
            <a:avLst/>
          </a:prstGeom>
        </p:spPr>
      </p:pic>
      <p:pic>
        <p:nvPicPr>
          <p:cNvPr id="67" name="Picture 66"/>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8955526" y="5496069"/>
            <a:ext cx="1064828" cy="320284"/>
          </a:xfrm>
          <a:prstGeom prst="rect">
            <a:avLst/>
          </a:prstGeom>
        </p:spPr>
      </p:pic>
      <p:pic>
        <p:nvPicPr>
          <p:cNvPr id="68" name="Picture 67"/>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6256887" y="4339865"/>
            <a:ext cx="781227" cy="292317"/>
          </a:xfrm>
          <a:prstGeom prst="rect">
            <a:avLst/>
          </a:prstGeom>
        </p:spPr>
      </p:pic>
      <p:pic>
        <p:nvPicPr>
          <p:cNvPr id="69" name="Picture 68"/>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8403474" y="4271540"/>
            <a:ext cx="2268865" cy="448392"/>
          </a:xfrm>
          <a:prstGeom prst="rect">
            <a:avLst/>
          </a:prstGeom>
        </p:spPr>
      </p:pic>
    </p:spTree>
    <p:extLst>
      <p:ext uri="{BB962C8B-B14F-4D97-AF65-F5344CB8AC3E}">
        <p14:creationId xmlns:p14="http://schemas.microsoft.com/office/powerpoint/2010/main" val="1458023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bwMode="gray">
          <a:xfrm>
            <a:off x="7405660" y="2310088"/>
            <a:ext cx="4251432" cy="3891517"/>
          </a:xfrm>
          <a:prstGeom prst="rect">
            <a:avLst/>
          </a:prstGeom>
          <a:noFill/>
        </p:spPr>
        <p:txBody>
          <a:bodyPr wrap="square" lIns="0" tIns="0" rIns="0" bIns="0" rtlCol="0" anchor="t" anchorCtr="0">
            <a:noAutofit/>
          </a:bodyPr>
          <a:lstStyle/>
          <a:p>
            <a:pPr marL="179388" indent="-179388" algn="r">
              <a:lnSpc>
                <a:spcPct val="90000"/>
              </a:lnSpc>
            </a:pPr>
            <a:r>
              <a:rPr lang="en-US" sz="2800" b="1" dirty="0" smtClean="0">
                <a:solidFill>
                  <a:srgbClr val="FFFFFF"/>
                </a:solidFill>
                <a:ea typeface="Calibri" charset="0"/>
                <a:cs typeface="Calibri" charset="0"/>
              </a:rPr>
              <a:t>Content Repository</a:t>
            </a:r>
          </a:p>
          <a:p>
            <a:pPr marL="179388" indent="-179388" algn="r">
              <a:lnSpc>
                <a:spcPct val="90000"/>
              </a:lnSpc>
            </a:pPr>
            <a:r>
              <a:rPr lang="en-US" sz="1600" dirty="0" smtClean="0">
                <a:solidFill>
                  <a:srgbClr val="FFFFFF"/>
                </a:solidFill>
                <a:ea typeface="Calibri" charset="0"/>
                <a:cs typeface="Calibri" charset="0"/>
              </a:rPr>
              <a:t>Securely store and access large digital </a:t>
            </a:r>
          </a:p>
          <a:p>
            <a:pPr marL="179388" indent="-179388" algn="r">
              <a:lnSpc>
                <a:spcPct val="90000"/>
              </a:lnSpc>
            </a:pPr>
            <a:r>
              <a:rPr lang="en-US" sz="1600" dirty="0" smtClean="0">
                <a:solidFill>
                  <a:srgbClr val="FFFFFF"/>
                </a:solidFill>
                <a:ea typeface="Calibri" charset="0"/>
                <a:cs typeface="Calibri" charset="0"/>
              </a:rPr>
              <a:t> files for artists anytime and anywhere</a:t>
            </a:r>
          </a:p>
          <a:p>
            <a:pPr marL="179388" indent="-179388" algn="r">
              <a:lnSpc>
                <a:spcPct val="90000"/>
              </a:lnSpc>
            </a:pPr>
            <a:endParaRPr lang="en-US" sz="100" dirty="0" smtClean="0">
              <a:solidFill>
                <a:srgbClr val="FFFFFF"/>
              </a:solidFill>
              <a:ea typeface="Calibri" charset="0"/>
              <a:cs typeface="Calibri" charset="0"/>
            </a:endParaRPr>
          </a:p>
          <a:p>
            <a:pPr marL="179388" indent="-179388" algn="r">
              <a:lnSpc>
                <a:spcPct val="90000"/>
              </a:lnSpc>
            </a:pPr>
            <a:endParaRPr lang="en-US" sz="1400" dirty="0">
              <a:solidFill>
                <a:srgbClr val="FFFFFF"/>
              </a:solidFill>
              <a:ea typeface="Calibri" charset="0"/>
              <a:cs typeface="Calibri" charset="0"/>
            </a:endParaRPr>
          </a:p>
          <a:p>
            <a:pPr marL="179388" indent="-179388" algn="r">
              <a:lnSpc>
                <a:spcPct val="90000"/>
              </a:lnSpc>
            </a:pPr>
            <a:r>
              <a:rPr lang="en-US" sz="2800" b="1" dirty="0" smtClean="0">
                <a:solidFill>
                  <a:srgbClr val="FFFFFF"/>
                </a:solidFill>
                <a:ea typeface="Calibri" charset="0"/>
                <a:cs typeface="Calibri" charset="0"/>
              </a:rPr>
              <a:t>Fast Data Retrieval</a:t>
            </a:r>
            <a:endParaRPr lang="en-US" sz="2800" b="1" dirty="0">
              <a:solidFill>
                <a:srgbClr val="FFFFFF"/>
              </a:solidFill>
              <a:ea typeface="Calibri" charset="0"/>
              <a:cs typeface="Calibri" charset="0"/>
            </a:endParaRPr>
          </a:p>
          <a:p>
            <a:pPr marL="179388" indent="-179388" algn="r">
              <a:lnSpc>
                <a:spcPct val="90000"/>
              </a:lnSpc>
            </a:pPr>
            <a:r>
              <a:rPr lang="en-US" sz="1600" dirty="0" smtClean="0">
                <a:solidFill>
                  <a:srgbClr val="FFFFFF"/>
                </a:solidFill>
                <a:ea typeface="Calibri" charset="0"/>
                <a:cs typeface="Calibri" charset="0"/>
              </a:rPr>
              <a:t>Reduced from days/weeks to under four hours</a:t>
            </a:r>
          </a:p>
          <a:p>
            <a:pPr algn="r">
              <a:lnSpc>
                <a:spcPct val="90000"/>
              </a:lnSpc>
            </a:pPr>
            <a:r>
              <a:rPr lang="en-US" sz="1600" dirty="0">
                <a:solidFill>
                  <a:srgbClr val="FFFFFF"/>
                </a:solidFill>
                <a:ea typeface="Calibri" charset="0"/>
                <a:cs typeface="Calibri" charset="0"/>
              </a:rPr>
              <a:t>Share files across the globe to leverage the best talent anywhere</a:t>
            </a:r>
          </a:p>
          <a:p>
            <a:pPr marL="179388" indent="-179388" algn="r">
              <a:lnSpc>
                <a:spcPct val="90000"/>
              </a:lnSpc>
            </a:pPr>
            <a:endParaRPr lang="en-US" sz="1400" dirty="0" smtClean="0">
              <a:solidFill>
                <a:srgbClr val="FFFFFF"/>
              </a:solidFill>
              <a:ea typeface="Calibri" charset="0"/>
              <a:cs typeface="Calibri" charset="0"/>
            </a:endParaRPr>
          </a:p>
          <a:p>
            <a:pPr marL="179388" indent="-179388" algn="r">
              <a:lnSpc>
                <a:spcPct val="90000"/>
              </a:lnSpc>
            </a:pPr>
            <a:r>
              <a:rPr lang="en-US" sz="2800" b="1" dirty="0" smtClean="0">
                <a:solidFill>
                  <a:srgbClr val="FFFFFF"/>
                </a:solidFill>
                <a:ea typeface="Calibri" charset="0"/>
                <a:cs typeface="Calibri" charset="0"/>
              </a:rPr>
              <a:t>Solution</a:t>
            </a:r>
            <a:endParaRPr lang="en-US" sz="2800" b="1" dirty="0">
              <a:solidFill>
                <a:srgbClr val="FFFFFF"/>
              </a:solidFill>
              <a:ea typeface="Calibri" charset="0"/>
              <a:cs typeface="Calibri" charset="0"/>
            </a:endParaRPr>
          </a:p>
          <a:p>
            <a:pPr marL="179388" indent="-179388" algn="r">
              <a:lnSpc>
                <a:spcPct val="90000"/>
              </a:lnSpc>
            </a:pPr>
            <a:r>
              <a:rPr lang="en-US" sz="1600" dirty="0" smtClean="0">
                <a:solidFill>
                  <a:srgbClr val="FFFFFF"/>
                </a:solidFill>
                <a:ea typeface="Calibri" charset="0"/>
                <a:cs typeface="Calibri" charset="0"/>
              </a:rPr>
              <a:t>Oracle Cloud Platform—Storage and Archive</a:t>
            </a:r>
            <a:r>
              <a:rPr lang="en-US" sz="1600" dirty="0">
                <a:solidFill>
                  <a:srgbClr val="FFFFFF"/>
                </a:solidFill>
                <a:ea typeface="Calibri" charset="0"/>
                <a:cs typeface="Calibri" charset="0"/>
              </a:rPr>
              <a:t/>
            </a:r>
            <a:br>
              <a:rPr lang="en-US" sz="1600" dirty="0">
                <a:solidFill>
                  <a:srgbClr val="FFFFFF"/>
                </a:solidFill>
                <a:ea typeface="Calibri" charset="0"/>
                <a:cs typeface="Calibri" charset="0"/>
              </a:rPr>
            </a:br>
            <a:endParaRPr lang="en-US" sz="1400" i="1" dirty="0">
              <a:solidFill>
                <a:srgbClr val="FFFFFF"/>
              </a:solidFill>
              <a:ea typeface="Calibri" charset="0"/>
              <a:cs typeface="Calibri" charset="0"/>
            </a:endParaRPr>
          </a:p>
          <a:p>
            <a:pPr marL="179388" indent="-179388" algn="r">
              <a:lnSpc>
                <a:spcPct val="90000"/>
              </a:lnSpc>
            </a:pPr>
            <a:r>
              <a:rPr lang="en-US" sz="2800" b="1" dirty="0" smtClean="0">
                <a:solidFill>
                  <a:srgbClr val="FFFFFF"/>
                </a:solidFill>
                <a:ea typeface="Calibri" charset="0"/>
                <a:cs typeface="Calibri" charset="0"/>
              </a:rPr>
              <a:t>Economical</a:t>
            </a:r>
            <a:endParaRPr lang="en-US" sz="3200" b="1" dirty="0" smtClean="0">
              <a:solidFill>
                <a:srgbClr val="FFFFFF"/>
              </a:solidFill>
              <a:ea typeface="Calibri" charset="0"/>
              <a:cs typeface="Calibri" charset="0"/>
            </a:endParaRPr>
          </a:p>
          <a:p>
            <a:pPr marL="179388" indent="-179388" algn="r">
              <a:lnSpc>
                <a:spcPct val="90000"/>
              </a:lnSpc>
            </a:pPr>
            <a:r>
              <a:rPr lang="en-US" sz="1600" b="1" dirty="0" smtClean="0">
                <a:solidFill>
                  <a:srgbClr val="FFFFFF"/>
                </a:solidFill>
                <a:ea typeface="Calibri" charset="0"/>
                <a:cs typeface="Calibri" charset="0"/>
              </a:rPr>
              <a:t>10X </a:t>
            </a:r>
            <a:r>
              <a:rPr lang="en-US" sz="1600" dirty="0" smtClean="0">
                <a:solidFill>
                  <a:srgbClr val="FFFFFF"/>
                </a:solidFill>
                <a:ea typeface="Calibri" charset="0"/>
                <a:cs typeface="Calibri" charset="0"/>
              </a:rPr>
              <a:t>reduction in cost vs. </a:t>
            </a:r>
          </a:p>
          <a:p>
            <a:pPr marL="179388" indent="-179388" algn="r">
              <a:lnSpc>
                <a:spcPct val="90000"/>
              </a:lnSpc>
            </a:pPr>
            <a:r>
              <a:rPr lang="en-US" sz="1600" dirty="0" smtClean="0">
                <a:solidFill>
                  <a:srgbClr val="FFFFFF"/>
                </a:solidFill>
                <a:ea typeface="Calibri" charset="0"/>
                <a:cs typeface="Calibri" charset="0"/>
              </a:rPr>
              <a:t>competing cloud </a:t>
            </a:r>
            <a:r>
              <a:rPr lang="en-US" sz="1600" dirty="0">
                <a:solidFill>
                  <a:srgbClr val="FFFFFF"/>
                </a:solidFill>
                <a:ea typeface="Calibri" charset="0"/>
                <a:cs typeface="Calibri" charset="0"/>
              </a:rPr>
              <a:t>providers</a:t>
            </a:r>
            <a:endParaRPr lang="en-US" sz="1600" dirty="0" smtClean="0">
              <a:solidFill>
                <a:srgbClr val="FFFFFF"/>
              </a:solidFill>
              <a:ea typeface="Calibri" charset="0"/>
              <a:cs typeface="Calibri" charset="0"/>
            </a:endParaRPr>
          </a:p>
        </p:txBody>
      </p:sp>
      <p:pic>
        <p:nvPicPr>
          <p:cNvPr id="3" name="Picture 2">
            <a:hlinkClick r:id="rId4"/>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gray">
          <a:xfrm>
            <a:off x="10234578" y="1271969"/>
            <a:ext cx="1363686" cy="650498"/>
          </a:xfrm>
          <a:prstGeom prst="rect">
            <a:avLst/>
          </a:prstGeom>
        </p:spPr>
      </p:pic>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Tree>
    <p:extLst>
      <p:ext uri="{BB962C8B-B14F-4D97-AF65-F5344CB8AC3E}">
        <p14:creationId xmlns:p14="http://schemas.microsoft.com/office/powerpoint/2010/main" val="190708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Parallelogram 81"/>
          <p:cNvSpPr/>
          <p:nvPr/>
        </p:nvSpPr>
        <p:spPr>
          <a:xfrm>
            <a:off x="2972518" y="0"/>
            <a:ext cx="11773509" cy="6858000"/>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2" name="TextBox 31"/>
          <p:cNvSpPr txBox="1"/>
          <p:nvPr/>
        </p:nvSpPr>
        <p:spPr>
          <a:xfrm>
            <a:off x="7945764" y="6556248"/>
            <a:ext cx="3198734"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sp>
        <p:nvSpPr>
          <p:cNvPr id="121" name="Parallelogram 120"/>
          <p:cNvSpPr/>
          <p:nvPr/>
        </p:nvSpPr>
        <p:spPr>
          <a:xfrm>
            <a:off x="-2023324" y="391064"/>
            <a:ext cx="11097575" cy="1196537"/>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22" name="TextBox 121"/>
          <p:cNvSpPr txBox="1"/>
          <p:nvPr/>
        </p:nvSpPr>
        <p:spPr>
          <a:xfrm>
            <a:off x="534883" y="315112"/>
            <a:ext cx="6366943" cy="1255774"/>
          </a:xfrm>
          <a:prstGeom prst="rect">
            <a:avLst/>
          </a:prstGeom>
          <a:noFill/>
        </p:spPr>
        <p:txBody>
          <a:bodyPr wrap="square" lIns="0" tIns="0" rIns="0" bIns="0" rtlCol="0" anchor="ctr" anchorCtr="0">
            <a:noAutofit/>
          </a:bodyPr>
          <a:lstStyle/>
          <a:p>
            <a:pPr>
              <a:spcAft>
                <a:spcPts val="300"/>
              </a:spcAft>
            </a:pPr>
            <a:r>
              <a:rPr lang="en-US" sz="4000" dirty="0">
                <a:solidFill>
                  <a:srgbClr val="FFFFFF">
                    <a:alpha val="90000"/>
                  </a:srgbClr>
                </a:solidFill>
                <a:latin typeface="Calibri"/>
                <a:ea typeface="Calibri" charset="0"/>
                <a:cs typeface="Calibri" charset="0"/>
              </a:rPr>
              <a:t>Solutions for Every </a:t>
            </a:r>
            <a:r>
              <a:rPr lang="en-US" sz="4000" b="1" dirty="0">
                <a:solidFill>
                  <a:srgbClr val="FFFFFF">
                    <a:alpha val="90000"/>
                  </a:srgbClr>
                </a:solidFill>
                <a:latin typeface="Calibri"/>
                <a:ea typeface="Calibri" charset="0"/>
                <a:cs typeface="Calibri" charset="0"/>
              </a:rPr>
              <a:t>Category</a:t>
            </a:r>
            <a:endParaRPr lang="en-US" sz="4000" b="1" dirty="0">
              <a:solidFill>
                <a:srgbClr val="FFFFFF"/>
              </a:solidFill>
              <a:latin typeface="Calibri"/>
              <a:ea typeface="Calibri" charset="0"/>
              <a:cs typeface="Calibri" charset="0"/>
            </a:endParaRPr>
          </a:p>
        </p:txBody>
      </p:sp>
      <p:sp>
        <p:nvSpPr>
          <p:cNvPr id="4" name="TextBox 3"/>
          <p:cNvSpPr txBox="1"/>
          <p:nvPr/>
        </p:nvSpPr>
        <p:spPr>
          <a:xfrm>
            <a:off x="13149120" y="4810381"/>
            <a:ext cx="914162" cy="914400"/>
          </a:xfrm>
          <a:prstGeom prst="rect">
            <a:avLst/>
          </a:prstGeom>
          <a:noFill/>
        </p:spPr>
        <p:txBody>
          <a:bodyPr wrap="none" lIns="0" tIns="0" rIns="0" bIns="0" rtlCol="0">
            <a:noAutofit/>
          </a:bodyPr>
          <a:lstStyle/>
          <a:p>
            <a:pPr>
              <a:lnSpc>
                <a:spcPct val="90000"/>
              </a:lnSpc>
            </a:pPr>
            <a:endParaRPr lang="en-US" dirty="0">
              <a:solidFill>
                <a:srgbClr val="5F5F5F"/>
              </a:solidFill>
              <a:latin typeface="Calibri"/>
            </a:endParaRPr>
          </a:p>
        </p:txBody>
      </p:sp>
      <p:sp>
        <p:nvSpPr>
          <p:cNvPr id="117" name="Parallelogram 116"/>
          <p:cNvSpPr/>
          <p:nvPr/>
        </p:nvSpPr>
        <p:spPr>
          <a:xfrm>
            <a:off x="1074143" y="3444201"/>
            <a:ext cx="10905549" cy="1283456"/>
          </a:xfrm>
          <a:prstGeom prst="parallelogram">
            <a:avLst>
              <a:gd name="adj" fmla="val 3657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latin typeface="Calibri"/>
            </a:endParaRPr>
          </a:p>
        </p:txBody>
      </p:sp>
      <p:sp>
        <p:nvSpPr>
          <p:cNvPr id="114" name="Parallelogram 113"/>
          <p:cNvSpPr/>
          <p:nvPr/>
        </p:nvSpPr>
        <p:spPr>
          <a:xfrm>
            <a:off x="1612804" y="2055337"/>
            <a:ext cx="9938213" cy="1160971"/>
          </a:xfrm>
          <a:prstGeom prst="parallelogram">
            <a:avLst>
              <a:gd name="adj" fmla="val 3657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dirty="0">
              <a:solidFill>
                <a:srgbClr val="FFFFFF"/>
              </a:solidFill>
              <a:latin typeface="Calibri"/>
            </a:endParaRPr>
          </a:p>
        </p:txBody>
      </p:sp>
      <p:sp>
        <p:nvSpPr>
          <p:cNvPr id="116" name="Parallelogram 115"/>
          <p:cNvSpPr/>
          <p:nvPr/>
        </p:nvSpPr>
        <p:spPr>
          <a:xfrm>
            <a:off x="638643" y="4943239"/>
            <a:ext cx="8653172" cy="966163"/>
          </a:xfrm>
          <a:prstGeom prst="parallelogram">
            <a:avLst>
              <a:gd name="adj" fmla="val 3657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lnSpc>
                <a:spcPct val="90000"/>
              </a:lnSpc>
            </a:pPr>
            <a:endParaRPr lang="en-US" sz="1798">
              <a:solidFill>
                <a:srgbClr val="FFFFFF"/>
              </a:solidFill>
              <a:latin typeface="Calibri"/>
            </a:endParaRPr>
          </a:p>
        </p:txBody>
      </p:sp>
      <p:sp>
        <p:nvSpPr>
          <p:cNvPr id="38" name="TextBox 37"/>
          <p:cNvSpPr txBox="1"/>
          <p:nvPr/>
        </p:nvSpPr>
        <p:spPr>
          <a:xfrm>
            <a:off x="3095035" y="5546211"/>
            <a:ext cx="1269597" cy="348578"/>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Networking</a:t>
            </a:r>
          </a:p>
        </p:txBody>
      </p:sp>
      <p:sp>
        <p:nvSpPr>
          <p:cNvPr id="39" name="TextBox 38"/>
          <p:cNvSpPr txBox="1"/>
          <p:nvPr/>
        </p:nvSpPr>
        <p:spPr>
          <a:xfrm>
            <a:off x="1825436" y="5546211"/>
            <a:ext cx="1269597" cy="348578"/>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Compute</a:t>
            </a:r>
          </a:p>
        </p:txBody>
      </p:sp>
      <p:sp>
        <p:nvSpPr>
          <p:cNvPr id="40" name="TextBox 39"/>
          <p:cNvSpPr txBox="1"/>
          <p:nvPr/>
        </p:nvSpPr>
        <p:spPr>
          <a:xfrm>
            <a:off x="4557367" y="5546211"/>
            <a:ext cx="1269597" cy="348578"/>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Storage</a:t>
            </a:r>
          </a:p>
        </p:txBody>
      </p:sp>
      <p:pic>
        <p:nvPicPr>
          <p:cNvPr id="41" name="Picture 4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60569" y="4960406"/>
            <a:ext cx="702941" cy="703307"/>
          </a:xfrm>
          <a:prstGeom prst="rect">
            <a:avLst/>
          </a:prstGeom>
        </p:spPr>
      </p:pic>
      <p:pic>
        <p:nvPicPr>
          <p:cNvPr id="42" name="Picture 4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88884" y="5062636"/>
            <a:ext cx="471181" cy="471426"/>
          </a:xfrm>
          <a:prstGeom prst="rect">
            <a:avLst/>
          </a:prstGeom>
        </p:spPr>
      </p:pic>
      <p:pic>
        <p:nvPicPr>
          <p:cNvPr id="43" name="Picture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51608" y="5031919"/>
            <a:ext cx="364323" cy="364513"/>
          </a:xfrm>
          <a:prstGeom prst="rect">
            <a:avLst/>
          </a:prstGeom>
        </p:spPr>
      </p:pic>
      <p:sp>
        <p:nvSpPr>
          <p:cNvPr id="44" name="TextBox 43"/>
          <p:cNvSpPr txBox="1"/>
          <p:nvPr/>
        </p:nvSpPr>
        <p:spPr>
          <a:xfrm>
            <a:off x="7127902" y="5546211"/>
            <a:ext cx="1269597" cy="348578"/>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DNS</a:t>
            </a:r>
          </a:p>
        </p:txBody>
      </p:sp>
      <p:sp>
        <p:nvSpPr>
          <p:cNvPr id="45" name="TextBox 44"/>
          <p:cNvSpPr txBox="1"/>
          <p:nvPr/>
        </p:nvSpPr>
        <p:spPr>
          <a:xfrm>
            <a:off x="5898189" y="5527975"/>
            <a:ext cx="1269597" cy="348578"/>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Load Balancer</a:t>
            </a:r>
          </a:p>
        </p:txBody>
      </p:sp>
      <p:pic>
        <p:nvPicPr>
          <p:cNvPr id="46" name="Picture 4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42055" y="4988504"/>
            <a:ext cx="702941" cy="703307"/>
          </a:xfrm>
          <a:prstGeom prst="rect">
            <a:avLst/>
          </a:prstGeom>
        </p:spPr>
      </p:pic>
      <p:sp>
        <p:nvSpPr>
          <p:cNvPr id="64" name="TextBox 63"/>
          <p:cNvSpPr txBox="1"/>
          <p:nvPr/>
        </p:nvSpPr>
        <p:spPr>
          <a:xfrm>
            <a:off x="2757150"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Application Development</a:t>
            </a:r>
          </a:p>
        </p:txBody>
      </p:sp>
      <p:sp>
        <p:nvSpPr>
          <p:cNvPr id="65" name="TextBox 64"/>
          <p:cNvSpPr txBox="1"/>
          <p:nvPr/>
        </p:nvSpPr>
        <p:spPr>
          <a:xfrm>
            <a:off x="3983285"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Enterprise Integration</a:t>
            </a:r>
          </a:p>
        </p:txBody>
      </p:sp>
      <p:sp>
        <p:nvSpPr>
          <p:cNvPr id="66" name="TextBox 65"/>
          <p:cNvSpPr txBox="1"/>
          <p:nvPr/>
        </p:nvSpPr>
        <p:spPr>
          <a:xfrm>
            <a:off x="1486729"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Data Management</a:t>
            </a:r>
          </a:p>
        </p:txBody>
      </p:sp>
      <p:sp>
        <p:nvSpPr>
          <p:cNvPr id="67" name="TextBox 66"/>
          <p:cNvSpPr txBox="1"/>
          <p:nvPr/>
        </p:nvSpPr>
        <p:spPr>
          <a:xfrm>
            <a:off x="7389630"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Security</a:t>
            </a:r>
          </a:p>
        </p:txBody>
      </p:sp>
      <p:sp>
        <p:nvSpPr>
          <p:cNvPr id="68" name="TextBox 67"/>
          <p:cNvSpPr txBox="1"/>
          <p:nvPr/>
        </p:nvSpPr>
        <p:spPr>
          <a:xfrm>
            <a:off x="6286605"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Business Analytics</a:t>
            </a:r>
          </a:p>
        </p:txBody>
      </p:sp>
      <p:sp>
        <p:nvSpPr>
          <p:cNvPr id="69" name="TextBox 68"/>
          <p:cNvSpPr txBox="1"/>
          <p:nvPr/>
        </p:nvSpPr>
        <p:spPr>
          <a:xfrm>
            <a:off x="8352402"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Content</a:t>
            </a:r>
          </a:p>
        </p:txBody>
      </p:sp>
      <p:pic>
        <p:nvPicPr>
          <p:cNvPr id="70" name="Picture 6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830983" y="3588908"/>
            <a:ext cx="724554" cy="724743"/>
          </a:xfrm>
          <a:prstGeom prst="rect">
            <a:avLst/>
          </a:prstGeom>
        </p:spPr>
      </p:pic>
      <p:pic>
        <p:nvPicPr>
          <p:cNvPr id="71" name="Picture 7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08191" y="3588908"/>
            <a:ext cx="724554" cy="724743"/>
          </a:xfrm>
          <a:prstGeom prst="rect">
            <a:avLst/>
          </a:prstGeom>
        </p:spPr>
      </p:pic>
      <p:pic>
        <p:nvPicPr>
          <p:cNvPr id="72" name="Picture 7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317185" y="3588908"/>
            <a:ext cx="724554" cy="724743"/>
          </a:xfrm>
          <a:prstGeom prst="rect">
            <a:avLst/>
          </a:prstGeom>
        </p:spPr>
      </p:pic>
      <p:pic>
        <p:nvPicPr>
          <p:cNvPr id="73" name="Picture 7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096036" y="3588908"/>
            <a:ext cx="724554" cy="724743"/>
          </a:xfrm>
          <a:prstGeom prst="rect">
            <a:avLst/>
          </a:prstGeom>
        </p:spPr>
      </p:pic>
      <p:pic>
        <p:nvPicPr>
          <p:cNvPr id="74" name="Picture 7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610102" y="3588908"/>
            <a:ext cx="724554" cy="724743"/>
          </a:xfrm>
          <a:prstGeom prst="rect">
            <a:avLst/>
          </a:prstGeom>
        </p:spPr>
      </p:pic>
      <p:sp>
        <p:nvSpPr>
          <p:cNvPr id="75" name="TextBox 74"/>
          <p:cNvSpPr txBox="1"/>
          <p:nvPr/>
        </p:nvSpPr>
        <p:spPr>
          <a:xfrm>
            <a:off x="5033797"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Data</a:t>
            </a:r>
            <a:br>
              <a:rPr lang="en-US" sz="1200" b="1" dirty="0">
                <a:solidFill>
                  <a:srgbClr val="0E1213"/>
                </a:solidFill>
                <a:latin typeface="Calibri"/>
                <a:ea typeface="Calibri" charset="0"/>
                <a:cs typeface="Calibri" charset="0"/>
              </a:rPr>
            </a:br>
            <a:r>
              <a:rPr lang="en-US" sz="1200" b="1" dirty="0">
                <a:solidFill>
                  <a:srgbClr val="0E1213"/>
                </a:solidFill>
                <a:latin typeface="Calibri"/>
                <a:ea typeface="Calibri" charset="0"/>
                <a:cs typeface="Calibri" charset="0"/>
              </a:rPr>
              <a:t>Integration</a:t>
            </a:r>
          </a:p>
        </p:txBody>
      </p:sp>
      <p:sp>
        <p:nvSpPr>
          <p:cNvPr id="76" name="TextBox 75"/>
          <p:cNvSpPr txBox="1"/>
          <p:nvPr/>
        </p:nvSpPr>
        <p:spPr>
          <a:xfrm>
            <a:off x="9288417"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Big Data</a:t>
            </a:r>
          </a:p>
        </p:txBody>
      </p:sp>
      <p:sp>
        <p:nvSpPr>
          <p:cNvPr id="77" name="TextBox 76"/>
          <p:cNvSpPr txBox="1"/>
          <p:nvPr/>
        </p:nvSpPr>
        <p:spPr>
          <a:xfrm>
            <a:off x="10321510" y="4185232"/>
            <a:ext cx="1348128"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Management</a:t>
            </a:r>
          </a:p>
        </p:txBody>
      </p:sp>
      <p:pic>
        <p:nvPicPr>
          <p:cNvPr id="78" name="Picture 77"/>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327423" y="3588908"/>
            <a:ext cx="724554" cy="724743"/>
          </a:xfrm>
          <a:prstGeom prst="rect">
            <a:avLst/>
          </a:prstGeom>
        </p:spPr>
      </p:pic>
      <p:pic>
        <p:nvPicPr>
          <p:cNvPr id="79" name="Picture 7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665590" y="3588908"/>
            <a:ext cx="724554" cy="724743"/>
          </a:xfrm>
          <a:prstGeom prst="rect">
            <a:avLst/>
          </a:prstGeom>
        </p:spPr>
      </p:pic>
      <p:pic>
        <p:nvPicPr>
          <p:cNvPr id="80" name="Picture 79"/>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9667036" y="3588908"/>
            <a:ext cx="724554" cy="724743"/>
          </a:xfrm>
          <a:prstGeom prst="rect">
            <a:avLst/>
          </a:prstGeom>
        </p:spPr>
      </p:pic>
      <p:pic>
        <p:nvPicPr>
          <p:cNvPr id="81" name="Picture 80"/>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633278" y="3588908"/>
            <a:ext cx="724554" cy="724743"/>
          </a:xfrm>
          <a:prstGeom prst="rect">
            <a:avLst/>
          </a:prstGeom>
        </p:spPr>
      </p:pic>
      <p:sp>
        <p:nvSpPr>
          <p:cNvPr id="100" name="TextBox 99"/>
          <p:cNvSpPr txBox="1"/>
          <p:nvPr/>
        </p:nvSpPr>
        <p:spPr>
          <a:xfrm>
            <a:off x="3627947" y="2810896"/>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Modern HR</a:t>
            </a:r>
          </a:p>
        </p:txBody>
      </p:sp>
      <p:sp>
        <p:nvSpPr>
          <p:cNvPr id="101" name="TextBox 100"/>
          <p:cNvSpPr txBox="1"/>
          <p:nvPr/>
        </p:nvSpPr>
        <p:spPr>
          <a:xfrm>
            <a:off x="1403895" y="2810896"/>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Supply Chain</a:t>
            </a:r>
          </a:p>
        </p:txBody>
      </p:sp>
      <p:sp>
        <p:nvSpPr>
          <p:cNvPr id="102" name="TextBox 101"/>
          <p:cNvSpPr txBox="1"/>
          <p:nvPr/>
        </p:nvSpPr>
        <p:spPr>
          <a:xfrm>
            <a:off x="2529620" y="2810896"/>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ERP / EPM</a:t>
            </a:r>
          </a:p>
        </p:txBody>
      </p:sp>
      <p:sp>
        <p:nvSpPr>
          <p:cNvPr id="103" name="TextBox 102"/>
          <p:cNvSpPr txBox="1"/>
          <p:nvPr/>
        </p:nvSpPr>
        <p:spPr>
          <a:xfrm>
            <a:off x="7133818" y="2810896"/>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Service</a:t>
            </a:r>
          </a:p>
        </p:txBody>
      </p:sp>
      <p:sp>
        <p:nvSpPr>
          <p:cNvPr id="104" name="TextBox 103"/>
          <p:cNvSpPr txBox="1"/>
          <p:nvPr/>
        </p:nvSpPr>
        <p:spPr>
          <a:xfrm>
            <a:off x="4823893" y="2810896"/>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Marketing</a:t>
            </a:r>
          </a:p>
        </p:txBody>
      </p:sp>
      <p:sp>
        <p:nvSpPr>
          <p:cNvPr id="105" name="TextBox 104"/>
          <p:cNvSpPr txBox="1"/>
          <p:nvPr/>
        </p:nvSpPr>
        <p:spPr>
          <a:xfrm>
            <a:off x="6530988" y="2810896"/>
            <a:ext cx="1242625"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Sales</a:t>
            </a:r>
          </a:p>
        </p:txBody>
      </p:sp>
      <p:pic>
        <p:nvPicPr>
          <p:cNvPr id="107" name="Picture 106"/>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2215362" y="2269383"/>
            <a:ext cx="687324" cy="687503"/>
          </a:xfrm>
          <a:prstGeom prst="rect">
            <a:avLst/>
          </a:prstGeom>
        </p:spPr>
      </p:pic>
      <p:pic>
        <p:nvPicPr>
          <p:cNvPr id="108" name="Picture 107"/>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338446" y="2200403"/>
            <a:ext cx="689600" cy="689780"/>
          </a:xfrm>
          <a:prstGeom prst="rect">
            <a:avLst/>
          </a:prstGeom>
        </p:spPr>
      </p:pic>
      <p:pic>
        <p:nvPicPr>
          <p:cNvPr id="109" name="Picture 108"/>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5639742" y="2196778"/>
            <a:ext cx="741979" cy="742172"/>
          </a:xfrm>
          <a:prstGeom prst="rect">
            <a:avLst/>
          </a:prstGeom>
        </p:spPr>
      </p:pic>
      <p:pic>
        <p:nvPicPr>
          <p:cNvPr id="110" name="Picture 109"/>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709542" y="2189403"/>
            <a:ext cx="700598" cy="700780"/>
          </a:xfrm>
          <a:prstGeom prst="rect">
            <a:avLst/>
          </a:prstGeom>
        </p:spPr>
      </p:pic>
      <p:pic>
        <p:nvPicPr>
          <p:cNvPr id="111" name="Picture 110"/>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796687" y="2183470"/>
            <a:ext cx="689600" cy="689780"/>
          </a:xfrm>
          <a:prstGeom prst="rect">
            <a:avLst/>
          </a:prstGeom>
        </p:spPr>
      </p:pic>
      <p:sp>
        <p:nvSpPr>
          <p:cNvPr id="112" name="TextBox 111"/>
          <p:cNvSpPr txBox="1"/>
          <p:nvPr/>
        </p:nvSpPr>
        <p:spPr>
          <a:xfrm>
            <a:off x="8174162" y="2810895"/>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Commerce</a:t>
            </a:r>
          </a:p>
        </p:txBody>
      </p:sp>
      <p:pic>
        <p:nvPicPr>
          <p:cNvPr id="113" name="Picture 112"/>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862778" y="2190288"/>
            <a:ext cx="724855" cy="725044"/>
          </a:xfrm>
          <a:prstGeom prst="rect">
            <a:avLst/>
          </a:prstGeom>
        </p:spPr>
      </p:pic>
      <p:sp>
        <p:nvSpPr>
          <p:cNvPr id="118" name="TextBox 117"/>
          <p:cNvSpPr txBox="1"/>
          <p:nvPr/>
        </p:nvSpPr>
        <p:spPr>
          <a:xfrm>
            <a:off x="9256512" y="2813831"/>
            <a:ext cx="2231343" cy="527709"/>
          </a:xfrm>
          <a:prstGeom prst="rect">
            <a:avLst/>
          </a:prstGeom>
          <a:noFill/>
        </p:spPr>
        <p:txBody>
          <a:bodyPr wrap="square" lIns="0" tIns="0" rIns="0" bIns="0" rtlCol="0" anchor="ctr" anchorCtr="0">
            <a:noAutofit/>
          </a:bodyPr>
          <a:lstStyle/>
          <a:p>
            <a:pPr algn="ctr">
              <a:lnSpc>
                <a:spcPct val="90000"/>
              </a:lnSpc>
            </a:pPr>
            <a:r>
              <a:rPr lang="en-US" sz="1200" b="1" dirty="0">
                <a:solidFill>
                  <a:srgbClr val="0E1213"/>
                </a:solidFill>
                <a:latin typeface="Calibri"/>
                <a:ea typeface="Calibri" charset="0"/>
                <a:cs typeface="Calibri" charset="0"/>
              </a:rPr>
              <a:t>Industry</a:t>
            </a:r>
          </a:p>
        </p:txBody>
      </p:sp>
      <p:pic>
        <p:nvPicPr>
          <p:cNvPr id="119" name="Picture 118"/>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3199174" y="2183570"/>
            <a:ext cx="924120" cy="924361"/>
          </a:xfrm>
          <a:prstGeom prst="rect">
            <a:avLst/>
          </a:prstGeom>
        </p:spPr>
      </p:pic>
      <p:sp>
        <p:nvSpPr>
          <p:cNvPr id="3" name="TextBox 2"/>
          <p:cNvSpPr txBox="1"/>
          <p:nvPr/>
        </p:nvSpPr>
        <p:spPr>
          <a:xfrm>
            <a:off x="11454592" y="4848864"/>
            <a:ext cx="914162" cy="914400"/>
          </a:xfrm>
          <a:prstGeom prst="rect">
            <a:avLst/>
          </a:prstGeom>
          <a:noFill/>
        </p:spPr>
        <p:txBody>
          <a:bodyPr wrap="none" lIns="0" tIns="0" rIns="0" bIns="0" rtlCol="0">
            <a:noAutofit/>
          </a:bodyPr>
          <a:lstStyle/>
          <a:p>
            <a:pPr>
              <a:lnSpc>
                <a:spcPct val="90000"/>
              </a:lnSpc>
            </a:pPr>
            <a:endParaRPr lang="en-US" dirty="0">
              <a:solidFill>
                <a:srgbClr val="5F5F5F"/>
              </a:solidFill>
              <a:latin typeface="Calibri"/>
            </a:endParaRPr>
          </a:p>
        </p:txBody>
      </p:sp>
      <p:sp>
        <p:nvSpPr>
          <p:cNvPr id="94" name="Freeform 1"/>
          <p:cNvSpPr>
            <a:spLocks noChangeAspect="1" noChangeArrowheads="1"/>
          </p:cNvSpPr>
          <p:nvPr/>
        </p:nvSpPr>
        <p:spPr bwMode="auto">
          <a:xfrm>
            <a:off x="7544433" y="5114431"/>
            <a:ext cx="434134" cy="431780"/>
          </a:xfrm>
          <a:custGeom>
            <a:avLst/>
            <a:gdLst>
              <a:gd name="T0" fmla="*/ 3249 w 5938"/>
              <a:gd name="T1" fmla="*/ 0 h 5906"/>
              <a:gd name="T2" fmla="*/ 5937 w 5938"/>
              <a:gd name="T3" fmla="*/ 3186 h 5906"/>
              <a:gd name="T4" fmla="*/ 2719 w 5938"/>
              <a:gd name="T5" fmla="*/ 5905 h 5906"/>
              <a:gd name="T6" fmla="*/ 0 w 5938"/>
              <a:gd name="T7" fmla="*/ 3218 h 5906"/>
              <a:gd name="T8" fmla="*/ 2719 w 5938"/>
              <a:gd name="T9" fmla="*/ 0 h 5906"/>
              <a:gd name="T10" fmla="*/ 3187 w 5938"/>
              <a:gd name="T11" fmla="*/ 5311 h 5906"/>
              <a:gd name="T12" fmla="*/ 3937 w 5938"/>
              <a:gd name="T13" fmla="*/ 4280 h 5906"/>
              <a:gd name="T14" fmla="*/ 5093 w 5938"/>
              <a:gd name="T15" fmla="*/ 2812 h 5906"/>
              <a:gd name="T16" fmla="*/ 5312 w 5938"/>
              <a:gd name="T17" fmla="*/ 2593 h 5906"/>
              <a:gd name="T18" fmla="*/ 4374 w 5938"/>
              <a:gd name="T19" fmla="*/ 1843 h 5906"/>
              <a:gd name="T20" fmla="*/ 5093 w 5938"/>
              <a:gd name="T21" fmla="*/ 2812 h 5906"/>
              <a:gd name="T22" fmla="*/ 4874 w 5938"/>
              <a:gd name="T23" fmla="*/ 3155 h 5906"/>
              <a:gd name="T24" fmla="*/ 4406 w 5938"/>
              <a:gd name="T25" fmla="*/ 4155 h 5906"/>
              <a:gd name="T26" fmla="*/ 5281 w 5938"/>
              <a:gd name="T27" fmla="*/ 3093 h 5906"/>
              <a:gd name="T28" fmla="*/ 1375 w 5938"/>
              <a:gd name="T29" fmla="*/ 2812 h 5906"/>
              <a:gd name="T30" fmla="*/ 1157 w 5938"/>
              <a:gd name="T31" fmla="*/ 1562 h 5906"/>
              <a:gd name="T32" fmla="*/ 688 w 5938"/>
              <a:gd name="T33" fmla="*/ 2812 h 5906"/>
              <a:gd name="T34" fmla="*/ 688 w 5938"/>
              <a:gd name="T35" fmla="*/ 3093 h 5906"/>
              <a:gd name="T36" fmla="*/ 1157 w 5938"/>
              <a:gd name="T37" fmla="*/ 4405 h 5906"/>
              <a:gd name="T38" fmla="*/ 1469 w 5938"/>
              <a:gd name="T39" fmla="*/ 3155 h 5906"/>
              <a:gd name="T40" fmla="*/ 2313 w 5938"/>
              <a:gd name="T41" fmla="*/ 2812 h 5906"/>
              <a:gd name="T42" fmla="*/ 2750 w 5938"/>
              <a:gd name="T43" fmla="*/ 2062 h 5906"/>
              <a:gd name="T44" fmla="*/ 1813 w 5938"/>
              <a:gd name="T45" fmla="*/ 2312 h 5906"/>
              <a:gd name="T46" fmla="*/ 2313 w 5938"/>
              <a:gd name="T47" fmla="*/ 3093 h 5906"/>
              <a:gd name="T48" fmla="*/ 1813 w 5938"/>
              <a:gd name="T49" fmla="*/ 3624 h 5906"/>
              <a:gd name="T50" fmla="*/ 2750 w 5938"/>
              <a:gd name="T51" fmla="*/ 3843 h 5906"/>
              <a:gd name="T52" fmla="*/ 2313 w 5938"/>
              <a:gd name="T53" fmla="*/ 3093 h 5906"/>
              <a:gd name="T54" fmla="*/ 3187 w 5938"/>
              <a:gd name="T55" fmla="*/ 2812 h 5906"/>
              <a:gd name="T56" fmla="*/ 4124 w 5938"/>
              <a:gd name="T57" fmla="*/ 2312 h 5906"/>
              <a:gd name="T58" fmla="*/ 3124 w 5938"/>
              <a:gd name="T59" fmla="*/ 2125 h 5906"/>
              <a:gd name="T60" fmla="*/ 3124 w 5938"/>
              <a:gd name="T61" fmla="*/ 3780 h 5906"/>
              <a:gd name="T62" fmla="*/ 4124 w 5938"/>
              <a:gd name="T63" fmla="*/ 3561 h 5906"/>
              <a:gd name="T64" fmla="*/ 3187 w 5938"/>
              <a:gd name="T65" fmla="*/ 3093 h 5906"/>
              <a:gd name="T66" fmla="*/ 2813 w 5938"/>
              <a:gd name="T67" fmla="*/ 4718 h 5906"/>
              <a:gd name="T68" fmla="*/ 2375 w 5938"/>
              <a:gd name="T69" fmla="*/ 4249 h 5906"/>
              <a:gd name="T70" fmla="*/ 2313 w 5938"/>
              <a:gd name="T71" fmla="*/ 5218 h 5906"/>
              <a:gd name="T72" fmla="*/ 2813 w 5938"/>
              <a:gd name="T73" fmla="*/ 1187 h 5906"/>
              <a:gd name="T74" fmla="*/ 2782 w 5938"/>
              <a:gd name="T75" fmla="*/ 593 h 5906"/>
              <a:gd name="T76" fmla="*/ 2125 w 5938"/>
              <a:gd name="T77" fmla="*/ 1156 h 5906"/>
              <a:gd name="T78" fmla="*/ 2813 w 5938"/>
              <a:gd name="T79" fmla="*/ 1687 h 5906"/>
              <a:gd name="T80" fmla="*/ 3124 w 5938"/>
              <a:gd name="T81" fmla="*/ 1687 h 5906"/>
              <a:gd name="T82" fmla="*/ 3874 w 5938"/>
              <a:gd name="T83" fmla="*/ 1343 h 5906"/>
              <a:gd name="T84" fmla="*/ 3187 w 5938"/>
              <a:gd name="T85" fmla="*/ 593 h 5906"/>
              <a:gd name="T86" fmla="*/ 2063 w 5938"/>
              <a:gd name="T87" fmla="*/ 1625 h 5906"/>
              <a:gd name="T88" fmla="*/ 2063 w 5938"/>
              <a:gd name="T89" fmla="*/ 1625 h 5906"/>
              <a:gd name="T90" fmla="*/ 1750 w 5938"/>
              <a:gd name="T91" fmla="*/ 3968 h 5906"/>
              <a:gd name="T92" fmla="*/ 4312 w 5938"/>
              <a:gd name="T93" fmla="*/ 3249 h 5906"/>
              <a:gd name="T94" fmla="*/ 4312 w 5938"/>
              <a:gd name="T95" fmla="*/ 3249 h 5906"/>
              <a:gd name="T96" fmla="*/ 3906 w 5938"/>
              <a:gd name="T97" fmla="*/ 469 h 5906"/>
              <a:gd name="T98" fmla="*/ 4093 w 5938"/>
              <a:gd name="T99" fmla="*/ 5030 h 5906"/>
              <a:gd name="T100" fmla="*/ 4281 w 5938"/>
              <a:gd name="T101" fmla="*/ 4468 h 5906"/>
              <a:gd name="T102" fmla="*/ 4312 w 5938"/>
              <a:gd name="T103" fmla="*/ 1437 h 5906"/>
              <a:gd name="T104" fmla="*/ 4343 w 5938"/>
              <a:gd name="T105" fmla="*/ 1125 h 5906"/>
              <a:gd name="T106" fmla="*/ 4312 w 5938"/>
              <a:gd name="T107" fmla="*/ 1437 h 5906"/>
              <a:gd name="T108" fmla="*/ 1750 w 5938"/>
              <a:gd name="T109" fmla="*/ 4874 h 5906"/>
              <a:gd name="T110" fmla="*/ 1844 w 5938"/>
              <a:gd name="T111" fmla="*/ 875 h 5906"/>
              <a:gd name="T112" fmla="*/ 1844 w 5938"/>
              <a:gd name="T113" fmla="*/ 875 h 5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38" h="5906">
                <a:moveTo>
                  <a:pt x="2719" y="0"/>
                </a:moveTo>
                <a:lnTo>
                  <a:pt x="2719" y="0"/>
                </a:lnTo>
                <a:cubicBezTo>
                  <a:pt x="2875" y="0"/>
                  <a:pt x="3062" y="0"/>
                  <a:pt x="3218" y="0"/>
                </a:cubicBezTo>
                <a:cubicBezTo>
                  <a:pt x="3218" y="0"/>
                  <a:pt x="3218" y="0"/>
                  <a:pt x="3249" y="0"/>
                </a:cubicBezTo>
                <a:cubicBezTo>
                  <a:pt x="3593" y="31"/>
                  <a:pt x="3968" y="125"/>
                  <a:pt x="4281" y="281"/>
                </a:cubicBezTo>
                <a:cubicBezTo>
                  <a:pt x="5031" y="687"/>
                  <a:pt x="5562" y="1281"/>
                  <a:pt x="5812" y="2093"/>
                </a:cubicBezTo>
                <a:cubicBezTo>
                  <a:pt x="5874" y="2281"/>
                  <a:pt x="5906" y="2500"/>
                  <a:pt x="5937" y="2719"/>
                </a:cubicBezTo>
                <a:cubicBezTo>
                  <a:pt x="5937" y="2875"/>
                  <a:pt x="5937" y="3030"/>
                  <a:pt x="5937" y="3186"/>
                </a:cubicBezTo>
                <a:cubicBezTo>
                  <a:pt x="5906" y="3280"/>
                  <a:pt x="5906" y="3374"/>
                  <a:pt x="5874" y="3499"/>
                </a:cubicBezTo>
                <a:cubicBezTo>
                  <a:pt x="5624" y="4686"/>
                  <a:pt x="4906" y="5436"/>
                  <a:pt x="3749" y="5811"/>
                </a:cubicBezTo>
                <a:cubicBezTo>
                  <a:pt x="3593" y="5874"/>
                  <a:pt x="3406" y="5874"/>
                  <a:pt x="3218" y="5905"/>
                </a:cubicBezTo>
                <a:cubicBezTo>
                  <a:pt x="3062" y="5905"/>
                  <a:pt x="2907" y="5905"/>
                  <a:pt x="2719" y="5905"/>
                </a:cubicBezTo>
                <a:cubicBezTo>
                  <a:pt x="2719" y="5905"/>
                  <a:pt x="2719" y="5905"/>
                  <a:pt x="2688" y="5905"/>
                </a:cubicBezTo>
                <a:cubicBezTo>
                  <a:pt x="2438" y="5874"/>
                  <a:pt x="2188" y="5843"/>
                  <a:pt x="1969" y="5749"/>
                </a:cubicBezTo>
                <a:cubicBezTo>
                  <a:pt x="1031" y="5374"/>
                  <a:pt x="407" y="4718"/>
                  <a:pt x="125" y="3749"/>
                </a:cubicBezTo>
                <a:cubicBezTo>
                  <a:pt x="63" y="3561"/>
                  <a:pt x="32" y="3374"/>
                  <a:pt x="0" y="3218"/>
                </a:cubicBezTo>
                <a:cubicBezTo>
                  <a:pt x="0" y="3030"/>
                  <a:pt x="0" y="2875"/>
                  <a:pt x="0" y="2687"/>
                </a:cubicBezTo>
                <a:cubicBezTo>
                  <a:pt x="32" y="2625"/>
                  <a:pt x="32" y="2562"/>
                  <a:pt x="32" y="2500"/>
                </a:cubicBezTo>
                <a:cubicBezTo>
                  <a:pt x="282" y="1281"/>
                  <a:pt x="1000" y="469"/>
                  <a:pt x="2188" y="93"/>
                </a:cubicBezTo>
                <a:cubicBezTo>
                  <a:pt x="2344" y="31"/>
                  <a:pt x="2532" y="31"/>
                  <a:pt x="2719" y="0"/>
                </a:cubicBezTo>
                <a:close/>
                <a:moveTo>
                  <a:pt x="3124" y="4718"/>
                </a:moveTo>
                <a:lnTo>
                  <a:pt x="3124" y="4718"/>
                </a:lnTo>
                <a:cubicBezTo>
                  <a:pt x="3124" y="4905"/>
                  <a:pt x="3124" y="5061"/>
                  <a:pt x="3124" y="5249"/>
                </a:cubicBezTo>
                <a:cubicBezTo>
                  <a:pt x="3124" y="5280"/>
                  <a:pt x="3124" y="5311"/>
                  <a:pt x="3187" y="5311"/>
                </a:cubicBezTo>
                <a:cubicBezTo>
                  <a:pt x="3343" y="5280"/>
                  <a:pt x="3468" y="5249"/>
                  <a:pt x="3624" y="5218"/>
                </a:cubicBezTo>
                <a:cubicBezTo>
                  <a:pt x="3656" y="5218"/>
                  <a:pt x="3687" y="5186"/>
                  <a:pt x="3718" y="5155"/>
                </a:cubicBezTo>
                <a:cubicBezTo>
                  <a:pt x="3812" y="4905"/>
                  <a:pt x="3906" y="4655"/>
                  <a:pt x="3968" y="4374"/>
                </a:cubicBezTo>
                <a:cubicBezTo>
                  <a:pt x="3999" y="4343"/>
                  <a:pt x="3968" y="4311"/>
                  <a:pt x="3937" y="4280"/>
                </a:cubicBezTo>
                <a:cubicBezTo>
                  <a:pt x="3687" y="4218"/>
                  <a:pt x="3437" y="4155"/>
                  <a:pt x="3187" y="4155"/>
                </a:cubicBezTo>
                <a:cubicBezTo>
                  <a:pt x="3124" y="4155"/>
                  <a:pt x="3124" y="4155"/>
                  <a:pt x="3124" y="4218"/>
                </a:cubicBezTo>
                <a:cubicBezTo>
                  <a:pt x="3124" y="4374"/>
                  <a:pt x="3124" y="4561"/>
                  <a:pt x="3124" y="4718"/>
                </a:cubicBezTo>
                <a:close/>
                <a:moveTo>
                  <a:pt x="5093" y="2812"/>
                </a:moveTo>
                <a:lnTo>
                  <a:pt x="5093" y="2812"/>
                </a:lnTo>
                <a:cubicBezTo>
                  <a:pt x="5156" y="2812"/>
                  <a:pt x="5218" y="2781"/>
                  <a:pt x="5281" y="2812"/>
                </a:cubicBezTo>
                <a:cubicBezTo>
                  <a:pt x="5312" y="2812"/>
                  <a:pt x="5312" y="2781"/>
                  <a:pt x="5312" y="2750"/>
                </a:cubicBezTo>
                <a:cubicBezTo>
                  <a:pt x="5312" y="2687"/>
                  <a:pt x="5312" y="2656"/>
                  <a:pt x="5312" y="2593"/>
                </a:cubicBezTo>
                <a:cubicBezTo>
                  <a:pt x="5249" y="2219"/>
                  <a:pt x="5093" y="1843"/>
                  <a:pt x="4843" y="1531"/>
                </a:cubicBezTo>
                <a:cubicBezTo>
                  <a:pt x="4812" y="1500"/>
                  <a:pt x="4812" y="1500"/>
                  <a:pt x="4781" y="1531"/>
                </a:cubicBezTo>
                <a:cubicBezTo>
                  <a:pt x="4656" y="1593"/>
                  <a:pt x="4531" y="1687"/>
                  <a:pt x="4406" y="1750"/>
                </a:cubicBezTo>
                <a:cubicBezTo>
                  <a:pt x="4374" y="1750"/>
                  <a:pt x="4343" y="1781"/>
                  <a:pt x="4374" y="1843"/>
                </a:cubicBezTo>
                <a:cubicBezTo>
                  <a:pt x="4406" y="2000"/>
                  <a:pt x="4406" y="2156"/>
                  <a:pt x="4437" y="2312"/>
                </a:cubicBezTo>
                <a:cubicBezTo>
                  <a:pt x="4437" y="2343"/>
                  <a:pt x="4437" y="2375"/>
                  <a:pt x="4499" y="2375"/>
                </a:cubicBezTo>
                <a:cubicBezTo>
                  <a:pt x="4656" y="2437"/>
                  <a:pt x="4781" y="2500"/>
                  <a:pt x="4812" y="2656"/>
                </a:cubicBezTo>
                <a:cubicBezTo>
                  <a:pt x="4874" y="2781"/>
                  <a:pt x="4968" y="2843"/>
                  <a:pt x="5093" y="2812"/>
                </a:cubicBezTo>
                <a:close/>
                <a:moveTo>
                  <a:pt x="5124" y="3093"/>
                </a:moveTo>
                <a:lnTo>
                  <a:pt x="5124" y="3093"/>
                </a:lnTo>
                <a:cubicBezTo>
                  <a:pt x="5062" y="3093"/>
                  <a:pt x="4999" y="3093"/>
                  <a:pt x="4937" y="3093"/>
                </a:cubicBezTo>
                <a:cubicBezTo>
                  <a:pt x="4906" y="3093"/>
                  <a:pt x="4906" y="3124"/>
                  <a:pt x="4874" y="3155"/>
                </a:cubicBezTo>
                <a:cubicBezTo>
                  <a:pt x="4812" y="3343"/>
                  <a:pt x="4687" y="3468"/>
                  <a:pt x="4468" y="3530"/>
                </a:cubicBezTo>
                <a:cubicBezTo>
                  <a:pt x="4437" y="3530"/>
                  <a:pt x="4437" y="3561"/>
                  <a:pt x="4437" y="3561"/>
                </a:cubicBezTo>
                <a:cubicBezTo>
                  <a:pt x="4406" y="3749"/>
                  <a:pt x="4406" y="3936"/>
                  <a:pt x="4343" y="4093"/>
                </a:cubicBezTo>
                <a:cubicBezTo>
                  <a:pt x="4343" y="4124"/>
                  <a:pt x="4374" y="4155"/>
                  <a:pt x="4406" y="4155"/>
                </a:cubicBezTo>
                <a:cubicBezTo>
                  <a:pt x="4531" y="4218"/>
                  <a:pt x="4656" y="4311"/>
                  <a:pt x="4781" y="4374"/>
                </a:cubicBezTo>
                <a:cubicBezTo>
                  <a:pt x="4812" y="4405"/>
                  <a:pt x="4812" y="4405"/>
                  <a:pt x="4843" y="4374"/>
                </a:cubicBezTo>
                <a:cubicBezTo>
                  <a:pt x="5124" y="3999"/>
                  <a:pt x="5281" y="3593"/>
                  <a:pt x="5312" y="3155"/>
                </a:cubicBezTo>
                <a:cubicBezTo>
                  <a:pt x="5312" y="3124"/>
                  <a:pt x="5312" y="3093"/>
                  <a:pt x="5281" y="3093"/>
                </a:cubicBezTo>
                <a:cubicBezTo>
                  <a:pt x="5218" y="3093"/>
                  <a:pt x="5156" y="3093"/>
                  <a:pt x="5124" y="3093"/>
                </a:cubicBezTo>
                <a:close/>
                <a:moveTo>
                  <a:pt x="1063" y="2812"/>
                </a:moveTo>
                <a:lnTo>
                  <a:pt x="1063" y="2812"/>
                </a:lnTo>
                <a:cubicBezTo>
                  <a:pt x="1157" y="2812"/>
                  <a:pt x="1282" y="2812"/>
                  <a:pt x="1375" y="2812"/>
                </a:cubicBezTo>
                <a:cubicBezTo>
                  <a:pt x="1469" y="2812"/>
                  <a:pt x="1500" y="2781"/>
                  <a:pt x="1500" y="2687"/>
                </a:cubicBezTo>
                <a:cubicBezTo>
                  <a:pt x="1500" y="2562"/>
                  <a:pt x="1500" y="2406"/>
                  <a:pt x="1532" y="2281"/>
                </a:cubicBezTo>
                <a:cubicBezTo>
                  <a:pt x="1532" y="2219"/>
                  <a:pt x="1500" y="2187"/>
                  <a:pt x="1469" y="2156"/>
                </a:cubicBezTo>
                <a:cubicBezTo>
                  <a:pt x="1250" y="2031"/>
                  <a:pt x="1157" y="1812"/>
                  <a:pt x="1157" y="1562"/>
                </a:cubicBezTo>
                <a:cubicBezTo>
                  <a:pt x="1188" y="1531"/>
                  <a:pt x="1188" y="1531"/>
                  <a:pt x="1157" y="1500"/>
                </a:cubicBezTo>
                <a:cubicBezTo>
                  <a:pt x="1125" y="1469"/>
                  <a:pt x="1094" y="1531"/>
                  <a:pt x="1094" y="1531"/>
                </a:cubicBezTo>
                <a:cubicBezTo>
                  <a:pt x="813" y="1906"/>
                  <a:pt x="657" y="2312"/>
                  <a:pt x="625" y="2750"/>
                </a:cubicBezTo>
                <a:cubicBezTo>
                  <a:pt x="625" y="2781"/>
                  <a:pt x="625" y="2812"/>
                  <a:pt x="688" y="2812"/>
                </a:cubicBezTo>
                <a:cubicBezTo>
                  <a:pt x="813" y="2781"/>
                  <a:pt x="938" y="2812"/>
                  <a:pt x="1063" y="2812"/>
                </a:cubicBezTo>
                <a:close/>
                <a:moveTo>
                  <a:pt x="1063" y="3093"/>
                </a:moveTo>
                <a:lnTo>
                  <a:pt x="1063" y="3093"/>
                </a:lnTo>
                <a:cubicBezTo>
                  <a:pt x="938" y="3093"/>
                  <a:pt x="813" y="3093"/>
                  <a:pt x="688" y="3093"/>
                </a:cubicBezTo>
                <a:cubicBezTo>
                  <a:pt x="625" y="3093"/>
                  <a:pt x="625" y="3124"/>
                  <a:pt x="625" y="3155"/>
                </a:cubicBezTo>
                <a:cubicBezTo>
                  <a:pt x="625" y="3218"/>
                  <a:pt x="625" y="3249"/>
                  <a:pt x="657" y="3280"/>
                </a:cubicBezTo>
                <a:cubicBezTo>
                  <a:pt x="688" y="3686"/>
                  <a:pt x="844" y="4061"/>
                  <a:pt x="1094" y="4374"/>
                </a:cubicBezTo>
                <a:cubicBezTo>
                  <a:pt x="1094" y="4374"/>
                  <a:pt x="1125" y="4405"/>
                  <a:pt x="1157" y="4405"/>
                </a:cubicBezTo>
                <a:cubicBezTo>
                  <a:pt x="1188" y="4374"/>
                  <a:pt x="1188" y="4374"/>
                  <a:pt x="1157" y="4343"/>
                </a:cubicBezTo>
                <a:cubicBezTo>
                  <a:pt x="1157" y="4093"/>
                  <a:pt x="1219" y="3905"/>
                  <a:pt x="1407" y="3780"/>
                </a:cubicBezTo>
                <a:cubicBezTo>
                  <a:pt x="1500" y="3718"/>
                  <a:pt x="1532" y="3655"/>
                  <a:pt x="1500" y="3561"/>
                </a:cubicBezTo>
                <a:cubicBezTo>
                  <a:pt x="1500" y="3436"/>
                  <a:pt x="1500" y="3311"/>
                  <a:pt x="1469" y="3155"/>
                </a:cubicBezTo>
                <a:cubicBezTo>
                  <a:pt x="1469" y="3124"/>
                  <a:pt x="1469" y="3093"/>
                  <a:pt x="1407" y="3093"/>
                </a:cubicBezTo>
                <a:cubicBezTo>
                  <a:pt x="1282" y="3093"/>
                  <a:pt x="1157" y="3093"/>
                  <a:pt x="1063" y="3093"/>
                </a:cubicBezTo>
                <a:close/>
                <a:moveTo>
                  <a:pt x="2313" y="2812"/>
                </a:moveTo>
                <a:lnTo>
                  <a:pt x="2313" y="2812"/>
                </a:lnTo>
                <a:cubicBezTo>
                  <a:pt x="2438" y="2812"/>
                  <a:pt x="2594" y="2781"/>
                  <a:pt x="2750" y="2812"/>
                </a:cubicBezTo>
                <a:cubicBezTo>
                  <a:pt x="2813" y="2812"/>
                  <a:pt x="2813" y="2781"/>
                  <a:pt x="2813" y="2719"/>
                </a:cubicBezTo>
                <a:cubicBezTo>
                  <a:pt x="2813" y="2531"/>
                  <a:pt x="2813" y="2343"/>
                  <a:pt x="2813" y="2125"/>
                </a:cubicBezTo>
                <a:cubicBezTo>
                  <a:pt x="2813" y="2093"/>
                  <a:pt x="2813" y="2062"/>
                  <a:pt x="2750" y="2062"/>
                </a:cubicBezTo>
                <a:cubicBezTo>
                  <a:pt x="2594" y="2062"/>
                  <a:pt x="2469" y="2031"/>
                  <a:pt x="2313" y="2000"/>
                </a:cubicBezTo>
                <a:cubicBezTo>
                  <a:pt x="2282" y="2000"/>
                  <a:pt x="2250" y="2000"/>
                  <a:pt x="2219" y="2031"/>
                </a:cubicBezTo>
                <a:cubicBezTo>
                  <a:pt x="2125" y="2125"/>
                  <a:pt x="2032" y="2187"/>
                  <a:pt x="1875" y="2219"/>
                </a:cubicBezTo>
                <a:cubicBezTo>
                  <a:pt x="1844" y="2219"/>
                  <a:pt x="1813" y="2250"/>
                  <a:pt x="1813" y="2312"/>
                </a:cubicBezTo>
                <a:cubicBezTo>
                  <a:pt x="1813" y="2437"/>
                  <a:pt x="1782" y="2593"/>
                  <a:pt x="1782" y="2719"/>
                </a:cubicBezTo>
                <a:cubicBezTo>
                  <a:pt x="1782" y="2781"/>
                  <a:pt x="1813" y="2812"/>
                  <a:pt x="1875" y="2812"/>
                </a:cubicBezTo>
                <a:cubicBezTo>
                  <a:pt x="2000" y="2781"/>
                  <a:pt x="2157" y="2812"/>
                  <a:pt x="2313" y="2812"/>
                </a:cubicBezTo>
                <a:close/>
                <a:moveTo>
                  <a:pt x="2313" y="3093"/>
                </a:moveTo>
                <a:lnTo>
                  <a:pt x="2313" y="3093"/>
                </a:lnTo>
                <a:cubicBezTo>
                  <a:pt x="2157" y="3093"/>
                  <a:pt x="2000" y="3093"/>
                  <a:pt x="1844" y="3093"/>
                </a:cubicBezTo>
                <a:cubicBezTo>
                  <a:pt x="1813" y="3093"/>
                  <a:pt x="1782" y="3124"/>
                  <a:pt x="1782" y="3155"/>
                </a:cubicBezTo>
                <a:cubicBezTo>
                  <a:pt x="1782" y="3311"/>
                  <a:pt x="1813" y="3468"/>
                  <a:pt x="1813" y="3624"/>
                </a:cubicBezTo>
                <a:cubicBezTo>
                  <a:pt x="1813" y="3655"/>
                  <a:pt x="1844" y="3655"/>
                  <a:pt x="1875" y="3686"/>
                </a:cubicBezTo>
                <a:cubicBezTo>
                  <a:pt x="2032" y="3718"/>
                  <a:pt x="2125" y="3780"/>
                  <a:pt x="2219" y="3874"/>
                </a:cubicBezTo>
                <a:cubicBezTo>
                  <a:pt x="2250" y="3905"/>
                  <a:pt x="2282" y="3905"/>
                  <a:pt x="2282" y="3905"/>
                </a:cubicBezTo>
                <a:cubicBezTo>
                  <a:pt x="2438" y="3874"/>
                  <a:pt x="2594" y="3843"/>
                  <a:pt x="2750" y="3843"/>
                </a:cubicBezTo>
                <a:cubicBezTo>
                  <a:pt x="2813" y="3843"/>
                  <a:pt x="2813" y="3811"/>
                  <a:pt x="2813" y="3780"/>
                </a:cubicBezTo>
                <a:cubicBezTo>
                  <a:pt x="2813" y="3561"/>
                  <a:pt x="2813" y="3374"/>
                  <a:pt x="2813" y="3155"/>
                </a:cubicBezTo>
                <a:cubicBezTo>
                  <a:pt x="2813" y="3124"/>
                  <a:pt x="2813" y="3093"/>
                  <a:pt x="2750" y="3093"/>
                </a:cubicBezTo>
                <a:cubicBezTo>
                  <a:pt x="2594" y="3093"/>
                  <a:pt x="2469" y="3093"/>
                  <a:pt x="2313" y="3093"/>
                </a:cubicBezTo>
                <a:close/>
                <a:moveTo>
                  <a:pt x="3124" y="2437"/>
                </a:moveTo>
                <a:lnTo>
                  <a:pt x="3124" y="2437"/>
                </a:lnTo>
                <a:cubicBezTo>
                  <a:pt x="3124" y="2531"/>
                  <a:pt x="3124" y="2625"/>
                  <a:pt x="3124" y="2750"/>
                </a:cubicBezTo>
                <a:cubicBezTo>
                  <a:pt x="3124" y="2781"/>
                  <a:pt x="3124" y="2812"/>
                  <a:pt x="3187" y="2812"/>
                </a:cubicBezTo>
                <a:cubicBezTo>
                  <a:pt x="3343" y="2781"/>
                  <a:pt x="3531" y="2781"/>
                  <a:pt x="3687" y="2812"/>
                </a:cubicBezTo>
                <a:cubicBezTo>
                  <a:pt x="3718" y="2812"/>
                  <a:pt x="3749" y="2781"/>
                  <a:pt x="3749" y="2750"/>
                </a:cubicBezTo>
                <a:cubicBezTo>
                  <a:pt x="3812" y="2593"/>
                  <a:pt x="3906" y="2500"/>
                  <a:pt x="4062" y="2406"/>
                </a:cubicBezTo>
                <a:cubicBezTo>
                  <a:pt x="4124" y="2406"/>
                  <a:pt x="4124" y="2375"/>
                  <a:pt x="4124" y="2312"/>
                </a:cubicBezTo>
                <a:cubicBezTo>
                  <a:pt x="4124" y="2219"/>
                  <a:pt x="4093" y="2125"/>
                  <a:pt x="4093" y="2031"/>
                </a:cubicBezTo>
                <a:cubicBezTo>
                  <a:pt x="4062" y="1875"/>
                  <a:pt x="4062" y="1875"/>
                  <a:pt x="3937" y="1937"/>
                </a:cubicBezTo>
                <a:cubicBezTo>
                  <a:pt x="3687" y="2000"/>
                  <a:pt x="3437" y="2031"/>
                  <a:pt x="3187" y="2062"/>
                </a:cubicBezTo>
                <a:cubicBezTo>
                  <a:pt x="3124" y="2062"/>
                  <a:pt x="3124" y="2093"/>
                  <a:pt x="3124" y="2125"/>
                </a:cubicBezTo>
                <a:cubicBezTo>
                  <a:pt x="3124" y="2219"/>
                  <a:pt x="3124" y="2312"/>
                  <a:pt x="3124" y="2437"/>
                </a:cubicBezTo>
                <a:close/>
                <a:moveTo>
                  <a:pt x="3124" y="3468"/>
                </a:moveTo>
                <a:lnTo>
                  <a:pt x="3124" y="3468"/>
                </a:lnTo>
                <a:cubicBezTo>
                  <a:pt x="3124" y="3561"/>
                  <a:pt x="3124" y="3655"/>
                  <a:pt x="3124" y="3780"/>
                </a:cubicBezTo>
                <a:cubicBezTo>
                  <a:pt x="3124" y="3811"/>
                  <a:pt x="3156" y="3843"/>
                  <a:pt x="3187" y="3843"/>
                </a:cubicBezTo>
                <a:cubicBezTo>
                  <a:pt x="3468" y="3874"/>
                  <a:pt x="3749" y="3905"/>
                  <a:pt x="3999" y="3999"/>
                </a:cubicBezTo>
                <a:cubicBezTo>
                  <a:pt x="4062" y="3999"/>
                  <a:pt x="4062" y="3999"/>
                  <a:pt x="4062" y="3968"/>
                </a:cubicBezTo>
                <a:cubicBezTo>
                  <a:pt x="4093" y="3843"/>
                  <a:pt x="4093" y="3718"/>
                  <a:pt x="4124" y="3561"/>
                </a:cubicBezTo>
                <a:cubicBezTo>
                  <a:pt x="4124" y="3530"/>
                  <a:pt x="4124" y="3499"/>
                  <a:pt x="4062" y="3499"/>
                </a:cubicBezTo>
                <a:cubicBezTo>
                  <a:pt x="3937" y="3436"/>
                  <a:pt x="3812" y="3311"/>
                  <a:pt x="3749" y="3155"/>
                </a:cubicBezTo>
                <a:cubicBezTo>
                  <a:pt x="3749" y="3124"/>
                  <a:pt x="3718" y="3093"/>
                  <a:pt x="3687" y="3093"/>
                </a:cubicBezTo>
                <a:cubicBezTo>
                  <a:pt x="3531" y="3093"/>
                  <a:pt x="3343" y="3093"/>
                  <a:pt x="3187" y="3093"/>
                </a:cubicBezTo>
                <a:cubicBezTo>
                  <a:pt x="3156" y="3093"/>
                  <a:pt x="3124" y="3124"/>
                  <a:pt x="3124" y="3155"/>
                </a:cubicBezTo>
                <a:cubicBezTo>
                  <a:pt x="3124" y="3280"/>
                  <a:pt x="3124" y="3374"/>
                  <a:pt x="3124" y="3468"/>
                </a:cubicBezTo>
                <a:close/>
                <a:moveTo>
                  <a:pt x="2813" y="4718"/>
                </a:moveTo>
                <a:lnTo>
                  <a:pt x="2813" y="4718"/>
                </a:lnTo>
                <a:cubicBezTo>
                  <a:pt x="2813" y="4561"/>
                  <a:pt x="2813" y="4374"/>
                  <a:pt x="2813" y="4218"/>
                </a:cubicBezTo>
                <a:cubicBezTo>
                  <a:pt x="2813" y="4155"/>
                  <a:pt x="2813" y="4155"/>
                  <a:pt x="2750" y="4155"/>
                </a:cubicBezTo>
                <a:cubicBezTo>
                  <a:pt x="2657" y="4155"/>
                  <a:pt x="2532" y="4186"/>
                  <a:pt x="2407" y="4186"/>
                </a:cubicBezTo>
                <a:cubicBezTo>
                  <a:pt x="2375" y="4186"/>
                  <a:pt x="2375" y="4218"/>
                  <a:pt x="2375" y="4249"/>
                </a:cubicBezTo>
                <a:cubicBezTo>
                  <a:pt x="2375" y="4468"/>
                  <a:pt x="2282" y="4624"/>
                  <a:pt x="2125" y="4749"/>
                </a:cubicBezTo>
                <a:cubicBezTo>
                  <a:pt x="2094" y="4749"/>
                  <a:pt x="2094" y="4780"/>
                  <a:pt x="2094" y="4811"/>
                </a:cubicBezTo>
                <a:cubicBezTo>
                  <a:pt x="2125" y="4936"/>
                  <a:pt x="2188" y="5030"/>
                  <a:pt x="2250" y="5155"/>
                </a:cubicBezTo>
                <a:cubicBezTo>
                  <a:pt x="2250" y="5186"/>
                  <a:pt x="2282" y="5218"/>
                  <a:pt x="2313" y="5218"/>
                </a:cubicBezTo>
                <a:cubicBezTo>
                  <a:pt x="2469" y="5249"/>
                  <a:pt x="2594" y="5280"/>
                  <a:pt x="2750" y="5280"/>
                </a:cubicBezTo>
                <a:cubicBezTo>
                  <a:pt x="2813" y="5311"/>
                  <a:pt x="2813" y="5311"/>
                  <a:pt x="2813" y="5218"/>
                </a:cubicBezTo>
                <a:cubicBezTo>
                  <a:pt x="2813" y="5061"/>
                  <a:pt x="2813" y="4874"/>
                  <a:pt x="2813" y="4718"/>
                </a:cubicBezTo>
                <a:close/>
                <a:moveTo>
                  <a:pt x="2813" y="1187"/>
                </a:moveTo>
                <a:lnTo>
                  <a:pt x="2813" y="1187"/>
                </a:lnTo>
                <a:lnTo>
                  <a:pt x="2813" y="1187"/>
                </a:lnTo>
                <a:cubicBezTo>
                  <a:pt x="2813" y="1000"/>
                  <a:pt x="2813" y="843"/>
                  <a:pt x="2813" y="656"/>
                </a:cubicBezTo>
                <a:cubicBezTo>
                  <a:pt x="2813" y="625"/>
                  <a:pt x="2813" y="593"/>
                  <a:pt x="2782" y="593"/>
                </a:cubicBezTo>
                <a:cubicBezTo>
                  <a:pt x="2625" y="625"/>
                  <a:pt x="2469" y="656"/>
                  <a:pt x="2313" y="687"/>
                </a:cubicBezTo>
                <a:cubicBezTo>
                  <a:pt x="2282" y="687"/>
                  <a:pt x="2250" y="719"/>
                  <a:pt x="2250" y="750"/>
                </a:cubicBezTo>
                <a:cubicBezTo>
                  <a:pt x="2188" y="843"/>
                  <a:pt x="2157" y="969"/>
                  <a:pt x="2094" y="1062"/>
                </a:cubicBezTo>
                <a:cubicBezTo>
                  <a:pt x="2094" y="1125"/>
                  <a:pt x="2094" y="1125"/>
                  <a:pt x="2125" y="1156"/>
                </a:cubicBezTo>
                <a:cubicBezTo>
                  <a:pt x="2282" y="1281"/>
                  <a:pt x="2375" y="1437"/>
                  <a:pt x="2375" y="1656"/>
                </a:cubicBezTo>
                <a:cubicBezTo>
                  <a:pt x="2375" y="1687"/>
                  <a:pt x="2375" y="1719"/>
                  <a:pt x="2407" y="1719"/>
                </a:cubicBezTo>
                <a:cubicBezTo>
                  <a:pt x="2532" y="1719"/>
                  <a:pt x="2657" y="1750"/>
                  <a:pt x="2750" y="1750"/>
                </a:cubicBezTo>
                <a:cubicBezTo>
                  <a:pt x="2813" y="1750"/>
                  <a:pt x="2813" y="1750"/>
                  <a:pt x="2813" y="1687"/>
                </a:cubicBezTo>
                <a:cubicBezTo>
                  <a:pt x="2813" y="1531"/>
                  <a:pt x="2813" y="1343"/>
                  <a:pt x="2813" y="1187"/>
                </a:cubicBezTo>
                <a:close/>
                <a:moveTo>
                  <a:pt x="3124" y="1156"/>
                </a:moveTo>
                <a:lnTo>
                  <a:pt x="3124" y="1156"/>
                </a:lnTo>
                <a:cubicBezTo>
                  <a:pt x="3124" y="1343"/>
                  <a:pt x="3124" y="1531"/>
                  <a:pt x="3124" y="1687"/>
                </a:cubicBezTo>
                <a:cubicBezTo>
                  <a:pt x="3124" y="1750"/>
                  <a:pt x="3156" y="1750"/>
                  <a:pt x="3187" y="1750"/>
                </a:cubicBezTo>
                <a:cubicBezTo>
                  <a:pt x="3406" y="1750"/>
                  <a:pt x="3624" y="1687"/>
                  <a:pt x="3843" y="1625"/>
                </a:cubicBezTo>
                <a:cubicBezTo>
                  <a:pt x="4031" y="1562"/>
                  <a:pt x="3999" y="1593"/>
                  <a:pt x="3968" y="1437"/>
                </a:cubicBezTo>
                <a:cubicBezTo>
                  <a:pt x="3937" y="1375"/>
                  <a:pt x="3937" y="1343"/>
                  <a:pt x="3874" y="1343"/>
                </a:cubicBezTo>
                <a:cubicBezTo>
                  <a:pt x="3843" y="1375"/>
                  <a:pt x="3812" y="1343"/>
                  <a:pt x="3781" y="1343"/>
                </a:cubicBezTo>
                <a:cubicBezTo>
                  <a:pt x="3499" y="1312"/>
                  <a:pt x="3249" y="1000"/>
                  <a:pt x="3312" y="687"/>
                </a:cubicBezTo>
                <a:cubicBezTo>
                  <a:pt x="3312" y="625"/>
                  <a:pt x="3312" y="625"/>
                  <a:pt x="3249" y="625"/>
                </a:cubicBezTo>
                <a:cubicBezTo>
                  <a:pt x="3218" y="593"/>
                  <a:pt x="3218" y="625"/>
                  <a:pt x="3187" y="593"/>
                </a:cubicBezTo>
                <a:cubicBezTo>
                  <a:pt x="3124" y="593"/>
                  <a:pt x="3124" y="625"/>
                  <a:pt x="3124" y="656"/>
                </a:cubicBezTo>
                <a:cubicBezTo>
                  <a:pt x="3124" y="843"/>
                  <a:pt x="3124" y="1000"/>
                  <a:pt x="3124" y="1156"/>
                </a:cubicBezTo>
                <a:close/>
                <a:moveTo>
                  <a:pt x="2063" y="1625"/>
                </a:moveTo>
                <a:lnTo>
                  <a:pt x="2063" y="1625"/>
                </a:lnTo>
                <a:cubicBezTo>
                  <a:pt x="2063" y="1469"/>
                  <a:pt x="1907" y="1343"/>
                  <a:pt x="1750" y="1343"/>
                </a:cubicBezTo>
                <a:cubicBezTo>
                  <a:pt x="1625" y="1343"/>
                  <a:pt x="1469" y="1500"/>
                  <a:pt x="1469" y="1625"/>
                </a:cubicBezTo>
                <a:cubicBezTo>
                  <a:pt x="1469" y="1781"/>
                  <a:pt x="1625" y="1937"/>
                  <a:pt x="1782" y="1937"/>
                </a:cubicBezTo>
                <a:cubicBezTo>
                  <a:pt x="1938" y="1937"/>
                  <a:pt x="2063" y="1781"/>
                  <a:pt x="2063" y="1625"/>
                </a:cubicBezTo>
                <a:close/>
                <a:moveTo>
                  <a:pt x="1782" y="4530"/>
                </a:moveTo>
                <a:lnTo>
                  <a:pt x="1782" y="4530"/>
                </a:lnTo>
                <a:cubicBezTo>
                  <a:pt x="1938" y="4530"/>
                  <a:pt x="2063" y="4405"/>
                  <a:pt x="2063" y="4249"/>
                </a:cubicBezTo>
                <a:cubicBezTo>
                  <a:pt x="2063" y="4093"/>
                  <a:pt x="1938" y="3968"/>
                  <a:pt x="1750" y="3968"/>
                </a:cubicBezTo>
                <a:cubicBezTo>
                  <a:pt x="1594" y="3968"/>
                  <a:pt x="1469" y="4093"/>
                  <a:pt x="1469" y="4249"/>
                </a:cubicBezTo>
                <a:cubicBezTo>
                  <a:pt x="1469" y="4405"/>
                  <a:pt x="1594" y="4530"/>
                  <a:pt x="1782" y="4530"/>
                </a:cubicBezTo>
                <a:close/>
                <a:moveTo>
                  <a:pt x="4312" y="3249"/>
                </a:moveTo>
                <a:lnTo>
                  <a:pt x="4312" y="3249"/>
                </a:lnTo>
                <a:cubicBezTo>
                  <a:pt x="4468" y="3249"/>
                  <a:pt x="4624" y="3124"/>
                  <a:pt x="4624" y="2937"/>
                </a:cubicBezTo>
                <a:cubicBezTo>
                  <a:pt x="4624" y="2781"/>
                  <a:pt x="4499" y="2656"/>
                  <a:pt x="4312" y="2656"/>
                </a:cubicBezTo>
                <a:cubicBezTo>
                  <a:pt x="4156" y="2656"/>
                  <a:pt x="4031" y="2781"/>
                  <a:pt x="4031" y="2937"/>
                </a:cubicBezTo>
                <a:cubicBezTo>
                  <a:pt x="4031" y="3124"/>
                  <a:pt x="4156" y="3249"/>
                  <a:pt x="4312" y="3249"/>
                </a:cubicBezTo>
                <a:close/>
                <a:moveTo>
                  <a:pt x="3874" y="1031"/>
                </a:moveTo>
                <a:lnTo>
                  <a:pt x="3874" y="1031"/>
                </a:lnTo>
                <a:cubicBezTo>
                  <a:pt x="4031" y="1062"/>
                  <a:pt x="4187" y="937"/>
                  <a:pt x="4187" y="781"/>
                </a:cubicBezTo>
                <a:cubicBezTo>
                  <a:pt x="4187" y="593"/>
                  <a:pt x="4062" y="469"/>
                  <a:pt x="3906" y="469"/>
                </a:cubicBezTo>
                <a:cubicBezTo>
                  <a:pt x="3749" y="469"/>
                  <a:pt x="3593" y="593"/>
                  <a:pt x="3593" y="750"/>
                </a:cubicBezTo>
                <a:cubicBezTo>
                  <a:pt x="3593" y="906"/>
                  <a:pt x="3718" y="1031"/>
                  <a:pt x="3874" y="1031"/>
                </a:cubicBezTo>
                <a:close/>
                <a:moveTo>
                  <a:pt x="4093" y="5030"/>
                </a:moveTo>
                <a:lnTo>
                  <a:pt x="4093" y="5030"/>
                </a:lnTo>
                <a:cubicBezTo>
                  <a:pt x="4281" y="4936"/>
                  <a:pt x="4437" y="4811"/>
                  <a:pt x="4562" y="4686"/>
                </a:cubicBezTo>
                <a:cubicBezTo>
                  <a:pt x="4593" y="4655"/>
                  <a:pt x="4593" y="4655"/>
                  <a:pt x="4562" y="4624"/>
                </a:cubicBezTo>
                <a:cubicBezTo>
                  <a:pt x="4499" y="4561"/>
                  <a:pt x="4406" y="4499"/>
                  <a:pt x="4312" y="4468"/>
                </a:cubicBezTo>
                <a:cubicBezTo>
                  <a:pt x="4281" y="4468"/>
                  <a:pt x="4281" y="4468"/>
                  <a:pt x="4281" y="4468"/>
                </a:cubicBezTo>
                <a:cubicBezTo>
                  <a:pt x="4218" y="4655"/>
                  <a:pt x="4156" y="4843"/>
                  <a:pt x="4093" y="5030"/>
                </a:cubicBezTo>
                <a:close/>
                <a:moveTo>
                  <a:pt x="4312" y="1437"/>
                </a:moveTo>
                <a:lnTo>
                  <a:pt x="4312" y="1437"/>
                </a:lnTo>
                <a:lnTo>
                  <a:pt x="4312" y="1437"/>
                </a:lnTo>
                <a:cubicBezTo>
                  <a:pt x="4406" y="1375"/>
                  <a:pt x="4499" y="1343"/>
                  <a:pt x="4593" y="1281"/>
                </a:cubicBezTo>
                <a:cubicBezTo>
                  <a:pt x="4593" y="1250"/>
                  <a:pt x="4593" y="1250"/>
                  <a:pt x="4562" y="1219"/>
                </a:cubicBezTo>
                <a:cubicBezTo>
                  <a:pt x="4531" y="1187"/>
                  <a:pt x="4499" y="1156"/>
                  <a:pt x="4468" y="1125"/>
                </a:cubicBezTo>
                <a:cubicBezTo>
                  <a:pt x="4406" y="1062"/>
                  <a:pt x="4406" y="1062"/>
                  <a:pt x="4343" y="1125"/>
                </a:cubicBezTo>
                <a:cubicBezTo>
                  <a:pt x="4343" y="1156"/>
                  <a:pt x="4343" y="1156"/>
                  <a:pt x="4312" y="1187"/>
                </a:cubicBezTo>
                <a:cubicBezTo>
                  <a:pt x="4218" y="1219"/>
                  <a:pt x="4218" y="1312"/>
                  <a:pt x="4281" y="1406"/>
                </a:cubicBezTo>
                <a:cubicBezTo>
                  <a:pt x="4281" y="1406"/>
                  <a:pt x="4281" y="1406"/>
                  <a:pt x="4281" y="1437"/>
                </a:cubicBezTo>
                <a:cubicBezTo>
                  <a:pt x="4281" y="1437"/>
                  <a:pt x="4281" y="1437"/>
                  <a:pt x="4312" y="1437"/>
                </a:cubicBezTo>
                <a:close/>
                <a:moveTo>
                  <a:pt x="1844" y="5030"/>
                </a:moveTo>
                <a:lnTo>
                  <a:pt x="1844" y="5030"/>
                </a:lnTo>
                <a:cubicBezTo>
                  <a:pt x="1813" y="4968"/>
                  <a:pt x="1813" y="4936"/>
                  <a:pt x="1813" y="4905"/>
                </a:cubicBezTo>
                <a:cubicBezTo>
                  <a:pt x="1782" y="4874"/>
                  <a:pt x="1782" y="4874"/>
                  <a:pt x="1750" y="4874"/>
                </a:cubicBezTo>
                <a:cubicBezTo>
                  <a:pt x="1688" y="4843"/>
                  <a:pt x="1625" y="4843"/>
                  <a:pt x="1563" y="4811"/>
                </a:cubicBezTo>
                <a:cubicBezTo>
                  <a:pt x="1625" y="4905"/>
                  <a:pt x="1719" y="4968"/>
                  <a:pt x="1844" y="5030"/>
                </a:cubicBezTo>
                <a:close/>
                <a:moveTo>
                  <a:pt x="1844" y="875"/>
                </a:moveTo>
                <a:lnTo>
                  <a:pt x="1844" y="875"/>
                </a:lnTo>
                <a:cubicBezTo>
                  <a:pt x="1719" y="937"/>
                  <a:pt x="1625" y="1000"/>
                  <a:pt x="1563" y="1062"/>
                </a:cubicBezTo>
                <a:cubicBezTo>
                  <a:pt x="1625" y="1062"/>
                  <a:pt x="1688" y="1031"/>
                  <a:pt x="1750" y="1031"/>
                </a:cubicBezTo>
                <a:cubicBezTo>
                  <a:pt x="1782" y="1031"/>
                  <a:pt x="1782" y="1031"/>
                  <a:pt x="1782" y="1000"/>
                </a:cubicBezTo>
                <a:cubicBezTo>
                  <a:pt x="1813" y="969"/>
                  <a:pt x="1813" y="937"/>
                  <a:pt x="1844" y="875"/>
                </a:cubicBezTo>
                <a:close/>
              </a:path>
            </a:pathLst>
          </a:custGeom>
          <a:solidFill>
            <a:srgbClr val="F80000"/>
          </a:solidFill>
          <a:ln>
            <a:noFill/>
          </a:ln>
          <a:effectLst/>
        </p:spPr>
        <p:txBody>
          <a:bodyPr wrap="none" anchor="ctr"/>
          <a:lstStyle/>
          <a:p>
            <a:endParaRPr lang="en-US">
              <a:solidFill>
                <a:srgbClr val="5F5F5F"/>
              </a:solidFill>
              <a:latin typeface="Calibri"/>
            </a:endParaRPr>
          </a:p>
        </p:txBody>
      </p:sp>
      <p:grpSp>
        <p:nvGrpSpPr>
          <p:cNvPr id="95" name="Group 94"/>
          <p:cNvGrpSpPr>
            <a:grpSpLocks noChangeAspect="1"/>
          </p:cNvGrpSpPr>
          <p:nvPr/>
        </p:nvGrpSpPr>
        <p:grpSpPr>
          <a:xfrm>
            <a:off x="6370738" y="5211238"/>
            <a:ext cx="267311" cy="286702"/>
            <a:chOff x="7274560" y="2184126"/>
            <a:chExt cx="694292" cy="744270"/>
          </a:xfrm>
        </p:grpSpPr>
        <p:sp>
          <p:nvSpPr>
            <p:cNvPr id="96" name="Rectangle 95"/>
            <p:cNvSpPr>
              <a:spLocks noChangeAspect="1"/>
            </p:cNvSpPr>
            <p:nvPr/>
          </p:nvSpPr>
          <p:spPr>
            <a:xfrm>
              <a:off x="7274560" y="24795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97" name="Rectangle 96"/>
            <p:cNvSpPr>
              <a:spLocks noChangeAspect="1"/>
            </p:cNvSpPr>
            <p:nvPr/>
          </p:nvSpPr>
          <p:spPr>
            <a:xfrm>
              <a:off x="7808004" y="218412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98" name="Rectangle 97"/>
            <p:cNvSpPr>
              <a:spLocks noChangeAspect="1"/>
            </p:cNvSpPr>
            <p:nvPr/>
          </p:nvSpPr>
          <p:spPr>
            <a:xfrm>
              <a:off x="7808004" y="24795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99" name="Rectangle 98"/>
            <p:cNvSpPr>
              <a:spLocks noChangeAspect="1"/>
            </p:cNvSpPr>
            <p:nvPr/>
          </p:nvSpPr>
          <p:spPr>
            <a:xfrm>
              <a:off x="7808004" y="2784396"/>
              <a:ext cx="160848" cy="14400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cxnSp>
          <p:nvCxnSpPr>
            <p:cNvPr id="106" name="Curved Connector 105"/>
            <p:cNvCxnSpPr>
              <a:stCxn id="96" idx="3"/>
              <a:endCxn id="97" idx="1"/>
            </p:cNvCxnSpPr>
            <p:nvPr/>
          </p:nvCxnSpPr>
          <p:spPr>
            <a:xfrm flipV="1">
              <a:off x="7435408" y="2256126"/>
              <a:ext cx="372596" cy="295470"/>
            </a:xfrm>
            <a:prstGeom prst="curvedConnector3">
              <a:avLst>
                <a:gd name="adj1" fmla="val 50000"/>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cxnSp>
          <p:nvCxnSpPr>
            <p:cNvPr id="115" name="Curved Connector 114"/>
            <p:cNvCxnSpPr>
              <a:stCxn id="96" idx="3"/>
              <a:endCxn id="99" idx="1"/>
            </p:cNvCxnSpPr>
            <p:nvPr/>
          </p:nvCxnSpPr>
          <p:spPr>
            <a:xfrm>
              <a:off x="7435408" y="2551596"/>
              <a:ext cx="372596" cy="304800"/>
            </a:xfrm>
            <a:prstGeom prst="curvedConnector3">
              <a:avLst>
                <a:gd name="adj1" fmla="val 50000"/>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96" idx="3"/>
              <a:endCxn id="98" idx="1"/>
            </p:cNvCxnSpPr>
            <p:nvPr/>
          </p:nvCxnSpPr>
          <p:spPr>
            <a:xfrm>
              <a:off x="7435408" y="2551596"/>
              <a:ext cx="372596" cy="0"/>
            </a:xfrm>
            <a:prstGeom prst="line">
              <a:avLst/>
            </a:prstGeom>
            <a:ln w="31750" cmpd="sng">
              <a:solidFill>
                <a:srgbClr val="F80000"/>
              </a:solidFill>
              <a:miter lim="800000"/>
            </a:ln>
          </p:spPr>
          <p:style>
            <a:lnRef idx="1">
              <a:schemeClr val="accent1"/>
            </a:lnRef>
            <a:fillRef idx="0">
              <a:schemeClr val="accent1"/>
            </a:fillRef>
            <a:effectRef idx="0">
              <a:schemeClr val="accent1"/>
            </a:effectRef>
            <a:fontRef idx="minor">
              <a:schemeClr val="tx1"/>
            </a:fontRef>
          </p:style>
        </p:cxnSp>
      </p:grpSp>
      <p:pic>
        <p:nvPicPr>
          <p:cNvPr id="124" name="Picture 123"/>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10002196" y="2228540"/>
            <a:ext cx="676506" cy="676859"/>
          </a:xfrm>
          <a:prstGeom prst="rect">
            <a:avLst/>
          </a:prstGeom>
        </p:spPr>
      </p:pic>
      <p:pic>
        <p:nvPicPr>
          <p:cNvPr id="127" name="Picture 126" descr="Oracle logo in white on red staging background" title="Oracle red badge logo"/>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87" name="Parallelogram 86"/>
          <p:cNvSpPr/>
          <p:nvPr/>
        </p:nvSpPr>
        <p:spPr>
          <a:xfrm>
            <a:off x="581818" y="2404329"/>
            <a:ext cx="1423976" cy="510310"/>
          </a:xfrm>
          <a:prstGeom prst="parallelogram">
            <a:avLst>
              <a:gd name="adj" fmla="val 29533"/>
            </a:avLst>
          </a:prstGeom>
          <a:blipFill dpi="0" rotWithShape="1">
            <a:blip r:embed="rId27"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84" name="TextBox 83"/>
          <p:cNvSpPr txBox="1"/>
          <p:nvPr/>
        </p:nvSpPr>
        <p:spPr>
          <a:xfrm>
            <a:off x="970240" y="2444195"/>
            <a:ext cx="914162" cy="914400"/>
          </a:xfrm>
          <a:prstGeom prst="rect">
            <a:avLst/>
          </a:prstGeom>
          <a:noFill/>
        </p:spPr>
        <p:txBody>
          <a:bodyPr wrap="none" lIns="0" tIns="0" rIns="0" bIns="0" rtlCol="0">
            <a:noAutofit/>
          </a:bodyPr>
          <a:lstStyle/>
          <a:p>
            <a:pPr>
              <a:lnSpc>
                <a:spcPct val="90000"/>
              </a:lnSpc>
            </a:pPr>
            <a:r>
              <a:rPr lang="en-US" sz="2800" dirty="0" smtClean="0">
                <a:solidFill>
                  <a:schemeClr val="bg1"/>
                </a:solidFill>
                <a:latin typeface="Calibri"/>
              </a:rPr>
              <a:t>SaaS</a:t>
            </a:r>
          </a:p>
        </p:txBody>
      </p:sp>
      <p:sp>
        <p:nvSpPr>
          <p:cNvPr id="88" name="Parallelogram 87"/>
          <p:cNvSpPr/>
          <p:nvPr/>
        </p:nvSpPr>
        <p:spPr>
          <a:xfrm>
            <a:off x="330712" y="3740887"/>
            <a:ext cx="1423976" cy="510310"/>
          </a:xfrm>
          <a:prstGeom prst="parallelogram">
            <a:avLst>
              <a:gd name="adj" fmla="val 29533"/>
            </a:avLst>
          </a:prstGeom>
          <a:blipFill dpi="0" rotWithShape="1">
            <a:blip r:embed="rId27"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89" name="TextBox 88"/>
          <p:cNvSpPr txBox="1"/>
          <p:nvPr/>
        </p:nvSpPr>
        <p:spPr>
          <a:xfrm>
            <a:off x="707845" y="3780754"/>
            <a:ext cx="914162" cy="369768"/>
          </a:xfrm>
          <a:prstGeom prst="rect">
            <a:avLst/>
          </a:prstGeom>
          <a:noFill/>
        </p:spPr>
        <p:txBody>
          <a:bodyPr wrap="none" lIns="0" tIns="0" rIns="0" bIns="0" rtlCol="0">
            <a:noAutofit/>
          </a:bodyPr>
          <a:lstStyle/>
          <a:p>
            <a:pPr>
              <a:lnSpc>
                <a:spcPct val="90000"/>
              </a:lnSpc>
            </a:pPr>
            <a:r>
              <a:rPr lang="en-US" sz="2800" dirty="0">
                <a:solidFill>
                  <a:schemeClr val="bg1"/>
                </a:solidFill>
                <a:latin typeface="Calibri"/>
              </a:rPr>
              <a:t>P</a:t>
            </a:r>
            <a:r>
              <a:rPr lang="en-US" sz="2800" dirty="0" smtClean="0">
                <a:solidFill>
                  <a:schemeClr val="bg1"/>
                </a:solidFill>
                <a:latin typeface="Calibri"/>
              </a:rPr>
              <a:t>aaS</a:t>
            </a:r>
          </a:p>
        </p:txBody>
      </p:sp>
      <p:sp>
        <p:nvSpPr>
          <p:cNvPr id="90" name="Parallelogram 89"/>
          <p:cNvSpPr/>
          <p:nvPr/>
        </p:nvSpPr>
        <p:spPr>
          <a:xfrm>
            <a:off x="83234" y="5162796"/>
            <a:ext cx="1379233" cy="510310"/>
          </a:xfrm>
          <a:prstGeom prst="parallelogram">
            <a:avLst>
              <a:gd name="adj" fmla="val 29533"/>
            </a:avLst>
          </a:prstGeom>
          <a:blipFill dpi="0" rotWithShape="1">
            <a:blip r:embed="rId27"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91" name="TextBox 90"/>
          <p:cNvSpPr txBox="1"/>
          <p:nvPr/>
        </p:nvSpPr>
        <p:spPr>
          <a:xfrm>
            <a:off x="477077" y="5202663"/>
            <a:ext cx="914162" cy="369768"/>
          </a:xfrm>
          <a:prstGeom prst="rect">
            <a:avLst/>
          </a:prstGeom>
          <a:noFill/>
        </p:spPr>
        <p:txBody>
          <a:bodyPr wrap="none" lIns="0" tIns="0" rIns="0" bIns="0" rtlCol="0">
            <a:noAutofit/>
          </a:bodyPr>
          <a:lstStyle/>
          <a:p>
            <a:pPr>
              <a:lnSpc>
                <a:spcPct val="90000"/>
              </a:lnSpc>
            </a:pPr>
            <a:r>
              <a:rPr lang="en-US" sz="2800" dirty="0" smtClean="0">
                <a:solidFill>
                  <a:schemeClr val="bg1"/>
                </a:solidFill>
                <a:latin typeface="Calibri"/>
              </a:rPr>
              <a:t>IaaS</a:t>
            </a:r>
          </a:p>
        </p:txBody>
      </p:sp>
    </p:spTree>
    <p:extLst>
      <p:ext uri="{BB962C8B-B14F-4D97-AF65-F5344CB8AC3E}">
        <p14:creationId xmlns:p14="http://schemas.microsoft.com/office/powerpoint/2010/main" val="1718647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Parallelogram 5"/>
          <p:cNvSpPr/>
          <p:nvPr/>
        </p:nvSpPr>
        <p:spPr>
          <a:xfrm>
            <a:off x="-2604131" y="4495800"/>
            <a:ext cx="7341439" cy="1422400"/>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7" name="TextBox 6"/>
          <p:cNvSpPr txBox="1"/>
          <p:nvPr/>
        </p:nvSpPr>
        <p:spPr>
          <a:xfrm>
            <a:off x="355808" y="4496217"/>
            <a:ext cx="4178299" cy="1396999"/>
          </a:xfrm>
          <a:prstGeom prst="rect">
            <a:avLst/>
          </a:prstGeom>
          <a:noFill/>
        </p:spPr>
        <p:txBody>
          <a:bodyPr wrap="square" lIns="0" tIns="0" rIns="0" bIns="0" rtlCol="0" anchor="ctr" anchorCtr="0">
            <a:noAutofit/>
          </a:bodyPr>
          <a:lstStyle/>
          <a:p>
            <a:pPr>
              <a:spcAft>
                <a:spcPts val="300"/>
              </a:spcAft>
            </a:pPr>
            <a:r>
              <a:rPr lang="en-US" sz="4000" dirty="0" smtClean="0">
                <a:solidFill>
                  <a:srgbClr val="FFFFFF">
                    <a:alpha val="90000"/>
                  </a:srgbClr>
                </a:solidFill>
                <a:ea typeface="Calibri" charset="0"/>
                <a:cs typeface="Calibri" charset="0"/>
              </a:rPr>
              <a:t>Solutions for</a:t>
            </a:r>
            <a:br>
              <a:rPr lang="en-US" sz="4000" dirty="0" smtClean="0">
                <a:solidFill>
                  <a:srgbClr val="FFFFFF">
                    <a:alpha val="90000"/>
                  </a:srgbClr>
                </a:solidFill>
                <a:ea typeface="Calibri" charset="0"/>
                <a:cs typeface="Calibri" charset="0"/>
              </a:rPr>
            </a:br>
            <a:r>
              <a:rPr lang="en-US" sz="4000" dirty="0" smtClean="0">
                <a:solidFill>
                  <a:srgbClr val="FFFFFF">
                    <a:alpha val="90000"/>
                  </a:srgbClr>
                </a:solidFill>
                <a:ea typeface="Calibri" charset="0"/>
                <a:cs typeface="Calibri" charset="0"/>
              </a:rPr>
              <a:t>Every </a:t>
            </a:r>
            <a:r>
              <a:rPr lang="en-US" sz="4000" b="1" dirty="0" smtClean="0">
                <a:solidFill>
                  <a:srgbClr val="FFFFFF">
                    <a:alpha val="90000"/>
                  </a:srgbClr>
                </a:solidFill>
                <a:ea typeface="Calibri" charset="0"/>
                <a:cs typeface="Calibri" charset="0"/>
              </a:rPr>
              <a:t>Stakeholder</a:t>
            </a:r>
            <a:endParaRPr lang="en-US" sz="4000" b="1" dirty="0">
              <a:solidFill>
                <a:srgbClr val="FFFFFF"/>
              </a:solidFill>
              <a:ea typeface="Calibri" charset="0"/>
              <a:cs typeface="Calibri" charset="0"/>
            </a:endParaRPr>
          </a:p>
        </p:txBody>
      </p:sp>
      <p:sp>
        <p:nvSpPr>
          <p:cNvPr id="3" name="TextBox 2"/>
          <p:cNvSpPr txBox="1"/>
          <p:nvPr/>
        </p:nvSpPr>
        <p:spPr>
          <a:xfrm>
            <a:off x="8387224" y="2175677"/>
            <a:ext cx="1175170" cy="267899"/>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Developer</a:t>
            </a:r>
          </a:p>
        </p:txBody>
      </p:sp>
      <p:sp>
        <p:nvSpPr>
          <p:cNvPr id="9" name="TextBox 8"/>
          <p:cNvSpPr txBox="1"/>
          <p:nvPr/>
        </p:nvSpPr>
        <p:spPr>
          <a:xfrm>
            <a:off x="10231025" y="3999946"/>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Finance</a:t>
            </a:r>
          </a:p>
        </p:txBody>
      </p:sp>
      <p:sp>
        <p:nvSpPr>
          <p:cNvPr id="11" name="TextBox 10"/>
          <p:cNvSpPr txBox="1"/>
          <p:nvPr/>
        </p:nvSpPr>
        <p:spPr>
          <a:xfrm>
            <a:off x="8387224" y="3993924"/>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Human Resources</a:t>
            </a:r>
          </a:p>
        </p:txBody>
      </p:sp>
      <p:sp>
        <p:nvSpPr>
          <p:cNvPr id="13" name="TextBox 12"/>
          <p:cNvSpPr txBox="1"/>
          <p:nvPr/>
        </p:nvSpPr>
        <p:spPr>
          <a:xfrm>
            <a:off x="6583947" y="2176534"/>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IT</a:t>
            </a:r>
          </a:p>
        </p:txBody>
      </p:sp>
      <p:sp>
        <p:nvSpPr>
          <p:cNvPr id="19" name="TextBox 18"/>
          <p:cNvSpPr txBox="1"/>
          <p:nvPr/>
        </p:nvSpPr>
        <p:spPr>
          <a:xfrm>
            <a:off x="10241155" y="2166540"/>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Sales</a:t>
            </a:r>
          </a:p>
        </p:txBody>
      </p:sp>
      <p:sp>
        <p:nvSpPr>
          <p:cNvPr id="25" name="TextBox 24"/>
          <p:cNvSpPr txBox="1"/>
          <p:nvPr/>
        </p:nvSpPr>
        <p:spPr>
          <a:xfrm>
            <a:off x="6530764" y="3996167"/>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Marketing</a:t>
            </a:r>
          </a:p>
        </p:txBody>
      </p:sp>
      <p:sp>
        <p:nvSpPr>
          <p:cNvPr id="28" name="TextBox 27"/>
          <p:cNvSpPr txBox="1"/>
          <p:nvPr/>
        </p:nvSpPr>
        <p:spPr>
          <a:xfrm>
            <a:off x="7474190" y="5770350"/>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Analyst</a:t>
            </a:r>
          </a:p>
        </p:txBody>
      </p:sp>
      <p:sp>
        <p:nvSpPr>
          <p:cNvPr id="32" name="TextBox 31"/>
          <p:cNvSpPr txBox="1"/>
          <p:nvPr/>
        </p:nvSpPr>
        <p:spPr>
          <a:xfrm>
            <a:off x="9548454" y="5770350"/>
            <a:ext cx="1175170" cy="259842"/>
          </a:xfrm>
          <a:prstGeom prst="rect">
            <a:avLst/>
          </a:prstGeom>
          <a:noFill/>
        </p:spPr>
        <p:txBody>
          <a:bodyPr wrap="square" lIns="0" tIns="0" rIns="0" bIns="0" rtlCol="0">
            <a:noAutofit/>
          </a:bodyPr>
          <a:lstStyle/>
          <a:p>
            <a:pPr algn="ctr">
              <a:lnSpc>
                <a:spcPct val="90000"/>
              </a:lnSpc>
            </a:pPr>
            <a:r>
              <a:rPr lang="en-US" sz="2000" b="1" dirty="0" smtClean="0">
                <a:solidFill>
                  <a:srgbClr val="FFFFFF"/>
                </a:solidFill>
              </a:rPr>
              <a:t>Service</a:t>
            </a:r>
          </a:p>
        </p:txBody>
      </p:sp>
      <p:pic>
        <p:nvPicPr>
          <p:cNvPr id="20" name="Picture 19" descr="ic-IT-Professional-Female-white.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94326" y="1011530"/>
            <a:ext cx="1161513" cy="1206322"/>
          </a:xfrm>
          <a:prstGeom prst="rect">
            <a:avLst/>
          </a:prstGeom>
        </p:spPr>
      </p:pic>
      <p:pic>
        <p:nvPicPr>
          <p:cNvPr id="23" name="Picture 22" descr="ic-Developer_Male-wht.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1907" y="945979"/>
            <a:ext cx="1224878" cy="1272131"/>
          </a:xfrm>
          <a:prstGeom prst="rect">
            <a:avLst/>
          </a:prstGeom>
        </p:spPr>
      </p:pic>
      <p:pic>
        <p:nvPicPr>
          <p:cNvPr id="24" name="Picture 23" descr="ic-SalesPerson-wht.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24623" y="982559"/>
            <a:ext cx="1160927" cy="1205713"/>
          </a:xfrm>
          <a:prstGeom prst="rect">
            <a:avLst/>
          </a:prstGeom>
        </p:spPr>
      </p:pic>
      <p:pic>
        <p:nvPicPr>
          <p:cNvPr id="29" name="Picture 28" descr="ic-Marketing-wht.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07426" y="2888916"/>
            <a:ext cx="1161513" cy="1206322"/>
          </a:xfrm>
          <a:prstGeom prst="rect">
            <a:avLst/>
          </a:prstGeom>
        </p:spPr>
      </p:pic>
      <p:pic>
        <p:nvPicPr>
          <p:cNvPr id="35" name="Picture 34" descr="ic-HumanResources-wht.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81202" y="2845868"/>
            <a:ext cx="1161513" cy="1206322"/>
          </a:xfrm>
          <a:prstGeom prst="rect">
            <a:avLst/>
          </a:prstGeom>
        </p:spPr>
      </p:pic>
      <p:pic>
        <p:nvPicPr>
          <p:cNvPr id="36" name="Picture 35" descr="ic-FinancialAdvisor-wht.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80777" y="2885756"/>
            <a:ext cx="1161513" cy="1206322"/>
          </a:xfrm>
          <a:prstGeom prst="rect">
            <a:avLst/>
          </a:prstGeom>
        </p:spPr>
      </p:pic>
      <p:pic>
        <p:nvPicPr>
          <p:cNvPr id="37" name="Picture 36" descr="ic-BusinessIntelligenceCampaign-wht.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08474" y="4630865"/>
            <a:ext cx="1168589" cy="1213671"/>
          </a:xfrm>
          <a:prstGeom prst="rect">
            <a:avLst/>
          </a:prstGeom>
        </p:spPr>
      </p:pic>
      <p:pic>
        <p:nvPicPr>
          <p:cNvPr id="38" name="Picture 37" descr="ic-CustomerService-wht.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551275" y="4630865"/>
            <a:ext cx="1168589" cy="1213671"/>
          </a:xfrm>
          <a:prstGeom prst="rect">
            <a:avLst/>
          </a:prstGeom>
        </p:spPr>
      </p:pic>
      <p:sp>
        <p:nvSpPr>
          <p:cNvPr id="33" name="TextBox 32"/>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Tree>
    <p:extLst>
      <p:ext uri="{BB962C8B-B14F-4D97-AF65-F5344CB8AC3E}">
        <p14:creationId xmlns:p14="http://schemas.microsoft.com/office/powerpoint/2010/main" val="903405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10" name="Parallelogram 9"/>
          <p:cNvSpPr/>
          <p:nvPr/>
        </p:nvSpPr>
        <p:spPr>
          <a:xfrm>
            <a:off x="-2023720" y="1048441"/>
            <a:ext cx="7693798" cy="1196275"/>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 name="TextBox 4"/>
          <p:cNvSpPr txBox="1"/>
          <p:nvPr/>
        </p:nvSpPr>
        <p:spPr>
          <a:xfrm>
            <a:off x="5953927" y="2254466"/>
            <a:ext cx="6303140" cy="2241531"/>
          </a:xfrm>
          <a:prstGeom prst="rect">
            <a:avLst/>
          </a:prstGeom>
          <a:noFill/>
        </p:spPr>
        <p:txBody>
          <a:bodyPr wrap="square" lIns="0" tIns="0" rIns="0" bIns="0" rtlCol="0">
            <a:noAutofit/>
          </a:bodyPr>
          <a:lstStyle/>
          <a:p>
            <a:pPr marL="265176" indent="-265176">
              <a:lnSpc>
                <a:spcPct val="130000"/>
              </a:lnSpc>
              <a:buFont typeface="Arial" charset="0"/>
              <a:buChar char="•"/>
            </a:pPr>
            <a:r>
              <a:rPr lang="en-US" sz="3000" dirty="0" smtClean="0">
                <a:solidFill>
                  <a:srgbClr val="FFFFFF"/>
                </a:solidFill>
                <a:latin typeface="Calibri"/>
              </a:rPr>
              <a:t>Reduce IT costs and modernize IT</a:t>
            </a:r>
          </a:p>
          <a:p>
            <a:pPr marL="265176" indent="-265176">
              <a:lnSpc>
                <a:spcPct val="130000"/>
              </a:lnSpc>
              <a:buFont typeface="Arial" charset="0"/>
              <a:buChar char="•"/>
            </a:pPr>
            <a:r>
              <a:rPr lang="en-US" sz="3000" dirty="0" smtClean="0">
                <a:solidFill>
                  <a:srgbClr val="FFFFFF"/>
                </a:solidFill>
                <a:latin typeface="Calibri"/>
              </a:rPr>
              <a:t>Innovate, differentiate to compete</a:t>
            </a:r>
          </a:p>
          <a:p>
            <a:pPr marL="265176" indent="-265176">
              <a:lnSpc>
                <a:spcPct val="130000"/>
              </a:lnSpc>
              <a:buFont typeface="Arial" charset="0"/>
              <a:buChar char="•"/>
            </a:pPr>
            <a:r>
              <a:rPr lang="en-US" sz="3000" dirty="0" smtClean="0">
                <a:solidFill>
                  <a:schemeClr val="bg1"/>
                </a:solidFill>
                <a:latin typeface="Calibri"/>
              </a:rPr>
              <a:t>Create new revenue streams</a:t>
            </a:r>
          </a:p>
          <a:p>
            <a:pPr marL="265176" indent="-265176">
              <a:lnSpc>
                <a:spcPct val="130000"/>
              </a:lnSpc>
              <a:buFont typeface="Arial" charset="0"/>
              <a:buChar char="•"/>
            </a:pPr>
            <a:r>
              <a:rPr lang="en-US" sz="3000" dirty="0" smtClean="0">
                <a:solidFill>
                  <a:srgbClr val="FFFFFF"/>
                </a:solidFill>
                <a:latin typeface="Calibri"/>
              </a:rPr>
              <a:t>Connect business processes and data</a:t>
            </a:r>
          </a:p>
          <a:p>
            <a:pPr marL="265176" indent="-265176">
              <a:lnSpc>
                <a:spcPct val="130000"/>
              </a:lnSpc>
              <a:buFont typeface="Arial" charset="0"/>
              <a:buChar char="•"/>
            </a:pPr>
            <a:r>
              <a:rPr lang="en-US" sz="3000" dirty="0" smtClean="0">
                <a:solidFill>
                  <a:srgbClr val="FFFFFF"/>
                </a:solidFill>
                <a:latin typeface="Calibri"/>
              </a:rPr>
              <a:t>Make better decisions with insights</a:t>
            </a:r>
          </a:p>
          <a:p>
            <a:pPr marL="265176" indent="-265176">
              <a:lnSpc>
                <a:spcPct val="130000"/>
              </a:lnSpc>
              <a:buFont typeface="Arial" charset="0"/>
              <a:buChar char="•"/>
            </a:pPr>
            <a:r>
              <a:rPr lang="en-US" sz="3000" dirty="0" smtClean="0">
                <a:solidFill>
                  <a:srgbClr val="FFFFFF"/>
                </a:solidFill>
                <a:latin typeface="Calibri"/>
              </a:rPr>
              <a:t>Reduce risk and ensure compliance</a:t>
            </a:r>
          </a:p>
        </p:txBody>
      </p:sp>
      <p:sp>
        <p:nvSpPr>
          <p:cNvPr id="7" name="TextBox 6"/>
          <p:cNvSpPr txBox="1"/>
          <p:nvPr/>
        </p:nvSpPr>
        <p:spPr>
          <a:xfrm>
            <a:off x="-474495" y="1034290"/>
            <a:ext cx="6267408" cy="1111046"/>
          </a:xfrm>
          <a:prstGeom prst="rect">
            <a:avLst/>
          </a:prstGeom>
          <a:noFill/>
        </p:spPr>
        <p:txBody>
          <a:bodyPr wrap="square" lIns="0" tIns="0" rIns="0" bIns="0" rtlCol="0" anchor="ctr" anchorCtr="0">
            <a:noAutofit/>
          </a:bodyPr>
          <a:lstStyle/>
          <a:p>
            <a:pPr algn="ctr">
              <a:lnSpc>
                <a:spcPct val="90000"/>
              </a:lnSpc>
            </a:pPr>
            <a:r>
              <a:rPr lang="en-US" sz="4800" dirty="0" smtClean="0">
                <a:solidFill>
                  <a:srgbClr val="FFFFFF"/>
                </a:solidFill>
                <a:latin typeface="Calibri"/>
                <a:ea typeface="Calibri" charset="0"/>
                <a:cs typeface="Calibri" charset="0"/>
              </a:rPr>
              <a:t>Business Value</a:t>
            </a:r>
            <a:endParaRPr lang="en-US" sz="6000"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46975708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7" name="TextBox 6"/>
          <p:cNvSpPr txBox="1">
            <a:spLocks/>
          </p:cNvSpPr>
          <p:nvPr/>
        </p:nvSpPr>
        <p:spPr>
          <a:xfrm>
            <a:off x="6101677" y="4838734"/>
            <a:ext cx="1407262"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ea typeface="Calibri" charset="0"/>
                <a:cs typeface="Calibri" charset="0"/>
              </a:rPr>
              <a:t>Modernize Data Management</a:t>
            </a:r>
            <a:endParaRPr lang="en-US" sz="1600" b="1" dirty="0">
              <a:solidFill>
                <a:srgbClr val="FFFFFF"/>
              </a:solidFill>
              <a:latin typeface="Calibri"/>
              <a:ea typeface="Calibri" charset="0"/>
              <a:cs typeface="Calibri" charset="0"/>
            </a:endParaRPr>
          </a:p>
        </p:txBody>
      </p:sp>
      <p:sp>
        <p:nvSpPr>
          <p:cNvPr id="8" name="Freeform 7"/>
          <p:cNvSpPr>
            <a:spLocks noChangeAspect="1" noChangeArrowheads="1"/>
          </p:cNvSpPr>
          <p:nvPr/>
        </p:nvSpPr>
        <p:spPr bwMode="auto">
          <a:xfrm>
            <a:off x="6368071" y="3969666"/>
            <a:ext cx="970572" cy="728119"/>
          </a:xfrm>
          <a:custGeom>
            <a:avLst/>
            <a:gdLst>
              <a:gd name="T0" fmla="*/ 2685 w 2964"/>
              <a:gd name="T1" fmla="*/ 278 h 2224"/>
              <a:gd name="T2" fmla="*/ 1181 w 2964"/>
              <a:gd name="T3" fmla="*/ 278 h 2224"/>
              <a:gd name="T4" fmla="*/ 1019 w 2964"/>
              <a:gd name="T5" fmla="*/ 174 h 2224"/>
              <a:gd name="T6" fmla="*/ 972 w 2964"/>
              <a:gd name="T7" fmla="*/ 105 h 2224"/>
              <a:gd name="T8" fmla="*/ 811 w 2964"/>
              <a:gd name="T9" fmla="*/ 0 h 2224"/>
              <a:gd name="T10" fmla="*/ 0 w 2964"/>
              <a:gd name="T11" fmla="*/ 0 h 2224"/>
              <a:gd name="T12" fmla="*/ 0 w 2964"/>
              <a:gd name="T13" fmla="*/ 2223 h 2224"/>
              <a:gd name="T14" fmla="*/ 2963 w 2964"/>
              <a:gd name="T15" fmla="*/ 2223 h 2224"/>
              <a:gd name="T16" fmla="*/ 2963 w 2964"/>
              <a:gd name="T17" fmla="*/ 556 h 2224"/>
              <a:gd name="T18" fmla="*/ 2685 w 2964"/>
              <a:gd name="T19" fmla="*/ 278 h 2224"/>
              <a:gd name="T20" fmla="*/ 1574 w 2964"/>
              <a:gd name="T21" fmla="*/ 788 h 2224"/>
              <a:gd name="T22" fmla="*/ 2038 w 2964"/>
              <a:gd name="T23" fmla="*/ 788 h 2224"/>
              <a:gd name="T24" fmla="*/ 2038 w 2964"/>
              <a:gd name="T25" fmla="*/ 1251 h 2224"/>
              <a:gd name="T26" fmla="*/ 1574 w 2964"/>
              <a:gd name="T27" fmla="*/ 1251 h 2224"/>
              <a:gd name="T28" fmla="*/ 1574 w 2964"/>
              <a:gd name="T29" fmla="*/ 788 h 2224"/>
              <a:gd name="T30" fmla="*/ 880 w 2964"/>
              <a:gd name="T31" fmla="*/ 707 h 2224"/>
              <a:gd name="T32" fmla="*/ 1111 w 2964"/>
              <a:gd name="T33" fmla="*/ 602 h 2224"/>
              <a:gd name="T34" fmla="*/ 1343 w 2964"/>
              <a:gd name="T35" fmla="*/ 707 h 2224"/>
              <a:gd name="T36" fmla="*/ 1343 w 2964"/>
              <a:gd name="T37" fmla="*/ 1031 h 2224"/>
              <a:gd name="T38" fmla="*/ 1111 w 2964"/>
              <a:gd name="T39" fmla="*/ 1135 h 2224"/>
              <a:gd name="T40" fmla="*/ 880 w 2964"/>
              <a:gd name="T41" fmla="*/ 1031 h 2224"/>
              <a:gd name="T42" fmla="*/ 880 w 2964"/>
              <a:gd name="T43" fmla="*/ 707 h 2224"/>
              <a:gd name="T44" fmla="*/ 509 w 2964"/>
              <a:gd name="T45" fmla="*/ 741 h 2224"/>
              <a:gd name="T46" fmla="*/ 787 w 2964"/>
              <a:gd name="T47" fmla="*/ 1297 h 2224"/>
              <a:gd name="T48" fmla="*/ 231 w 2964"/>
              <a:gd name="T49" fmla="*/ 1297 h 2224"/>
              <a:gd name="T50" fmla="*/ 509 w 2964"/>
              <a:gd name="T51" fmla="*/ 741 h 2224"/>
              <a:gd name="T52" fmla="*/ 1111 w 2964"/>
              <a:gd name="T53" fmla="*/ 1945 h 2224"/>
              <a:gd name="T54" fmla="*/ 648 w 2964"/>
              <a:gd name="T55" fmla="*/ 1945 h 2224"/>
              <a:gd name="T56" fmla="*/ 648 w 2964"/>
              <a:gd name="T57" fmla="*/ 1482 h 2224"/>
              <a:gd name="T58" fmla="*/ 1111 w 2964"/>
              <a:gd name="T59" fmla="*/ 1482 h 2224"/>
              <a:gd name="T60" fmla="*/ 1111 w 2964"/>
              <a:gd name="T61" fmla="*/ 1945 h 2224"/>
              <a:gd name="T62" fmla="*/ 1528 w 2964"/>
              <a:gd name="T63" fmla="*/ 1853 h 2224"/>
              <a:gd name="T64" fmla="*/ 1297 w 2964"/>
              <a:gd name="T65" fmla="*/ 1621 h 2224"/>
              <a:gd name="T66" fmla="*/ 1528 w 2964"/>
              <a:gd name="T67" fmla="*/ 1390 h 2224"/>
              <a:gd name="T68" fmla="*/ 1760 w 2964"/>
              <a:gd name="T69" fmla="*/ 1621 h 2224"/>
              <a:gd name="T70" fmla="*/ 1528 w 2964"/>
              <a:gd name="T71" fmla="*/ 1853 h 2224"/>
              <a:gd name="T72" fmla="*/ 2223 w 2964"/>
              <a:gd name="T73" fmla="*/ 1945 h 2224"/>
              <a:gd name="T74" fmla="*/ 1945 w 2964"/>
              <a:gd name="T75" fmla="*/ 1668 h 2224"/>
              <a:gd name="T76" fmla="*/ 2223 w 2964"/>
              <a:gd name="T77" fmla="*/ 1390 h 2224"/>
              <a:gd name="T78" fmla="*/ 2500 w 2964"/>
              <a:gd name="T79" fmla="*/ 1668 h 2224"/>
              <a:gd name="T80" fmla="*/ 2223 w 2964"/>
              <a:gd name="T81" fmla="*/ 1945 h 2224"/>
              <a:gd name="T82" fmla="*/ 2500 w 2964"/>
              <a:gd name="T83" fmla="*/ 1158 h 2224"/>
              <a:gd name="T84" fmla="*/ 2223 w 2964"/>
              <a:gd name="T85" fmla="*/ 880 h 2224"/>
              <a:gd name="T86" fmla="*/ 2500 w 2964"/>
              <a:gd name="T87" fmla="*/ 602 h 2224"/>
              <a:gd name="T88" fmla="*/ 2777 w 2964"/>
              <a:gd name="T89" fmla="*/ 880 h 2224"/>
              <a:gd name="T90" fmla="*/ 2500 w 2964"/>
              <a:gd name="T91" fmla="*/ 1158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4" h="2224">
                <a:moveTo>
                  <a:pt x="2685" y="278"/>
                </a:moveTo>
                <a:cubicBezTo>
                  <a:pt x="1181" y="278"/>
                  <a:pt x="1181" y="278"/>
                  <a:pt x="1181" y="278"/>
                </a:cubicBezTo>
                <a:cubicBezTo>
                  <a:pt x="1111" y="278"/>
                  <a:pt x="1042" y="243"/>
                  <a:pt x="1019" y="174"/>
                </a:cubicBezTo>
                <a:cubicBezTo>
                  <a:pt x="972" y="105"/>
                  <a:pt x="972" y="105"/>
                  <a:pt x="972" y="105"/>
                </a:cubicBezTo>
                <a:cubicBezTo>
                  <a:pt x="949" y="35"/>
                  <a:pt x="880" y="0"/>
                  <a:pt x="811" y="0"/>
                </a:cubicBezTo>
                <a:cubicBezTo>
                  <a:pt x="0" y="0"/>
                  <a:pt x="0" y="0"/>
                  <a:pt x="0" y="0"/>
                </a:cubicBezTo>
                <a:cubicBezTo>
                  <a:pt x="0" y="2223"/>
                  <a:pt x="0" y="2223"/>
                  <a:pt x="0" y="2223"/>
                </a:cubicBezTo>
                <a:cubicBezTo>
                  <a:pt x="2963" y="2223"/>
                  <a:pt x="2963" y="2223"/>
                  <a:pt x="2963" y="2223"/>
                </a:cubicBezTo>
                <a:cubicBezTo>
                  <a:pt x="2963" y="556"/>
                  <a:pt x="2963" y="556"/>
                  <a:pt x="2963" y="556"/>
                </a:cubicBezTo>
                <a:cubicBezTo>
                  <a:pt x="2963" y="406"/>
                  <a:pt x="2835" y="278"/>
                  <a:pt x="2685" y="278"/>
                </a:cubicBezTo>
                <a:close/>
                <a:moveTo>
                  <a:pt x="1574" y="788"/>
                </a:moveTo>
                <a:cubicBezTo>
                  <a:pt x="2038" y="788"/>
                  <a:pt x="2038" y="788"/>
                  <a:pt x="2038" y="788"/>
                </a:cubicBezTo>
                <a:cubicBezTo>
                  <a:pt x="2038" y="1251"/>
                  <a:pt x="2038" y="1251"/>
                  <a:pt x="2038" y="1251"/>
                </a:cubicBezTo>
                <a:cubicBezTo>
                  <a:pt x="1574" y="1251"/>
                  <a:pt x="1574" y="1251"/>
                  <a:pt x="1574" y="1251"/>
                </a:cubicBezTo>
                <a:lnTo>
                  <a:pt x="1574" y="788"/>
                </a:lnTo>
                <a:close/>
                <a:moveTo>
                  <a:pt x="880" y="707"/>
                </a:moveTo>
                <a:cubicBezTo>
                  <a:pt x="1111" y="602"/>
                  <a:pt x="1111" y="602"/>
                  <a:pt x="1111" y="602"/>
                </a:cubicBezTo>
                <a:cubicBezTo>
                  <a:pt x="1343" y="707"/>
                  <a:pt x="1343" y="707"/>
                  <a:pt x="1343" y="707"/>
                </a:cubicBezTo>
                <a:cubicBezTo>
                  <a:pt x="1343" y="1031"/>
                  <a:pt x="1343" y="1031"/>
                  <a:pt x="1343" y="1031"/>
                </a:cubicBezTo>
                <a:cubicBezTo>
                  <a:pt x="1111" y="1135"/>
                  <a:pt x="1111" y="1135"/>
                  <a:pt x="1111" y="1135"/>
                </a:cubicBezTo>
                <a:cubicBezTo>
                  <a:pt x="880" y="1031"/>
                  <a:pt x="880" y="1031"/>
                  <a:pt x="880" y="1031"/>
                </a:cubicBezTo>
                <a:lnTo>
                  <a:pt x="880" y="707"/>
                </a:lnTo>
                <a:close/>
                <a:moveTo>
                  <a:pt x="509" y="741"/>
                </a:moveTo>
                <a:cubicBezTo>
                  <a:pt x="787" y="1297"/>
                  <a:pt x="787" y="1297"/>
                  <a:pt x="787" y="1297"/>
                </a:cubicBezTo>
                <a:cubicBezTo>
                  <a:pt x="231" y="1297"/>
                  <a:pt x="231" y="1297"/>
                  <a:pt x="231" y="1297"/>
                </a:cubicBezTo>
                <a:lnTo>
                  <a:pt x="509" y="741"/>
                </a:lnTo>
                <a:close/>
                <a:moveTo>
                  <a:pt x="1111" y="1945"/>
                </a:moveTo>
                <a:cubicBezTo>
                  <a:pt x="648" y="1945"/>
                  <a:pt x="648" y="1945"/>
                  <a:pt x="648" y="1945"/>
                </a:cubicBezTo>
                <a:cubicBezTo>
                  <a:pt x="648" y="1482"/>
                  <a:pt x="648" y="1482"/>
                  <a:pt x="648" y="1482"/>
                </a:cubicBezTo>
                <a:cubicBezTo>
                  <a:pt x="1111" y="1482"/>
                  <a:pt x="1111" y="1482"/>
                  <a:pt x="1111" y="1482"/>
                </a:cubicBezTo>
                <a:lnTo>
                  <a:pt x="1111" y="1945"/>
                </a:lnTo>
                <a:close/>
                <a:moveTo>
                  <a:pt x="1528" y="1853"/>
                </a:moveTo>
                <a:cubicBezTo>
                  <a:pt x="1401" y="1853"/>
                  <a:pt x="1297" y="1749"/>
                  <a:pt x="1297" y="1621"/>
                </a:cubicBezTo>
                <a:cubicBezTo>
                  <a:pt x="1297" y="1494"/>
                  <a:pt x="1401" y="1390"/>
                  <a:pt x="1528" y="1390"/>
                </a:cubicBezTo>
                <a:cubicBezTo>
                  <a:pt x="1656" y="1390"/>
                  <a:pt x="1760" y="1494"/>
                  <a:pt x="1760" y="1621"/>
                </a:cubicBezTo>
                <a:cubicBezTo>
                  <a:pt x="1760" y="1749"/>
                  <a:pt x="1656" y="1853"/>
                  <a:pt x="1528" y="1853"/>
                </a:cubicBezTo>
                <a:close/>
                <a:moveTo>
                  <a:pt x="2223" y="1945"/>
                </a:moveTo>
                <a:cubicBezTo>
                  <a:pt x="1945" y="1668"/>
                  <a:pt x="1945" y="1668"/>
                  <a:pt x="1945" y="1668"/>
                </a:cubicBezTo>
                <a:cubicBezTo>
                  <a:pt x="2223" y="1390"/>
                  <a:pt x="2223" y="1390"/>
                  <a:pt x="2223" y="1390"/>
                </a:cubicBezTo>
                <a:cubicBezTo>
                  <a:pt x="2500" y="1668"/>
                  <a:pt x="2500" y="1668"/>
                  <a:pt x="2500" y="1668"/>
                </a:cubicBezTo>
                <a:lnTo>
                  <a:pt x="2223" y="1945"/>
                </a:lnTo>
                <a:close/>
                <a:moveTo>
                  <a:pt x="2500" y="1158"/>
                </a:moveTo>
                <a:cubicBezTo>
                  <a:pt x="2349" y="1158"/>
                  <a:pt x="2223" y="1031"/>
                  <a:pt x="2223" y="880"/>
                </a:cubicBezTo>
                <a:cubicBezTo>
                  <a:pt x="2223" y="730"/>
                  <a:pt x="2349" y="602"/>
                  <a:pt x="2500" y="602"/>
                </a:cubicBezTo>
                <a:cubicBezTo>
                  <a:pt x="2650" y="602"/>
                  <a:pt x="2777" y="730"/>
                  <a:pt x="2777" y="880"/>
                </a:cubicBezTo>
                <a:cubicBezTo>
                  <a:pt x="2777" y="1031"/>
                  <a:pt x="2650" y="1158"/>
                  <a:pt x="2500" y="1158"/>
                </a:cubicBezTo>
                <a:close/>
              </a:path>
            </a:pathLst>
          </a:custGeom>
          <a:solidFill>
            <a:srgbClr val="FFFFFF"/>
          </a:solidFill>
          <a:ln>
            <a:noFill/>
          </a:ln>
          <a:effectLst/>
          <a:extLst/>
        </p:spPr>
        <p:txBody>
          <a:bodyPr wrap="none" anchor="ctr"/>
          <a:lstStyle/>
          <a:p>
            <a:endParaRPr lang="en-US" dirty="0">
              <a:solidFill>
                <a:srgbClr val="FFFFFF"/>
              </a:solidFill>
              <a:latin typeface="Calibri"/>
            </a:endParaRPr>
          </a:p>
        </p:txBody>
      </p:sp>
      <p:sp>
        <p:nvSpPr>
          <p:cNvPr id="12" name="TextBox 11"/>
          <p:cNvSpPr txBox="1">
            <a:spLocks/>
          </p:cNvSpPr>
          <p:nvPr/>
        </p:nvSpPr>
        <p:spPr>
          <a:xfrm>
            <a:off x="8263100" y="2685843"/>
            <a:ext cx="1872338"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ea typeface="Calibri" charset="0"/>
                <a:cs typeface="Calibri" charset="0"/>
              </a:rPr>
              <a:t>Develop </a:t>
            </a:r>
            <a:r>
              <a:rPr lang="en-US" sz="1600" b="1" dirty="0">
                <a:solidFill>
                  <a:srgbClr val="FFFFFF"/>
                </a:solidFill>
                <a:latin typeface="Calibri"/>
                <a:ea typeface="Calibri" charset="0"/>
                <a:cs typeface="Calibri" charset="0"/>
              </a:rPr>
              <a:t>&amp;</a:t>
            </a:r>
            <a:r>
              <a:rPr lang="en-US" sz="1600" b="1" dirty="0" smtClean="0">
                <a:solidFill>
                  <a:srgbClr val="FFFFFF"/>
                </a:solidFill>
                <a:latin typeface="Calibri"/>
                <a:ea typeface="Calibri" charset="0"/>
                <a:cs typeface="Calibri" charset="0"/>
              </a:rPr>
              <a:t> Deploy Applications</a:t>
            </a:r>
            <a:endParaRPr lang="en-US" sz="1600" b="1" dirty="0">
              <a:solidFill>
                <a:srgbClr val="FFFFFF"/>
              </a:solidFill>
              <a:latin typeface="Calibri"/>
              <a:ea typeface="Calibri" charset="0"/>
              <a:cs typeface="Calibri" charset="0"/>
            </a:endParaRPr>
          </a:p>
        </p:txBody>
      </p:sp>
      <p:sp>
        <p:nvSpPr>
          <p:cNvPr id="13" name="Freeform 4"/>
          <p:cNvSpPr>
            <a:spLocks noChangeAspect="1" noChangeArrowheads="1"/>
          </p:cNvSpPr>
          <p:nvPr/>
        </p:nvSpPr>
        <p:spPr bwMode="auto">
          <a:xfrm>
            <a:off x="8679718" y="1725998"/>
            <a:ext cx="947493" cy="829273"/>
          </a:xfrm>
          <a:custGeom>
            <a:avLst/>
            <a:gdLst>
              <a:gd name="T0" fmla="*/ 2257 w 2964"/>
              <a:gd name="T1" fmla="*/ 1795 h 2593"/>
              <a:gd name="T2" fmla="*/ 2268 w 2964"/>
              <a:gd name="T3" fmla="*/ 1679 h 2593"/>
              <a:gd name="T4" fmla="*/ 1887 w 2964"/>
              <a:gd name="T5" fmla="*/ 1459 h 2593"/>
              <a:gd name="T6" fmla="*/ 1876 w 2964"/>
              <a:gd name="T7" fmla="*/ 1552 h 2593"/>
              <a:gd name="T8" fmla="*/ 2153 w 2964"/>
              <a:gd name="T9" fmla="*/ 1737 h 2593"/>
              <a:gd name="T10" fmla="*/ 1876 w 2964"/>
              <a:gd name="T11" fmla="*/ 1910 h 2593"/>
              <a:gd name="T12" fmla="*/ 1887 w 2964"/>
              <a:gd name="T13" fmla="*/ 2015 h 2593"/>
              <a:gd name="T14" fmla="*/ 1308 w 2964"/>
              <a:gd name="T15" fmla="*/ 2015 h 2593"/>
              <a:gd name="T16" fmla="*/ 1320 w 2964"/>
              <a:gd name="T17" fmla="*/ 1922 h 2593"/>
              <a:gd name="T18" fmla="*/ 1042 w 2964"/>
              <a:gd name="T19" fmla="*/ 1737 h 2593"/>
              <a:gd name="T20" fmla="*/ 1320 w 2964"/>
              <a:gd name="T21" fmla="*/ 1563 h 2593"/>
              <a:gd name="T22" fmla="*/ 1308 w 2964"/>
              <a:gd name="T23" fmla="*/ 1459 h 2593"/>
              <a:gd name="T24" fmla="*/ 926 w 2964"/>
              <a:gd name="T25" fmla="*/ 1691 h 2593"/>
              <a:gd name="T26" fmla="*/ 938 w 2964"/>
              <a:gd name="T27" fmla="*/ 1806 h 2593"/>
              <a:gd name="T28" fmla="*/ 1528 w 2964"/>
              <a:gd name="T29" fmla="*/ 2026 h 2593"/>
              <a:gd name="T30" fmla="*/ 1760 w 2964"/>
              <a:gd name="T31" fmla="*/ 1459 h 2593"/>
              <a:gd name="T32" fmla="*/ 1667 w 2964"/>
              <a:gd name="T33" fmla="*/ 1447 h 2593"/>
              <a:gd name="T34" fmla="*/ 1436 w 2964"/>
              <a:gd name="T35" fmla="*/ 2015 h 2593"/>
              <a:gd name="T36" fmla="*/ 602 w 2964"/>
              <a:gd name="T37" fmla="*/ 1806 h 2593"/>
              <a:gd name="T38" fmla="*/ 185 w 2964"/>
              <a:gd name="T39" fmla="*/ 1899 h 2593"/>
              <a:gd name="T40" fmla="*/ 602 w 2964"/>
              <a:gd name="T41" fmla="*/ 1806 h 2593"/>
              <a:gd name="T42" fmla="*/ 602 w 2964"/>
              <a:gd name="T43" fmla="*/ 2130 h 2593"/>
              <a:gd name="T44" fmla="*/ 324 w 2964"/>
              <a:gd name="T45" fmla="*/ 2038 h 2593"/>
              <a:gd name="T46" fmla="*/ 324 w 2964"/>
              <a:gd name="T47" fmla="*/ 2361 h 2593"/>
              <a:gd name="T48" fmla="*/ 602 w 2964"/>
              <a:gd name="T49" fmla="*/ 2268 h 2593"/>
              <a:gd name="T50" fmla="*/ 324 w 2964"/>
              <a:gd name="T51" fmla="*/ 2361 h 2593"/>
              <a:gd name="T52" fmla="*/ 185 w 2964"/>
              <a:gd name="T53" fmla="*/ 1112 h 2593"/>
              <a:gd name="T54" fmla="*/ 602 w 2964"/>
              <a:gd name="T55" fmla="*/ 1204 h 2593"/>
              <a:gd name="T56" fmla="*/ 324 w 2964"/>
              <a:gd name="T57" fmla="*/ 1667 h 2593"/>
              <a:gd name="T58" fmla="*/ 602 w 2964"/>
              <a:gd name="T59" fmla="*/ 1575 h 2593"/>
              <a:gd name="T60" fmla="*/ 324 w 2964"/>
              <a:gd name="T61" fmla="*/ 1667 h 2593"/>
              <a:gd name="T62" fmla="*/ 602 w 2964"/>
              <a:gd name="T63" fmla="*/ 1436 h 2593"/>
              <a:gd name="T64" fmla="*/ 324 w 2964"/>
              <a:gd name="T65" fmla="*/ 1343 h 2593"/>
              <a:gd name="T66" fmla="*/ 2916 w 2964"/>
              <a:gd name="T67" fmla="*/ 0 h 2593"/>
              <a:gd name="T68" fmla="*/ 463 w 2964"/>
              <a:gd name="T69" fmla="*/ 46 h 2593"/>
              <a:gd name="T70" fmla="*/ 46 w 2964"/>
              <a:gd name="T71" fmla="*/ 648 h 2593"/>
              <a:gd name="T72" fmla="*/ 0 w 2964"/>
              <a:gd name="T73" fmla="*/ 2592 h 2593"/>
              <a:gd name="T74" fmla="*/ 2500 w 2964"/>
              <a:gd name="T75" fmla="*/ 695 h 2593"/>
              <a:gd name="T76" fmla="*/ 1250 w 2964"/>
              <a:gd name="T77" fmla="*/ 648 h 2593"/>
              <a:gd name="T78" fmla="*/ 2870 w 2964"/>
              <a:gd name="T79" fmla="*/ 324 h 2593"/>
              <a:gd name="T80" fmla="*/ 2592 w 2964"/>
              <a:gd name="T81" fmla="*/ 1853 h 2593"/>
              <a:gd name="T82" fmla="*/ 2963 w 2964"/>
              <a:gd name="T83" fmla="*/ 1945 h 2593"/>
              <a:gd name="T84" fmla="*/ 2916 w 2964"/>
              <a:gd name="T85" fmla="*/ 0 h 2593"/>
              <a:gd name="T86" fmla="*/ 695 w 2964"/>
              <a:gd name="T87" fmla="*/ 93 h 2593"/>
              <a:gd name="T88" fmla="*/ 556 w 2964"/>
              <a:gd name="T89" fmla="*/ 232 h 2593"/>
              <a:gd name="T90" fmla="*/ 556 w 2964"/>
              <a:gd name="T91" fmla="*/ 324 h 2593"/>
              <a:gd name="T92" fmla="*/ 1158 w 2964"/>
              <a:gd name="T93" fmla="*/ 648 h 2593"/>
              <a:gd name="T94" fmla="*/ 556 w 2964"/>
              <a:gd name="T95" fmla="*/ 324 h 2593"/>
              <a:gd name="T96" fmla="*/ 231 w 2964"/>
              <a:gd name="T97" fmla="*/ 741 h 2593"/>
              <a:gd name="T98" fmla="*/ 93 w 2964"/>
              <a:gd name="T99" fmla="*/ 880 h 2593"/>
              <a:gd name="T100" fmla="*/ 695 w 2964"/>
              <a:gd name="T101" fmla="*/ 2500 h 2593"/>
              <a:gd name="T102" fmla="*/ 93 w 2964"/>
              <a:gd name="T103" fmla="*/ 973 h 2593"/>
              <a:gd name="T104" fmla="*/ 695 w 2964"/>
              <a:gd name="T105" fmla="*/ 2500 h 2593"/>
              <a:gd name="T106" fmla="*/ 2407 w 2964"/>
              <a:gd name="T107" fmla="*/ 2500 h 2593"/>
              <a:gd name="T108" fmla="*/ 787 w 2964"/>
              <a:gd name="T109" fmla="*/ 973 h 2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64" h="2593">
                <a:moveTo>
                  <a:pt x="1887" y="2015"/>
                </a:moveTo>
                <a:cubicBezTo>
                  <a:pt x="2257" y="1795"/>
                  <a:pt x="2257" y="1795"/>
                  <a:pt x="2257" y="1795"/>
                </a:cubicBezTo>
                <a:cubicBezTo>
                  <a:pt x="2268" y="1795"/>
                  <a:pt x="2268" y="1783"/>
                  <a:pt x="2268" y="1783"/>
                </a:cubicBezTo>
                <a:cubicBezTo>
                  <a:pt x="2268" y="1679"/>
                  <a:pt x="2268" y="1679"/>
                  <a:pt x="2268" y="1679"/>
                </a:cubicBezTo>
                <a:cubicBezTo>
                  <a:pt x="2268" y="1679"/>
                  <a:pt x="2268" y="1667"/>
                  <a:pt x="2257" y="1656"/>
                </a:cubicBezTo>
                <a:cubicBezTo>
                  <a:pt x="1887" y="1459"/>
                  <a:pt x="1887" y="1459"/>
                  <a:pt x="1887" y="1459"/>
                </a:cubicBezTo>
                <a:cubicBezTo>
                  <a:pt x="1876" y="1447"/>
                  <a:pt x="1876" y="1459"/>
                  <a:pt x="1876" y="1471"/>
                </a:cubicBezTo>
                <a:cubicBezTo>
                  <a:pt x="1876" y="1552"/>
                  <a:pt x="1876" y="1552"/>
                  <a:pt x="1876" y="1552"/>
                </a:cubicBezTo>
                <a:cubicBezTo>
                  <a:pt x="1876" y="1563"/>
                  <a:pt x="1876" y="1575"/>
                  <a:pt x="1887" y="1575"/>
                </a:cubicBezTo>
                <a:cubicBezTo>
                  <a:pt x="2153" y="1737"/>
                  <a:pt x="2153" y="1737"/>
                  <a:pt x="2153" y="1737"/>
                </a:cubicBezTo>
                <a:cubicBezTo>
                  <a:pt x="1887" y="1899"/>
                  <a:pt x="1887" y="1899"/>
                  <a:pt x="1887" y="1899"/>
                </a:cubicBezTo>
                <a:cubicBezTo>
                  <a:pt x="1876" y="1899"/>
                  <a:pt x="1876" y="1910"/>
                  <a:pt x="1876" y="1910"/>
                </a:cubicBezTo>
                <a:cubicBezTo>
                  <a:pt x="1876" y="2003"/>
                  <a:pt x="1876" y="2003"/>
                  <a:pt x="1876" y="2003"/>
                </a:cubicBezTo>
                <a:cubicBezTo>
                  <a:pt x="1876" y="2015"/>
                  <a:pt x="1876" y="2026"/>
                  <a:pt x="1887" y="2015"/>
                </a:cubicBezTo>
                <a:close/>
                <a:moveTo>
                  <a:pt x="938" y="1806"/>
                </a:moveTo>
                <a:cubicBezTo>
                  <a:pt x="1308" y="2015"/>
                  <a:pt x="1308" y="2015"/>
                  <a:pt x="1308" y="2015"/>
                </a:cubicBezTo>
                <a:cubicBezTo>
                  <a:pt x="1320" y="2026"/>
                  <a:pt x="1320" y="2015"/>
                  <a:pt x="1320" y="2003"/>
                </a:cubicBezTo>
                <a:cubicBezTo>
                  <a:pt x="1320" y="1922"/>
                  <a:pt x="1320" y="1922"/>
                  <a:pt x="1320" y="1922"/>
                </a:cubicBezTo>
                <a:cubicBezTo>
                  <a:pt x="1320" y="1910"/>
                  <a:pt x="1320" y="1899"/>
                  <a:pt x="1308" y="1899"/>
                </a:cubicBezTo>
                <a:cubicBezTo>
                  <a:pt x="1042" y="1737"/>
                  <a:pt x="1042" y="1737"/>
                  <a:pt x="1042" y="1737"/>
                </a:cubicBezTo>
                <a:cubicBezTo>
                  <a:pt x="1308" y="1575"/>
                  <a:pt x="1308" y="1575"/>
                  <a:pt x="1308" y="1575"/>
                </a:cubicBezTo>
                <a:cubicBezTo>
                  <a:pt x="1320" y="1575"/>
                  <a:pt x="1320" y="1563"/>
                  <a:pt x="1320" y="1563"/>
                </a:cubicBezTo>
                <a:cubicBezTo>
                  <a:pt x="1320" y="1471"/>
                  <a:pt x="1320" y="1471"/>
                  <a:pt x="1320" y="1471"/>
                </a:cubicBezTo>
                <a:cubicBezTo>
                  <a:pt x="1320" y="1459"/>
                  <a:pt x="1320" y="1447"/>
                  <a:pt x="1308" y="1459"/>
                </a:cubicBezTo>
                <a:cubicBezTo>
                  <a:pt x="938" y="1679"/>
                  <a:pt x="938" y="1679"/>
                  <a:pt x="938" y="1679"/>
                </a:cubicBezTo>
                <a:cubicBezTo>
                  <a:pt x="926" y="1679"/>
                  <a:pt x="926" y="1691"/>
                  <a:pt x="926" y="1691"/>
                </a:cubicBezTo>
                <a:cubicBezTo>
                  <a:pt x="926" y="1795"/>
                  <a:pt x="926" y="1795"/>
                  <a:pt x="926" y="1795"/>
                </a:cubicBezTo>
                <a:cubicBezTo>
                  <a:pt x="926" y="1795"/>
                  <a:pt x="926" y="1806"/>
                  <a:pt x="938" y="1806"/>
                </a:cubicBezTo>
                <a:close/>
                <a:moveTo>
                  <a:pt x="1447" y="2026"/>
                </a:moveTo>
                <a:cubicBezTo>
                  <a:pt x="1528" y="2026"/>
                  <a:pt x="1528" y="2026"/>
                  <a:pt x="1528" y="2026"/>
                </a:cubicBezTo>
                <a:cubicBezTo>
                  <a:pt x="1540" y="2026"/>
                  <a:pt x="1551" y="2015"/>
                  <a:pt x="1551" y="2015"/>
                </a:cubicBezTo>
                <a:cubicBezTo>
                  <a:pt x="1760" y="1459"/>
                  <a:pt x="1760" y="1459"/>
                  <a:pt x="1760" y="1459"/>
                </a:cubicBezTo>
                <a:lnTo>
                  <a:pt x="1748" y="1447"/>
                </a:lnTo>
                <a:cubicBezTo>
                  <a:pt x="1667" y="1447"/>
                  <a:pt x="1667" y="1447"/>
                  <a:pt x="1667" y="1447"/>
                </a:cubicBezTo>
                <a:cubicBezTo>
                  <a:pt x="1656" y="1447"/>
                  <a:pt x="1644" y="1459"/>
                  <a:pt x="1644" y="1459"/>
                </a:cubicBezTo>
                <a:cubicBezTo>
                  <a:pt x="1436" y="2015"/>
                  <a:pt x="1436" y="2015"/>
                  <a:pt x="1436" y="2015"/>
                </a:cubicBezTo>
                <a:lnTo>
                  <a:pt x="1447" y="2026"/>
                </a:lnTo>
                <a:close/>
                <a:moveTo>
                  <a:pt x="602" y="1806"/>
                </a:moveTo>
                <a:cubicBezTo>
                  <a:pt x="185" y="1806"/>
                  <a:pt x="185" y="1806"/>
                  <a:pt x="185" y="1806"/>
                </a:cubicBezTo>
                <a:cubicBezTo>
                  <a:pt x="185" y="1899"/>
                  <a:pt x="185" y="1899"/>
                  <a:pt x="185" y="1899"/>
                </a:cubicBezTo>
                <a:cubicBezTo>
                  <a:pt x="602" y="1899"/>
                  <a:pt x="602" y="1899"/>
                  <a:pt x="602" y="1899"/>
                </a:cubicBezTo>
                <a:lnTo>
                  <a:pt x="602" y="1806"/>
                </a:lnTo>
                <a:close/>
                <a:moveTo>
                  <a:pt x="324" y="2130"/>
                </a:moveTo>
                <a:cubicBezTo>
                  <a:pt x="602" y="2130"/>
                  <a:pt x="602" y="2130"/>
                  <a:pt x="602" y="2130"/>
                </a:cubicBezTo>
                <a:cubicBezTo>
                  <a:pt x="602" y="2038"/>
                  <a:pt x="602" y="2038"/>
                  <a:pt x="602" y="2038"/>
                </a:cubicBezTo>
                <a:cubicBezTo>
                  <a:pt x="324" y="2038"/>
                  <a:pt x="324" y="2038"/>
                  <a:pt x="324" y="2038"/>
                </a:cubicBezTo>
                <a:lnTo>
                  <a:pt x="324" y="2130"/>
                </a:lnTo>
                <a:close/>
                <a:moveTo>
                  <a:pt x="324" y="2361"/>
                </a:moveTo>
                <a:cubicBezTo>
                  <a:pt x="602" y="2361"/>
                  <a:pt x="602" y="2361"/>
                  <a:pt x="602" y="2361"/>
                </a:cubicBezTo>
                <a:cubicBezTo>
                  <a:pt x="602" y="2268"/>
                  <a:pt x="602" y="2268"/>
                  <a:pt x="602" y="2268"/>
                </a:cubicBezTo>
                <a:cubicBezTo>
                  <a:pt x="324" y="2268"/>
                  <a:pt x="324" y="2268"/>
                  <a:pt x="324" y="2268"/>
                </a:cubicBezTo>
                <a:lnTo>
                  <a:pt x="324" y="2361"/>
                </a:lnTo>
                <a:close/>
                <a:moveTo>
                  <a:pt x="602" y="1112"/>
                </a:moveTo>
                <a:cubicBezTo>
                  <a:pt x="185" y="1112"/>
                  <a:pt x="185" y="1112"/>
                  <a:pt x="185" y="1112"/>
                </a:cubicBezTo>
                <a:cubicBezTo>
                  <a:pt x="185" y="1204"/>
                  <a:pt x="185" y="1204"/>
                  <a:pt x="185" y="1204"/>
                </a:cubicBezTo>
                <a:cubicBezTo>
                  <a:pt x="602" y="1204"/>
                  <a:pt x="602" y="1204"/>
                  <a:pt x="602" y="1204"/>
                </a:cubicBezTo>
                <a:lnTo>
                  <a:pt x="602" y="1112"/>
                </a:lnTo>
                <a:close/>
                <a:moveTo>
                  <a:pt x="324" y="1667"/>
                </a:moveTo>
                <a:cubicBezTo>
                  <a:pt x="602" y="1667"/>
                  <a:pt x="602" y="1667"/>
                  <a:pt x="602" y="1667"/>
                </a:cubicBezTo>
                <a:cubicBezTo>
                  <a:pt x="602" y="1575"/>
                  <a:pt x="602" y="1575"/>
                  <a:pt x="602" y="1575"/>
                </a:cubicBezTo>
                <a:cubicBezTo>
                  <a:pt x="324" y="1575"/>
                  <a:pt x="324" y="1575"/>
                  <a:pt x="324" y="1575"/>
                </a:cubicBezTo>
                <a:lnTo>
                  <a:pt x="324" y="1667"/>
                </a:lnTo>
                <a:close/>
                <a:moveTo>
                  <a:pt x="324" y="1436"/>
                </a:moveTo>
                <a:cubicBezTo>
                  <a:pt x="602" y="1436"/>
                  <a:pt x="602" y="1436"/>
                  <a:pt x="602" y="1436"/>
                </a:cubicBezTo>
                <a:cubicBezTo>
                  <a:pt x="602" y="1343"/>
                  <a:pt x="602" y="1343"/>
                  <a:pt x="602" y="1343"/>
                </a:cubicBezTo>
                <a:cubicBezTo>
                  <a:pt x="324" y="1343"/>
                  <a:pt x="324" y="1343"/>
                  <a:pt x="324" y="1343"/>
                </a:cubicBezTo>
                <a:lnTo>
                  <a:pt x="324" y="1436"/>
                </a:lnTo>
                <a:close/>
                <a:moveTo>
                  <a:pt x="2916" y="0"/>
                </a:moveTo>
                <a:cubicBezTo>
                  <a:pt x="509" y="0"/>
                  <a:pt x="509" y="0"/>
                  <a:pt x="509" y="0"/>
                </a:cubicBezTo>
                <a:cubicBezTo>
                  <a:pt x="486" y="0"/>
                  <a:pt x="463" y="24"/>
                  <a:pt x="463" y="46"/>
                </a:cubicBezTo>
                <a:cubicBezTo>
                  <a:pt x="463" y="648"/>
                  <a:pt x="463" y="648"/>
                  <a:pt x="463" y="648"/>
                </a:cubicBezTo>
                <a:cubicBezTo>
                  <a:pt x="46" y="648"/>
                  <a:pt x="46" y="648"/>
                  <a:pt x="46" y="648"/>
                </a:cubicBezTo>
                <a:cubicBezTo>
                  <a:pt x="23" y="648"/>
                  <a:pt x="0" y="672"/>
                  <a:pt x="0" y="695"/>
                </a:cubicBezTo>
                <a:cubicBezTo>
                  <a:pt x="0" y="2592"/>
                  <a:pt x="0" y="2592"/>
                  <a:pt x="0" y="2592"/>
                </a:cubicBezTo>
                <a:cubicBezTo>
                  <a:pt x="2500" y="2592"/>
                  <a:pt x="2500" y="2592"/>
                  <a:pt x="2500" y="2592"/>
                </a:cubicBezTo>
                <a:cubicBezTo>
                  <a:pt x="2500" y="695"/>
                  <a:pt x="2500" y="695"/>
                  <a:pt x="2500" y="695"/>
                </a:cubicBezTo>
                <a:cubicBezTo>
                  <a:pt x="2500" y="672"/>
                  <a:pt x="2477" y="648"/>
                  <a:pt x="2453" y="648"/>
                </a:cubicBezTo>
                <a:cubicBezTo>
                  <a:pt x="1250" y="648"/>
                  <a:pt x="1250" y="648"/>
                  <a:pt x="1250" y="648"/>
                </a:cubicBezTo>
                <a:cubicBezTo>
                  <a:pt x="1250" y="324"/>
                  <a:pt x="1250" y="324"/>
                  <a:pt x="1250" y="324"/>
                </a:cubicBezTo>
                <a:cubicBezTo>
                  <a:pt x="2870" y="324"/>
                  <a:pt x="2870" y="324"/>
                  <a:pt x="2870" y="324"/>
                </a:cubicBezTo>
                <a:cubicBezTo>
                  <a:pt x="2870" y="1853"/>
                  <a:pt x="2870" y="1853"/>
                  <a:pt x="2870" y="1853"/>
                </a:cubicBezTo>
                <a:cubicBezTo>
                  <a:pt x="2592" y="1853"/>
                  <a:pt x="2592" y="1853"/>
                  <a:pt x="2592" y="1853"/>
                </a:cubicBezTo>
                <a:cubicBezTo>
                  <a:pt x="2592" y="1945"/>
                  <a:pt x="2592" y="1945"/>
                  <a:pt x="2592" y="1945"/>
                </a:cubicBezTo>
                <a:cubicBezTo>
                  <a:pt x="2963" y="1945"/>
                  <a:pt x="2963" y="1945"/>
                  <a:pt x="2963" y="1945"/>
                </a:cubicBezTo>
                <a:cubicBezTo>
                  <a:pt x="2963" y="46"/>
                  <a:pt x="2963" y="46"/>
                  <a:pt x="2963" y="46"/>
                </a:cubicBezTo>
                <a:cubicBezTo>
                  <a:pt x="2963" y="24"/>
                  <a:pt x="2940" y="0"/>
                  <a:pt x="2916" y="0"/>
                </a:cubicBezTo>
                <a:close/>
                <a:moveTo>
                  <a:pt x="556" y="93"/>
                </a:moveTo>
                <a:cubicBezTo>
                  <a:pt x="695" y="93"/>
                  <a:pt x="695" y="93"/>
                  <a:pt x="695" y="93"/>
                </a:cubicBezTo>
                <a:cubicBezTo>
                  <a:pt x="695" y="232"/>
                  <a:pt x="695" y="232"/>
                  <a:pt x="695" y="232"/>
                </a:cubicBezTo>
                <a:cubicBezTo>
                  <a:pt x="556" y="232"/>
                  <a:pt x="556" y="232"/>
                  <a:pt x="556" y="232"/>
                </a:cubicBezTo>
                <a:lnTo>
                  <a:pt x="556" y="93"/>
                </a:lnTo>
                <a:close/>
                <a:moveTo>
                  <a:pt x="556" y="324"/>
                </a:moveTo>
                <a:cubicBezTo>
                  <a:pt x="1158" y="324"/>
                  <a:pt x="1158" y="324"/>
                  <a:pt x="1158" y="324"/>
                </a:cubicBezTo>
                <a:cubicBezTo>
                  <a:pt x="1158" y="648"/>
                  <a:pt x="1158" y="648"/>
                  <a:pt x="1158" y="648"/>
                </a:cubicBezTo>
                <a:cubicBezTo>
                  <a:pt x="556" y="648"/>
                  <a:pt x="556" y="648"/>
                  <a:pt x="556" y="648"/>
                </a:cubicBezTo>
                <a:lnTo>
                  <a:pt x="556" y="324"/>
                </a:lnTo>
                <a:close/>
                <a:moveTo>
                  <a:pt x="93" y="741"/>
                </a:moveTo>
                <a:cubicBezTo>
                  <a:pt x="231" y="741"/>
                  <a:pt x="231" y="741"/>
                  <a:pt x="231" y="741"/>
                </a:cubicBezTo>
                <a:cubicBezTo>
                  <a:pt x="231" y="880"/>
                  <a:pt x="231" y="880"/>
                  <a:pt x="231" y="880"/>
                </a:cubicBezTo>
                <a:cubicBezTo>
                  <a:pt x="93" y="880"/>
                  <a:pt x="93" y="880"/>
                  <a:pt x="93" y="880"/>
                </a:cubicBezTo>
                <a:lnTo>
                  <a:pt x="93" y="741"/>
                </a:lnTo>
                <a:close/>
                <a:moveTo>
                  <a:pt x="695" y="2500"/>
                </a:moveTo>
                <a:cubicBezTo>
                  <a:pt x="93" y="2500"/>
                  <a:pt x="93" y="2500"/>
                  <a:pt x="93" y="2500"/>
                </a:cubicBezTo>
                <a:cubicBezTo>
                  <a:pt x="93" y="973"/>
                  <a:pt x="93" y="973"/>
                  <a:pt x="93" y="973"/>
                </a:cubicBezTo>
                <a:cubicBezTo>
                  <a:pt x="695" y="973"/>
                  <a:pt x="695" y="973"/>
                  <a:pt x="695" y="973"/>
                </a:cubicBezTo>
                <a:lnTo>
                  <a:pt x="695" y="2500"/>
                </a:lnTo>
                <a:close/>
                <a:moveTo>
                  <a:pt x="2407" y="973"/>
                </a:moveTo>
                <a:cubicBezTo>
                  <a:pt x="2407" y="2500"/>
                  <a:pt x="2407" y="2500"/>
                  <a:pt x="2407" y="2500"/>
                </a:cubicBezTo>
                <a:cubicBezTo>
                  <a:pt x="787" y="2500"/>
                  <a:pt x="787" y="2500"/>
                  <a:pt x="787" y="2500"/>
                </a:cubicBezTo>
                <a:cubicBezTo>
                  <a:pt x="787" y="973"/>
                  <a:pt x="787" y="973"/>
                  <a:pt x="787" y="973"/>
                </a:cubicBezTo>
                <a:lnTo>
                  <a:pt x="2407" y="973"/>
                </a:lnTo>
                <a:close/>
              </a:path>
            </a:pathLst>
          </a:custGeom>
          <a:solidFill>
            <a:srgbClr val="FFFFFF"/>
          </a:solidFill>
          <a:ln>
            <a:noFill/>
          </a:ln>
          <a:effectLst/>
          <a:extLst/>
        </p:spPr>
        <p:txBody>
          <a:bodyPr wrap="none" anchor="ctr"/>
          <a:lstStyle/>
          <a:p>
            <a:endParaRPr lang="en-US" dirty="0">
              <a:solidFill>
                <a:srgbClr val="5F5F5F"/>
              </a:solidFill>
              <a:latin typeface="Calibri"/>
            </a:endParaRPr>
          </a:p>
        </p:txBody>
      </p:sp>
      <p:sp>
        <p:nvSpPr>
          <p:cNvPr id="15" name="TextBox 14"/>
          <p:cNvSpPr txBox="1">
            <a:spLocks/>
          </p:cNvSpPr>
          <p:nvPr/>
        </p:nvSpPr>
        <p:spPr>
          <a:xfrm>
            <a:off x="7940041" y="4818299"/>
            <a:ext cx="1394555"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ea typeface="Calibri" charset="0"/>
                <a:cs typeface="Calibri" charset="0"/>
              </a:rPr>
              <a:t>Insights for Business Transformation</a:t>
            </a:r>
            <a:endParaRPr lang="en-US" sz="1600" b="1" dirty="0">
              <a:solidFill>
                <a:srgbClr val="FFFFFF"/>
              </a:solidFill>
              <a:latin typeface="Calibri"/>
              <a:ea typeface="Calibri" charset="0"/>
              <a:cs typeface="Calibri" charset="0"/>
            </a:endParaRPr>
          </a:p>
        </p:txBody>
      </p:sp>
      <p:sp>
        <p:nvSpPr>
          <p:cNvPr id="16" name="Freeform 15"/>
          <p:cNvSpPr>
            <a:spLocks noChangeAspect="1" noChangeArrowheads="1"/>
          </p:cNvSpPr>
          <p:nvPr/>
        </p:nvSpPr>
        <p:spPr bwMode="auto">
          <a:xfrm>
            <a:off x="8168533" y="3833630"/>
            <a:ext cx="1145090" cy="868796"/>
          </a:xfrm>
          <a:custGeom>
            <a:avLst/>
            <a:gdLst>
              <a:gd name="T0" fmla="*/ 695 w 2975"/>
              <a:gd name="T1" fmla="*/ 647 h 2258"/>
              <a:gd name="T2" fmla="*/ 185 w 2975"/>
              <a:gd name="T3" fmla="*/ 647 h 2258"/>
              <a:gd name="T4" fmla="*/ 185 w 2975"/>
              <a:gd name="T5" fmla="*/ 555 h 2258"/>
              <a:gd name="T6" fmla="*/ 695 w 2975"/>
              <a:gd name="T7" fmla="*/ 555 h 2258"/>
              <a:gd name="T8" fmla="*/ 695 w 2975"/>
              <a:gd name="T9" fmla="*/ 647 h 2258"/>
              <a:gd name="T10" fmla="*/ 602 w 2975"/>
              <a:gd name="T11" fmla="*/ 833 h 2258"/>
              <a:gd name="T12" fmla="*/ 185 w 2975"/>
              <a:gd name="T13" fmla="*/ 833 h 2258"/>
              <a:gd name="T14" fmla="*/ 185 w 2975"/>
              <a:gd name="T15" fmla="*/ 740 h 2258"/>
              <a:gd name="T16" fmla="*/ 602 w 2975"/>
              <a:gd name="T17" fmla="*/ 740 h 2258"/>
              <a:gd name="T18" fmla="*/ 602 w 2975"/>
              <a:gd name="T19" fmla="*/ 833 h 2258"/>
              <a:gd name="T20" fmla="*/ 938 w 2975"/>
              <a:gd name="T21" fmla="*/ 1562 h 2258"/>
              <a:gd name="T22" fmla="*/ 1030 w 2975"/>
              <a:gd name="T23" fmla="*/ 1412 h 2258"/>
              <a:gd name="T24" fmla="*/ 926 w 2975"/>
              <a:gd name="T25" fmla="*/ 1319 h 2258"/>
              <a:gd name="T26" fmla="*/ 741 w 2975"/>
              <a:gd name="T27" fmla="*/ 1029 h 2258"/>
              <a:gd name="T28" fmla="*/ 672 w 2975"/>
              <a:gd name="T29" fmla="*/ 995 h 2258"/>
              <a:gd name="T30" fmla="*/ 185 w 2975"/>
              <a:gd name="T31" fmla="*/ 1331 h 2258"/>
              <a:gd name="T32" fmla="*/ 185 w 2975"/>
              <a:gd name="T33" fmla="*/ 1597 h 2258"/>
              <a:gd name="T34" fmla="*/ 672 w 2975"/>
              <a:gd name="T35" fmla="*/ 1412 h 2258"/>
              <a:gd name="T36" fmla="*/ 938 w 2975"/>
              <a:gd name="T37" fmla="*/ 1562 h 2258"/>
              <a:gd name="T38" fmla="*/ 93 w 2975"/>
              <a:gd name="T39" fmla="*/ 578 h 2258"/>
              <a:gd name="T40" fmla="*/ 0 w 2975"/>
              <a:gd name="T41" fmla="*/ 578 h 2258"/>
              <a:gd name="T42" fmla="*/ 0 w 2975"/>
              <a:gd name="T43" fmla="*/ 2060 h 2258"/>
              <a:gd name="T44" fmla="*/ 1991 w 2975"/>
              <a:gd name="T45" fmla="*/ 2060 h 2258"/>
              <a:gd name="T46" fmla="*/ 1991 w 2975"/>
              <a:gd name="T47" fmla="*/ 1967 h 2258"/>
              <a:gd name="T48" fmla="*/ 93 w 2975"/>
              <a:gd name="T49" fmla="*/ 1967 h 2258"/>
              <a:gd name="T50" fmla="*/ 93 w 2975"/>
              <a:gd name="T51" fmla="*/ 578 h 2258"/>
              <a:gd name="T52" fmla="*/ 1482 w 2975"/>
              <a:gd name="T53" fmla="*/ 1551 h 2258"/>
              <a:gd name="T54" fmla="*/ 1088 w 2975"/>
              <a:gd name="T55" fmla="*/ 1446 h 2258"/>
              <a:gd name="T56" fmla="*/ 961 w 2975"/>
              <a:gd name="T57" fmla="*/ 1643 h 2258"/>
              <a:gd name="T58" fmla="*/ 672 w 2975"/>
              <a:gd name="T59" fmla="*/ 1481 h 2258"/>
              <a:gd name="T60" fmla="*/ 185 w 2975"/>
              <a:gd name="T61" fmla="*/ 1666 h 2258"/>
              <a:gd name="T62" fmla="*/ 185 w 2975"/>
              <a:gd name="T63" fmla="*/ 1875 h 2258"/>
              <a:gd name="T64" fmla="*/ 1991 w 2975"/>
              <a:gd name="T65" fmla="*/ 1875 h 2258"/>
              <a:gd name="T66" fmla="*/ 1991 w 2975"/>
              <a:gd name="T67" fmla="*/ 1539 h 2258"/>
              <a:gd name="T68" fmla="*/ 1887 w 2975"/>
              <a:gd name="T69" fmla="*/ 1435 h 2258"/>
              <a:gd name="T70" fmla="*/ 1482 w 2975"/>
              <a:gd name="T71" fmla="*/ 1551 h 2258"/>
              <a:gd name="T72" fmla="*/ 2916 w 2975"/>
              <a:gd name="T73" fmla="*/ 1944 h 2258"/>
              <a:gd name="T74" fmla="*/ 2338 w 2975"/>
              <a:gd name="T75" fmla="*/ 1412 h 2258"/>
              <a:gd name="T76" fmla="*/ 2245 w 2975"/>
              <a:gd name="T77" fmla="*/ 1400 h 2258"/>
              <a:gd name="T78" fmla="*/ 2038 w 2975"/>
              <a:gd name="T79" fmla="*/ 1180 h 2258"/>
              <a:gd name="T80" fmla="*/ 1968 w 2975"/>
              <a:gd name="T81" fmla="*/ 277 h 2258"/>
              <a:gd name="T82" fmla="*/ 996 w 2975"/>
              <a:gd name="T83" fmla="*/ 277 h 2258"/>
              <a:gd name="T84" fmla="*/ 996 w 2975"/>
              <a:gd name="T85" fmla="*/ 1249 h 2258"/>
              <a:gd name="T86" fmla="*/ 1899 w 2975"/>
              <a:gd name="T87" fmla="*/ 1319 h 2258"/>
              <a:gd name="T88" fmla="*/ 2119 w 2975"/>
              <a:gd name="T89" fmla="*/ 1527 h 2258"/>
              <a:gd name="T90" fmla="*/ 2130 w 2975"/>
              <a:gd name="T91" fmla="*/ 1620 h 2258"/>
              <a:gd name="T92" fmla="*/ 2662 w 2975"/>
              <a:gd name="T93" fmla="*/ 2199 h 2258"/>
              <a:gd name="T94" fmla="*/ 2859 w 2975"/>
              <a:gd name="T95" fmla="*/ 2199 h 2258"/>
              <a:gd name="T96" fmla="*/ 2916 w 2975"/>
              <a:gd name="T97" fmla="*/ 2141 h 2258"/>
              <a:gd name="T98" fmla="*/ 2916 w 2975"/>
              <a:gd name="T99" fmla="*/ 1944 h 2258"/>
              <a:gd name="T100" fmla="*/ 1088 w 2975"/>
              <a:gd name="T101" fmla="*/ 370 h 2258"/>
              <a:gd name="T102" fmla="*/ 1876 w 2975"/>
              <a:gd name="T103" fmla="*/ 370 h 2258"/>
              <a:gd name="T104" fmla="*/ 2003 w 2975"/>
              <a:gd name="T105" fmla="*/ 578 h 2258"/>
              <a:gd name="T106" fmla="*/ 1493 w 2975"/>
              <a:gd name="T107" fmla="*/ 925 h 2258"/>
              <a:gd name="T108" fmla="*/ 1042 w 2975"/>
              <a:gd name="T109" fmla="*/ 427 h 2258"/>
              <a:gd name="T110" fmla="*/ 1088 w 2975"/>
              <a:gd name="T111" fmla="*/ 370 h 2258"/>
              <a:gd name="T112" fmla="*/ 1876 w 2975"/>
              <a:gd name="T113" fmla="*/ 1157 h 2258"/>
              <a:gd name="T114" fmla="*/ 1088 w 2975"/>
              <a:gd name="T115" fmla="*/ 1157 h 2258"/>
              <a:gd name="T116" fmla="*/ 972 w 2975"/>
              <a:gd name="T117" fmla="*/ 555 h 2258"/>
              <a:gd name="T118" fmla="*/ 1470 w 2975"/>
              <a:gd name="T119" fmla="*/ 1111 h 2258"/>
              <a:gd name="T120" fmla="*/ 2038 w 2975"/>
              <a:gd name="T121" fmla="*/ 717 h 2258"/>
              <a:gd name="T122" fmla="*/ 1876 w 2975"/>
              <a:gd name="T123" fmla="*/ 1157 h 2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5" h="2258">
                <a:moveTo>
                  <a:pt x="695" y="647"/>
                </a:moveTo>
                <a:lnTo>
                  <a:pt x="185" y="647"/>
                </a:lnTo>
                <a:lnTo>
                  <a:pt x="185" y="555"/>
                </a:lnTo>
                <a:lnTo>
                  <a:pt x="695" y="555"/>
                </a:lnTo>
                <a:lnTo>
                  <a:pt x="695" y="647"/>
                </a:lnTo>
                <a:close/>
                <a:moveTo>
                  <a:pt x="602" y="833"/>
                </a:moveTo>
                <a:lnTo>
                  <a:pt x="185" y="833"/>
                </a:lnTo>
                <a:lnTo>
                  <a:pt x="185" y="740"/>
                </a:lnTo>
                <a:lnTo>
                  <a:pt x="602" y="740"/>
                </a:lnTo>
                <a:lnTo>
                  <a:pt x="602" y="833"/>
                </a:lnTo>
                <a:close/>
                <a:moveTo>
                  <a:pt x="938" y="1562"/>
                </a:moveTo>
                <a:lnTo>
                  <a:pt x="1030" y="1412"/>
                </a:lnTo>
                <a:cubicBezTo>
                  <a:pt x="996" y="1388"/>
                  <a:pt x="961" y="1354"/>
                  <a:pt x="926" y="1319"/>
                </a:cubicBezTo>
                <a:cubicBezTo>
                  <a:pt x="845" y="1238"/>
                  <a:pt x="776" y="1134"/>
                  <a:pt x="741" y="1029"/>
                </a:cubicBezTo>
                <a:lnTo>
                  <a:pt x="672" y="995"/>
                </a:lnTo>
                <a:lnTo>
                  <a:pt x="185" y="1331"/>
                </a:lnTo>
                <a:lnTo>
                  <a:pt x="185" y="1597"/>
                </a:lnTo>
                <a:lnTo>
                  <a:pt x="672" y="1412"/>
                </a:lnTo>
                <a:lnTo>
                  <a:pt x="938" y="1562"/>
                </a:lnTo>
                <a:close/>
                <a:moveTo>
                  <a:pt x="93" y="578"/>
                </a:moveTo>
                <a:cubicBezTo>
                  <a:pt x="0" y="578"/>
                  <a:pt x="31" y="578"/>
                  <a:pt x="0" y="578"/>
                </a:cubicBezTo>
                <a:lnTo>
                  <a:pt x="0" y="2060"/>
                </a:lnTo>
                <a:lnTo>
                  <a:pt x="1991" y="2060"/>
                </a:lnTo>
                <a:cubicBezTo>
                  <a:pt x="1991" y="1967"/>
                  <a:pt x="1991" y="1998"/>
                  <a:pt x="1991" y="1967"/>
                </a:cubicBezTo>
                <a:lnTo>
                  <a:pt x="93" y="1967"/>
                </a:lnTo>
                <a:lnTo>
                  <a:pt x="93" y="578"/>
                </a:lnTo>
                <a:close/>
                <a:moveTo>
                  <a:pt x="1482" y="1551"/>
                </a:moveTo>
                <a:cubicBezTo>
                  <a:pt x="1343" y="1551"/>
                  <a:pt x="1204" y="1516"/>
                  <a:pt x="1088" y="1446"/>
                </a:cubicBezTo>
                <a:lnTo>
                  <a:pt x="961" y="1643"/>
                </a:lnTo>
                <a:lnTo>
                  <a:pt x="672" y="1481"/>
                </a:lnTo>
                <a:lnTo>
                  <a:pt x="185" y="1666"/>
                </a:lnTo>
                <a:lnTo>
                  <a:pt x="185" y="1875"/>
                </a:lnTo>
                <a:lnTo>
                  <a:pt x="1991" y="1875"/>
                </a:lnTo>
                <a:lnTo>
                  <a:pt x="1991" y="1539"/>
                </a:lnTo>
                <a:lnTo>
                  <a:pt x="1887" y="1435"/>
                </a:lnTo>
                <a:cubicBezTo>
                  <a:pt x="1771" y="1516"/>
                  <a:pt x="1621" y="1551"/>
                  <a:pt x="1482" y="1551"/>
                </a:cubicBezTo>
                <a:close/>
                <a:moveTo>
                  <a:pt x="2916" y="1944"/>
                </a:moveTo>
                <a:lnTo>
                  <a:pt x="2338" y="1412"/>
                </a:lnTo>
                <a:cubicBezTo>
                  <a:pt x="2314" y="1400"/>
                  <a:pt x="2280" y="1388"/>
                  <a:pt x="2245" y="1400"/>
                </a:cubicBezTo>
                <a:lnTo>
                  <a:pt x="2038" y="1180"/>
                </a:lnTo>
                <a:cubicBezTo>
                  <a:pt x="2245" y="914"/>
                  <a:pt x="2222" y="520"/>
                  <a:pt x="1968" y="277"/>
                </a:cubicBezTo>
                <a:cubicBezTo>
                  <a:pt x="1702" y="0"/>
                  <a:pt x="1262" y="0"/>
                  <a:pt x="996" y="277"/>
                </a:cubicBezTo>
                <a:cubicBezTo>
                  <a:pt x="718" y="543"/>
                  <a:pt x="718" y="983"/>
                  <a:pt x="996" y="1249"/>
                </a:cubicBezTo>
                <a:cubicBezTo>
                  <a:pt x="1239" y="1504"/>
                  <a:pt x="1632" y="1527"/>
                  <a:pt x="1899" y="1319"/>
                </a:cubicBezTo>
                <a:lnTo>
                  <a:pt x="2119" y="1527"/>
                </a:lnTo>
                <a:cubicBezTo>
                  <a:pt x="2107" y="1562"/>
                  <a:pt x="2119" y="1597"/>
                  <a:pt x="2130" y="1620"/>
                </a:cubicBezTo>
                <a:lnTo>
                  <a:pt x="2662" y="2199"/>
                </a:lnTo>
                <a:cubicBezTo>
                  <a:pt x="2720" y="2257"/>
                  <a:pt x="2812" y="2257"/>
                  <a:pt x="2859" y="2199"/>
                </a:cubicBezTo>
                <a:lnTo>
                  <a:pt x="2916" y="2141"/>
                </a:lnTo>
                <a:cubicBezTo>
                  <a:pt x="2974" y="2094"/>
                  <a:pt x="2974" y="2002"/>
                  <a:pt x="2916" y="1944"/>
                </a:cubicBezTo>
                <a:close/>
                <a:moveTo>
                  <a:pt x="1088" y="370"/>
                </a:moveTo>
                <a:cubicBezTo>
                  <a:pt x="1308" y="150"/>
                  <a:pt x="1656" y="150"/>
                  <a:pt x="1876" y="370"/>
                </a:cubicBezTo>
                <a:cubicBezTo>
                  <a:pt x="1933" y="427"/>
                  <a:pt x="1980" y="497"/>
                  <a:pt x="2003" y="578"/>
                </a:cubicBezTo>
                <a:lnTo>
                  <a:pt x="1493" y="925"/>
                </a:lnTo>
                <a:lnTo>
                  <a:pt x="1042" y="427"/>
                </a:lnTo>
                <a:cubicBezTo>
                  <a:pt x="1054" y="404"/>
                  <a:pt x="1077" y="393"/>
                  <a:pt x="1088" y="370"/>
                </a:cubicBezTo>
                <a:close/>
                <a:moveTo>
                  <a:pt x="1876" y="1157"/>
                </a:moveTo>
                <a:cubicBezTo>
                  <a:pt x="1656" y="1377"/>
                  <a:pt x="1308" y="1377"/>
                  <a:pt x="1088" y="1157"/>
                </a:cubicBezTo>
                <a:cubicBezTo>
                  <a:pt x="926" y="995"/>
                  <a:pt x="880" y="752"/>
                  <a:pt x="972" y="555"/>
                </a:cubicBezTo>
                <a:lnTo>
                  <a:pt x="1470" y="1111"/>
                </a:lnTo>
                <a:lnTo>
                  <a:pt x="2038" y="717"/>
                </a:lnTo>
                <a:cubicBezTo>
                  <a:pt x="2049" y="879"/>
                  <a:pt x="1991" y="1041"/>
                  <a:pt x="1876" y="1157"/>
                </a:cubicBezTo>
                <a:close/>
              </a:path>
            </a:pathLst>
          </a:custGeom>
          <a:solidFill>
            <a:srgbClr val="FFFFFF"/>
          </a:solidFill>
          <a:ln>
            <a:noFill/>
          </a:ln>
          <a:effectLst/>
          <a:extLst/>
        </p:spPr>
        <p:txBody>
          <a:bodyPr wrap="none" anchor="ctr"/>
          <a:lstStyle/>
          <a:p>
            <a:endParaRPr lang="en-US" dirty="0">
              <a:solidFill>
                <a:srgbClr val="FFFFFF"/>
              </a:solidFill>
              <a:latin typeface="Calibri"/>
            </a:endParaRPr>
          </a:p>
        </p:txBody>
      </p:sp>
      <p:sp>
        <p:nvSpPr>
          <p:cNvPr id="18" name="TextBox 17"/>
          <p:cNvSpPr txBox="1">
            <a:spLocks/>
          </p:cNvSpPr>
          <p:nvPr/>
        </p:nvSpPr>
        <p:spPr>
          <a:xfrm>
            <a:off x="10258646" y="2685842"/>
            <a:ext cx="1149726"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ea typeface="Calibri" charset="0"/>
                <a:cs typeface="Calibri" charset="0"/>
              </a:rPr>
              <a:t>Connect </a:t>
            </a:r>
            <a:r>
              <a:rPr lang="en-US" sz="1600" b="1" dirty="0">
                <a:solidFill>
                  <a:srgbClr val="FFFFFF"/>
                </a:solidFill>
                <a:latin typeface="Calibri"/>
                <a:ea typeface="Calibri" charset="0"/>
                <a:cs typeface="Calibri" charset="0"/>
              </a:rPr>
              <a:t>&amp;</a:t>
            </a:r>
            <a:r>
              <a:rPr lang="en-US" sz="1600" b="1" dirty="0" smtClean="0">
                <a:solidFill>
                  <a:srgbClr val="FFFFFF"/>
                </a:solidFill>
                <a:latin typeface="Calibri"/>
                <a:ea typeface="Calibri" charset="0"/>
                <a:cs typeface="Calibri" charset="0"/>
              </a:rPr>
              <a:t> </a:t>
            </a:r>
            <a:r>
              <a:rPr lang="en-US" sz="1600" b="1" dirty="0">
                <a:solidFill>
                  <a:srgbClr val="FFFFFF"/>
                </a:solidFill>
                <a:latin typeface="Calibri"/>
                <a:ea typeface="Calibri" charset="0"/>
                <a:cs typeface="Calibri" charset="0"/>
              </a:rPr>
              <a:t>Extend Apps</a:t>
            </a:r>
          </a:p>
        </p:txBody>
      </p:sp>
      <p:sp>
        <p:nvSpPr>
          <p:cNvPr id="19" name="Freeform 2"/>
          <p:cNvSpPr>
            <a:spLocks noChangeAspect="1" noChangeArrowheads="1"/>
          </p:cNvSpPr>
          <p:nvPr/>
        </p:nvSpPr>
        <p:spPr bwMode="auto">
          <a:xfrm>
            <a:off x="10372389" y="1693428"/>
            <a:ext cx="785614" cy="838206"/>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rgbClr val="FFFFFF"/>
          </a:solidFill>
          <a:ln>
            <a:noFill/>
          </a:ln>
          <a:effectLst/>
          <a:extLst/>
        </p:spPr>
        <p:txBody>
          <a:bodyPr wrap="none" anchor="ctr"/>
          <a:lstStyle/>
          <a:p>
            <a:endParaRPr lang="en-US" dirty="0">
              <a:solidFill>
                <a:srgbClr val="5F5F5F"/>
              </a:solidFill>
              <a:latin typeface="Calibri"/>
            </a:endParaRPr>
          </a:p>
        </p:txBody>
      </p:sp>
      <p:sp>
        <p:nvSpPr>
          <p:cNvPr id="21" name="TextBox 20"/>
          <p:cNvSpPr txBox="1">
            <a:spLocks/>
          </p:cNvSpPr>
          <p:nvPr/>
        </p:nvSpPr>
        <p:spPr>
          <a:xfrm>
            <a:off x="6648115" y="2654483"/>
            <a:ext cx="1563417"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rPr>
              <a:t>Move Workloads to the Cloud</a:t>
            </a:r>
            <a:endParaRPr lang="en-US" sz="1600" b="1" dirty="0">
              <a:solidFill>
                <a:srgbClr val="FFFFFF"/>
              </a:solidFill>
              <a:latin typeface="Calibri"/>
              <a:ea typeface="Calibri" charset="0"/>
              <a:cs typeface="Calibri" charset="0"/>
            </a:endParaRPr>
          </a:p>
        </p:txBody>
      </p:sp>
      <p:cxnSp>
        <p:nvCxnSpPr>
          <p:cNvPr id="23" name="Straight Arrow Connector 22"/>
          <p:cNvCxnSpPr/>
          <p:nvPr/>
        </p:nvCxnSpPr>
        <p:spPr>
          <a:xfrm>
            <a:off x="7838641" y="2259549"/>
            <a:ext cx="310731" cy="0"/>
          </a:xfrm>
          <a:prstGeom prst="straightConnector1">
            <a:avLst/>
          </a:prstGeom>
          <a:solidFill>
            <a:srgbClr val="FFFFFF"/>
          </a:solidFill>
          <a:ln w="28575" cmpd="sng">
            <a:solidFill>
              <a:schemeClr val="bg1"/>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24" name="Freeform 2"/>
          <p:cNvSpPr>
            <a:spLocks noChangeAspect="1" noChangeArrowheads="1"/>
          </p:cNvSpPr>
          <p:nvPr/>
        </p:nvSpPr>
        <p:spPr bwMode="auto">
          <a:xfrm>
            <a:off x="7014261" y="1945573"/>
            <a:ext cx="804407" cy="464581"/>
          </a:xfrm>
          <a:custGeom>
            <a:avLst/>
            <a:gdLst>
              <a:gd name="T0" fmla="*/ 2685 w 2964"/>
              <a:gd name="T1" fmla="*/ 93 h 2964"/>
              <a:gd name="T2" fmla="*/ 2407 w 2964"/>
              <a:gd name="T3" fmla="*/ 370 h 2964"/>
              <a:gd name="T4" fmla="*/ 2685 w 2964"/>
              <a:gd name="T5" fmla="*/ 648 h 2964"/>
              <a:gd name="T6" fmla="*/ 2963 w 2964"/>
              <a:gd name="T7" fmla="*/ 370 h 2964"/>
              <a:gd name="T8" fmla="*/ 2685 w 2964"/>
              <a:gd name="T9" fmla="*/ 93 h 2964"/>
              <a:gd name="T10" fmla="*/ 1204 w 2964"/>
              <a:gd name="T11" fmla="*/ 567 h 2964"/>
              <a:gd name="T12" fmla="*/ 1204 w 2964"/>
              <a:gd name="T13" fmla="*/ 243 h 2964"/>
              <a:gd name="T14" fmla="*/ 972 w 2964"/>
              <a:gd name="T15" fmla="*/ 139 h 2964"/>
              <a:gd name="T16" fmla="*/ 741 w 2964"/>
              <a:gd name="T17" fmla="*/ 243 h 2964"/>
              <a:gd name="T18" fmla="*/ 741 w 2964"/>
              <a:gd name="T19" fmla="*/ 567 h 2964"/>
              <a:gd name="T20" fmla="*/ 972 w 2964"/>
              <a:gd name="T21" fmla="*/ 672 h 2964"/>
              <a:gd name="T22" fmla="*/ 1204 w 2964"/>
              <a:gd name="T23" fmla="*/ 567 h 2964"/>
              <a:gd name="T24" fmla="*/ 2176 w 2964"/>
              <a:gd name="T25" fmla="*/ 0 h 2964"/>
              <a:gd name="T26" fmla="*/ 1713 w 2964"/>
              <a:gd name="T27" fmla="*/ 0 h 2964"/>
              <a:gd name="T28" fmla="*/ 1713 w 2964"/>
              <a:gd name="T29" fmla="*/ 463 h 2964"/>
              <a:gd name="T30" fmla="*/ 2176 w 2964"/>
              <a:gd name="T31" fmla="*/ 463 h 2964"/>
              <a:gd name="T32" fmla="*/ 2176 w 2964"/>
              <a:gd name="T33" fmla="*/ 0 h 2964"/>
              <a:gd name="T34" fmla="*/ 2130 w 2964"/>
              <a:gd name="T35" fmla="*/ 1250 h 2964"/>
              <a:gd name="T36" fmla="*/ 2592 w 2964"/>
              <a:gd name="T37" fmla="*/ 1250 h 2964"/>
              <a:gd name="T38" fmla="*/ 2592 w 2964"/>
              <a:gd name="T39" fmla="*/ 787 h 2964"/>
              <a:gd name="T40" fmla="*/ 2130 w 2964"/>
              <a:gd name="T41" fmla="*/ 787 h 2964"/>
              <a:gd name="T42" fmla="*/ 2130 w 2964"/>
              <a:gd name="T43" fmla="*/ 1250 h 2964"/>
              <a:gd name="T44" fmla="*/ 787 w 2964"/>
              <a:gd name="T45" fmla="*/ 1019 h 2964"/>
              <a:gd name="T46" fmla="*/ 509 w 2964"/>
              <a:gd name="T47" fmla="*/ 741 h 2964"/>
              <a:gd name="T48" fmla="*/ 231 w 2964"/>
              <a:gd name="T49" fmla="*/ 1019 h 2964"/>
              <a:gd name="T50" fmla="*/ 509 w 2964"/>
              <a:gd name="T51" fmla="*/ 1297 h 2964"/>
              <a:gd name="T52" fmla="*/ 787 w 2964"/>
              <a:gd name="T53" fmla="*/ 1019 h 2964"/>
              <a:gd name="T54" fmla="*/ 278 w 2964"/>
              <a:gd name="T55" fmla="*/ 0 h 2964"/>
              <a:gd name="T56" fmla="*/ 0 w 2964"/>
              <a:gd name="T57" fmla="*/ 556 h 2964"/>
              <a:gd name="T58" fmla="*/ 556 w 2964"/>
              <a:gd name="T59" fmla="*/ 556 h 2964"/>
              <a:gd name="T60" fmla="*/ 278 w 2964"/>
              <a:gd name="T61" fmla="*/ 0 h 2964"/>
              <a:gd name="T62" fmla="*/ 1111 w 2964"/>
              <a:gd name="T63" fmla="*/ 938 h 2964"/>
              <a:gd name="T64" fmla="*/ 1065 w 2964"/>
              <a:gd name="T65" fmla="*/ 984 h 2964"/>
              <a:gd name="T66" fmla="*/ 1065 w 2964"/>
              <a:gd name="T67" fmla="*/ 1065 h 2964"/>
              <a:gd name="T68" fmla="*/ 1482 w 2964"/>
              <a:gd name="T69" fmla="*/ 1482 h 2964"/>
              <a:gd name="T70" fmla="*/ 1899 w 2964"/>
              <a:gd name="T71" fmla="*/ 1065 h 2964"/>
              <a:gd name="T72" fmla="*/ 1899 w 2964"/>
              <a:gd name="T73" fmla="*/ 984 h 2964"/>
              <a:gd name="T74" fmla="*/ 1852 w 2964"/>
              <a:gd name="T75" fmla="*/ 938 h 2964"/>
              <a:gd name="T76" fmla="*/ 1771 w 2964"/>
              <a:gd name="T77" fmla="*/ 938 h 2964"/>
              <a:gd name="T78" fmla="*/ 1574 w 2964"/>
              <a:gd name="T79" fmla="*/ 1123 h 2964"/>
              <a:gd name="T80" fmla="*/ 1574 w 2964"/>
              <a:gd name="T81" fmla="*/ 567 h 2964"/>
              <a:gd name="T82" fmla="*/ 1517 w 2964"/>
              <a:gd name="T83" fmla="*/ 509 h 2964"/>
              <a:gd name="T84" fmla="*/ 1447 w 2964"/>
              <a:gd name="T85" fmla="*/ 509 h 2964"/>
              <a:gd name="T86" fmla="*/ 1389 w 2964"/>
              <a:gd name="T87" fmla="*/ 567 h 2964"/>
              <a:gd name="T88" fmla="*/ 1389 w 2964"/>
              <a:gd name="T89" fmla="*/ 1123 h 2964"/>
              <a:gd name="T90" fmla="*/ 1192 w 2964"/>
              <a:gd name="T91" fmla="*/ 938 h 2964"/>
              <a:gd name="T92" fmla="*/ 1111 w 2964"/>
              <a:gd name="T93" fmla="*/ 938 h 2964"/>
              <a:gd name="T94" fmla="*/ 2291 w 2964"/>
              <a:gd name="T95" fmla="*/ 1667 h 2964"/>
              <a:gd name="T96" fmla="*/ 1285 w 2964"/>
              <a:gd name="T97" fmla="*/ 1667 h 2964"/>
              <a:gd name="T98" fmla="*/ 1181 w 2964"/>
              <a:gd name="T99" fmla="*/ 1598 h 2964"/>
              <a:gd name="T100" fmla="*/ 1158 w 2964"/>
              <a:gd name="T101" fmla="*/ 1551 h 2964"/>
              <a:gd name="T102" fmla="*/ 1042 w 2964"/>
              <a:gd name="T103" fmla="*/ 1482 h 2964"/>
              <a:gd name="T104" fmla="*/ 486 w 2964"/>
              <a:gd name="T105" fmla="*/ 1482 h 2964"/>
              <a:gd name="T106" fmla="*/ 486 w 2964"/>
              <a:gd name="T107" fmla="*/ 2963 h 2964"/>
              <a:gd name="T108" fmla="*/ 2477 w 2964"/>
              <a:gd name="T109" fmla="*/ 2963 h 2964"/>
              <a:gd name="T110" fmla="*/ 2477 w 2964"/>
              <a:gd name="T111" fmla="*/ 1852 h 2964"/>
              <a:gd name="T112" fmla="*/ 2291 w 2964"/>
              <a:gd name="T113" fmla="*/ 1667 h 2964"/>
              <a:gd name="connsiteX0" fmla="*/ 9059 w 9997"/>
              <a:gd name="connsiteY0" fmla="*/ 314 h 9997"/>
              <a:gd name="connsiteX1" fmla="*/ 8121 w 9997"/>
              <a:gd name="connsiteY1" fmla="*/ 1248 h 9997"/>
              <a:gd name="connsiteX2" fmla="*/ 9059 w 9997"/>
              <a:gd name="connsiteY2" fmla="*/ 2186 h 9997"/>
              <a:gd name="connsiteX3" fmla="*/ 9997 w 9997"/>
              <a:gd name="connsiteY3" fmla="*/ 1248 h 9997"/>
              <a:gd name="connsiteX4" fmla="*/ 9059 w 9997"/>
              <a:gd name="connsiteY4" fmla="*/ 314 h 9997"/>
              <a:gd name="connsiteX5" fmla="*/ 4062 w 9997"/>
              <a:gd name="connsiteY5" fmla="*/ 1913 h 9997"/>
              <a:gd name="connsiteX6" fmla="*/ 4062 w 9997"/>
              <a:gd name="connsiteY6" fmla="*/ 820 h 9997"/>
              <a:gd name="connsiteX7" fmla="*/ 3279 w 9997"/>
              <a:gd name="connsiteY7" fmla="*/ 469 h 9997"/>
              <a:gd name="connsiteX8" fmla="*/ 2500 w 9997"/>
              <a:gd name="connsiteY8" fmla="*/ 820 h 9997"/>
              <a:gd name="connsiteX9" fmla="*/ 2500 w 9997"/>
              <a:gd name="connsiteY9" fmla="*/ 1913 h 9997"/>
              <a:gd name="connsiteX10" fmla="*/ 3279 w 9997"/>
              <a:gd name="connsiteY10" fmla="*/ 2267 h 9997"/>
              <a:gd name="connsiteX11" fmla="*/ 4062 w 9997"/>
              <a:gd name="connsiteY11" fmla="*/ 1913 h 9997"/>
              <a:gd name="connsiteX12" fmla="*/ 7341 w 9997"/>
              <a:gd name="connsiteY12" fmla="*/ 0 h 9997"/>
              <a:gd name="connsiteX13" fmla="*/ 5779 w 9997"/>
              <a:gd name="connsiteY13" fmla="*/ 0 h 9997"/>
              <a:gd name="connsiteX14" fmla="*/ 5779 w 9997"/>
              <a:gd name="connsiteY14" fmla="*/ 1562 h 9997"/>
              <a:gd name="connsiteX15" fmla="*/ 7341 w 9997"/>
              <a:gd name="connsiteY15" fmla="*/ 1562 h 9997"/>
              <a:gd name="connsiteX16" fmla="*/ 7341 w 9997"/>
              <a:gd name="connsiteY16" fmla="*/ 0 h 9997"/>
              <a:gd name="connsiteX17" fmla="*/ 7186 w 9997"/>
              <a:gd name="connsiteY17" fmla="*/ 4217 h 9997"/>
              <a:gd name="connsiteX18" fmla="*/ 8745 w 9997"/>
              <a:gd name="connsiteY18" fmla="*/ 4217 h 9997"/>
              <a:gd name="connsiteX19" fmla="*/ 8745 w 9997"/>
              <a:gd name="connsiteY19" fmla="*/ 2655 h 9997"/>
              <a:gd name="connsiteX20" fmla="*/ 7186 w 9997"/>
              <a:gd name="connsiteY20" fmla="*/ 2655 h 9997"/>
              <a:gd name="connsiteX21" fmla="*/ 7186 w 9997"/>
              <a:gd name="connsiteY21" fmla="*/ 4217 h 9997"/>
              <a:gd name="connsiteX22" fmla="*/ 2655 w 9997"/>
              <a:gd name="connsiteY22" fmla="*/ 3438 h 9997"/>
              <a:gd name="connsiteX23" fmla="*/ 1717 w 9997"/>
              <a:gd name="connsiteY23" fmla="*/ 2500 h 9997"/>
              <a:gd name="connsiteX24" fmla="*/ 779 w 9997"/>
              <a:gd name="connsiteY24" fmla="*/ 3438 h 9997"/>
              <a:gd name="connsiteX25" fmla="*/ 1717 w 9997"/>
              <a:gd name="connsiteY25" fmla="*/ 4376 h 9997"/>
              <a:gd name="connsiteX26" fmla="*/ 2655 w 9997"/>
              <a:gd name="connsiteY26" fmla="*/ 3438 h 9997"/>
              <a:gd name="connsiteX27" fmla="*/ 938 w 9997"/>
              <a:gd name="connsiteY27" fmla="*/ 0 h 9997"/>
              <a:gd name="connsiteX28" fmla="*/ 0 w 9997"/>
              <a:gd name="connsiteY28" fmla="*/ 1876 h 9997"/>
              <a:gd name="connsiteX29" fmla="*/ 1876 w 9997"/>
              <a:gd name="connsiteY29" fmla="*/ 1876 h 9997"/>
              <a:gd name="connsiteX30" fmla="*/ 938 w 9997"/>
              <a:gd name="connsiteY30" fmla="*/ 0 h 9997"/>
              <a:gd name="connsiteX31" fmla="*/ 3748 w 9997"/>
              <a:gd name="connsiteY31" fmla="*/ 3165 h 9997"/>
              <a:gd name="connsiteX32" fmla="*/ 3593 w 9997"/>
              <a:gd name="connsiteY32" fmla="*/ 3320 h 9997"/>
              <a:gd name="connsiteX33" fmla="*/ 3593 w 9997"/>
              <a:gd name="connsiteY33" fmla="*/ 3593 h 9997"/>
              <a:gd name="connsiteX34" fmla="*/ 5000 w 9997"/>
              <a:gd name="connsiteY34" fmla="*/ 5000 h 9997"/>
              <a:gd name="connsiteX35" fmla="*/ 6407 w 9997"/>
              <a:gd name="connsiteY35" fmla="*/ 3593 h 9997"/>
              <a:gd name="connsiteX36" fmla="*/ 6407 w 9997"/>
              <a:gd name="connsiteY36" fmla="*/ 3320 h 9997"/>
              <a:gd name="connsiteX37" fmla="*/ 6248 w 9997"/>
              <a:gd name="connsiteY37" fmla="*/ 3165 h 9997"/>
              <a:gd name="connsiteX38" fmla="*/ 5975 w 9997"/>
              <a:gd name="connsiteY38" fmla="*/ 3165 h 9997"/>
              <a:gd name="connsiteX39" fmla="*/ 5310 w 9997"/>
              <a:gd name="connsiteY39" fmla="*/ 3789 h 9997"/>
              <a:gd name="connsiteX40" fmla="*/ 5310 w 9997"/>
              <a:gd name="connsiteY40" fmla="*/ 1913 h 9997"/>
              <a:gd name="connsiteX41" fmla="*/ 5118 w 9997"/>
              <a:gd name="connsiteY41" fmla="*/ 1717 h 9997"/>
              <a:gd name="connsiteX42" fmla="*/ 4882 w 9997"/>
              <a:gd name="connsiteY42" fmla="*/ 1717 h 9997"/>
              <a:gd name="connsiteX43" fmla="*/ 4686 w 9997"/>
              <a:gd name="connsiteY43" fmla="*/ 1913 h 9997"/>
              <a:gd name="connsiteX44" fmla="*/ 4686 w 9997"/>
              <a:gd name="connsiteY44" fmla="*/ 3789 h 9997"/>
              <a:gd name="connsiteX45" fmla="*/ 4022 w 9997"/>
              <a:gd name="connsiteY45" fmla="*/ 3165 h 9997"/>
              <a:gd name="connsiteX46" fmla="*/ 3748 w 9997"/>
              <a:gd name="connsiteY46" fmla="*/ 3165 h 9997"/>
              <a:gd name="connsiteX47" fmla="*/ 8357 w 9997"/>
              <a:gd name="connsiteY47" fmla="*/ 6248 h 9997"/>
              <a:gd name="connsiteX48" fmla="*/ 4335 w 9997"/>
              <a:gd name="connsiteY48" fmla="*/ 5624 h 9997"/>
              <a:gd name="connsiteX49" fmla="*/ 3984 w 9997"/>
              <a:gd name="connsiteY49" fmla="*/ 5391 h 9997"/>
              <a:gd name="connsiteX50" fmla="*/ 3907 w 9997"/>
              <a:gd name="connsiteY50" fmla="*/ 5233 h 9997"/>
              <a:gd name="connsiteX51" fmla="*/ 3516 w 9997"/>
              <a:gd name="connsiteY51" fmla="*/ 5000 h 9997"/>
              <a:gd name="connsiteX52" fmla="*/ 1640 w 9997"/>
              <a:gd name="connsiteY52" fmla="*/ 5000 h 9997"/>
              <a:gd name="connsiteX53" fmla="*/ 1640 w 9997"/>
              <a:gd name="connsiteY53" fmla="*/ 9997 h 9997"/>
              <a:gd name="connsiteX54" fmla="*/ 8357 w 9997"/>
              <a:gd name="connsiteY54" fmla="*/ 9997 h 9997"/>
              <a:gd name="connsiteX55" fmla="*/ 8357 w 9997"/>
              <a:gd name="connsiteY55" fmla="*/ 6248 h 9997"/>
              <a:gd name="connsiteX0" fmla="*/ 9062 w 10000"/>
              <a:gd name="connsiteY0" fmla="*/ 314 h 10000"/>
              <a:gd name="connsiteX1" fmla="*/ 8123 w 10000"/>
              <a:gd name="connsiteY1" fmla="*/ 1248 h 10000"/>
              <a:gd name="connsiteX2" fmla="*/ 9062 w 10000"/>
              <a:gd name="connsiteY2" fmla="*/ 2187 h 10000"/>
              <a:gd name="connsiteX3" fmla="*/ 10000 w 10000"/>
              <a:gd name="connsiteY3" fmla="*/ 1248 h 10000"/>
              <a:gd name="connsiteX4" fmla="*/ 9062 w 10000"/>
              <a:gd name="connsiteY4" fmla="*/ 314 h 10000"/>
              <a:gd name="connsiteX5" fmla="*/ 4063 w 10000"/>
              <a:gd name="connsiteY5" fmla="*/ 1914 h 10000"/>
              <a:gd name="connsiteX6" fmla="*/ 4063 w 10000"/>
              <a:gd name="connsiteY6" fmla="*/ 820 h 10000"/>
              <a:gd name="connsiteX7" fmla="*/ 3280 w 10000"/>
              <a:gd name="connsiteY7" fmla="*/ 469 h 10000"/>
              <a:gd name="connsiteX8" fmla="*/ 2501 w 10000"/>
              <a:gd name="connsiteY8" fmla="*/ 820 h 10000"/>
              <a:gd name="connsiteX9" fmla="*/ 2501 w 10000"/>
              <a:gd name="connsiteY9" fmla="*/ 1914 h 10000"/>
              <a:gd name="connsiteX10" fmla="*/ 3280 w 10000"/>
              <a:gd name="connsiteY10" fmla="*/ 2268 h 10000"/>
              <a:gd name="connsiteX11" fmla="*/ 4063 w 10000"/>
              <a:gd name="connsiteY11" fmla="*/ 1914 h 10000"/>
              <a:gd name="connsiteX12" fmla="*/ 7343 w 10000"/>
              <a:gd name="connsiteY12" fmla="*/ 0 h 10000"/>
              <a:gd name="connsiteX13" fmla="*/ 5781 w 10000"/>
              <a:gd name="connsiteY13" fmla="*/ 0 h 10000"/>
              <a:gd name="connsiteX14" fmla="*/ 5781 w 10000"/>
              <a:gd name="connsiteY14" fmla="*/ 1562 h 10000"/>
              <a:gd name="connsiteX15" fmla="*/ 7343 w 10000"/>
              <a:gd name="connsiteY15" fmla="*/ 1562 h 10000"/>
              <a:gd name="connsiteX16" fmla="*/ 7343 w 10000"/>
              <a:gd name="connsiteY16" fmla="*/ 0 h 10000"/>
              <a:gd name="connsiteX17" fmla="*/ 7188 w 10000"/>
              <a:gd name="connsiteY17" fmla="*/ 4218 h 10000"/>
              <a:gd name="connsiteX18" fmla="*/ 8748 w 10000"/>
              <a:gd name="connsiteY18" fmla="*/ 4218 h 10000"/>
              <a:gd name="connsiteX19" fmla="*/ 8748 w 10000"/>
              <a:gd name="connsiteY19" fmla="*/ 2656 h 10000"/>
              <a:gd name="connsiteX20" fmla="*/ 7188 w 10000"/>
              <a:gd name="connsiteY20" fmla="*/ 2656 h 10000"/>
              <a:gd name="connsiteX21" fmla="*/ 7188 w 10000"/>
              <a:gd name="connsiteY21" fmla="*/ 4218 h 10000"/>
              <a:gd name="connsiteX22" fmla="*/ 2656 w 10000"/>
              <a:gd name="connsiteY22" fmla="*/ 3439 h 10000"/>
              <a:gd name="connsiteX23" fmla="*/ 1718 w 10000"/>
              <a:gd name="connsiteY23" fmla="*/ 2501 h 10000"/>
              <a:gd name="connsiteX24" fmla="*/ 779 w 10000"/>
              <a:gd name="connsiteY24" fmla="*/ 3439 h 10000"/>
              <a:gd name="connsiteX25" fmla="*/ 1718 w 10000"/>
              <a:gd name="connsiteY25" fmla="*/ 4377 h 10000"/>
              <a:gd name="connsiteX26" fmla="*/ 2656 w 10000"/>
              <a:gd name="connsiteY26" fmla="*/ 3439 h 10000"/>
              <a:gd name="connsiteX27" fmla="*/ 938 w 10000"/>
              <a:gd name="connsiteY27" fmla="*/ 0 h 10000"/>
              <a:gd name="connsiteX28" fmla="*/ 0 w 10000"/>
              <a:gd name="connsiteY28" fmla="*/ 1877 h 10000"/>
              <a:gd name="connsiteX29" fmla="*/ 1877 w 10000"/>
              <a:gd name="connsiteY29" fmla="*/ 1877 h 10000"/>
              <a:gd name="connsiteX30" fmla="*/ 938 w 10000"/>
              <a:gd name="connsiteY30" fmla="*/ 0 h 10000"/>
              <a:gd name="connsiteX31" fmla="*/ 3749 w 10000"/>
              <a:gd name="connsiteY31" fmla="*/ 3166 h 10000"/>
              <a:gd name="connsiteX32" fmla="*/ 3594 w 10000"/>
              <a:gd name="connsiteY32" fmla="*/ 3321 h 10000"/>
              <a:gd name="connsiteX33" fmla="*/ 3594 w 10000"/>
              <a:gd name="connsiteY33" fmla="*/ 3594 h 10000"/>
              <a:gd name="connsiteX34" fmla="*/ 5002 w 10000"/>
              <a:gd name="connsiteY34" fmla="*/ 5002 h 10000"/>
              <a:gd name="connsiteX35" fmla="*/ 6409 w 10000"/>
              <a:gd name="connsiteY35" fmla="*/ 3594 h 10000"/>
              <a:gd name="connsiteX36" fmla="*/ 6409 w 10000"/>
              <a:gd name="connsiteY36" fmla="*/ 3321 h 10000"/>
              <a:gd name="connsiteX37" fmla="*/ 6250 w 10000"/>
              <a:gd name="connsiteY37" fmla="*/ 3166 h 10000"/>
              <a:gd name="connsiteX38" fmla="*/ 5977 w 10000"/>
              <a:gd name="connsiteY38" fmla="*/ 3166 h 10000"/>
              <a:gd name="connsiteX39" fmla="*/ 5312 w 10000"/>
              <a:gd name="connsiteY39" fmla="*/ 3790 h 10000"/>
              <a:gd name="connsiteX40" fmla="*/ 5312 w 10000"/>
              <a:gd name="connsiteY40" fmla="*/ 1914 h 10000"/>
              <a:gd name="connsiteX41" fmla="*/ 5120 w 10000"/>
              <a:gd name="connsiteY41" fmla="*/ 1718 h 10000"/>
              <a:gd name="connsiteX42" fmla="*/ 4883 w 10000"/>
              <a:gd name="connsiteY42" fmla="*/ 1718 h 10000"/>
              <a:gd name="connsiteX43" fmla="*/ 4687 w 10000"/>
              <a:gd name="connsiteY43" fmla="*/ 1914 h 10000"/>
              <a:gd name="connsiteX44" fmla="*/ 4687 w 10000"/>
              <a:gd name="connsiteY44" fmla="*/ 3790 h 10000"/>
              <a:gd name="connsiteX45" fmla="*/ 4023 w 10000"/>
              <a:gd name="connsiteY45" fmla="*/ 3166 h 10000"/>
              <a:gd name="connsiteX46" fmla="*/ 3749 w 10000"/>
              <a:gd name="connsiteY46" fmla="*/ 3166 h 10000"/>
              <a:gd name="connsiteX47" fmla="*/ 8360 w 10000"/>
              <a:gd name="connsiteY47" fmla="*/ 10000 h 10000"/>
              <a:gd name="connsiteX48" fmla="*/ 4336 w 10000"/>
              <a:gd name="connsiteY48" fmla="*/ 5626 h 10000"/>
              <a:gd name="connsiteX49" fmla="*/ 3985 w 10000"/>
              <a:gd name="connsiteY49" fmla="*/ 5393 h 10000"/>
              <a:gd name="connsiteX50" fmla="*/ 3908 w 10000"/>
              <a:gd name="connsiteY50" fmla="*/ 5235 h 10000"/>
              <a:gd name="connsiteX51" fmla="*/ 3517 w 10000"/>
              <a:gd name="connsiteY51" fmla="*/ 5002 h 10000"/>
              <a:gd name="connsiteX52" fmla="*/ 1640 w 10000"/>
              <a:gd name="connsiteY52" fmla="*/ 5002 h 10000"/>
              <a:gd name="connsiteX53" fmla="*/ 1640 w 10000"/>
              <a:gd name="connsiteY53" fmla="*/ 10000 h 10000"/>
              <a:gd name="connsiteX54" fmla="*/ 8360 w 10000"/>
              <a:gd name="connsiteY54" fmla="*/ 10000 h 10000"/>
              <a:gd name="connsiteX0" fmla="*/ 9062 w 10000"/>
              <a:gd name="connsiteY0" fmla="*/ 314 h 10000"/>
              <a:gd name="connsiteX1" fmla="*/ 8123 w 10000"/>
              <a:gd name="connsiteY1" fmla="*/ 1248 h 10000"/>
              <a:gd name="connsiteX2" fmla="*/ 9062 w 10000"/>
              <a:gd name="connsiteY2" fmla="*/ 2187 h 10000"/>
              <a:gd name="connsiteX3" fmla="*/ 10000 w 10000"/>
              <a:gd name="connsiteY3" fmla="*/ 1248 h 10000"/>
              <a:gd name="connsiteX4" fmla="*/ 9062 w 10000"/>
              <a:gd name="connsiteY4" fmla="*/ 314 h 10000"/>
              <a:gd name="connsiteX5" fmla="*/ 4063 w 10000"/>
              <a:gd name="connsiteY5" fmla="*/ 1914 h 10000"/>
              <a:gd name="connsiteX6" fmla="*/ 4063 w 10000"/>
              <a:gd name="connsiteY6" fmla="*/ 820 h 10000"/>
              <a:gd name="connsiteX7" fmla="*/ 3280 w 10000"/>
              <a:gd name="connsiteY7" fmla="*/ 469 h 10000"/>
              <a:gd name="connsiteX8" fmla="*/ 2501 w 10000"/>
              <a:gd name="connsiteY8" fmla="*/ 820 h 10000"/>
              <a:gd name="connsiteX9" fmla="*/ 2501 w 10000"/>
              <a:gd name="connsiteY9" fmla="*/ 1914 h 10000"/>
              <a:gd name="connsiteX10" fmla="*/ 3280 w 10000"/>
              <a:gd name="connsiteY10" fmla="*/ 2268 h 10000"/>
              <a:gd name="connsiteX11" fmla="*/ 4063 w 10000"/>
              <a:gd name="connsiteY11" fmla="*/ 1914 h 10000"/>
              <a:gd name="connsiteX12" fmla="*/ 7343 w 10000"/>
              <a:gd name="connsiteY12" fmla="*/ 0 h 10000"/>
              <a:gd name="connsiteX13" fmla="*/ 5781 w 10000"/>
              <a:gd name="connsiteY13" fmla="*/ 0 h 10000"/>
              <a:gd name="connsiteX14" fmla="*/ 5781 w 10000"/>
              <a:gd name="connsiteY14" fmla="*/ 1562 h 10000"/>
              <a:gd name="connsiteX15" fmla="*/ 7343 w 10000"/>
              <a:gd name="connsiteY15" fmla="*/ 1562 h 10000"/>
              <a:gd name="connsiteX16" fmla="*/ 7343 w 10000"/>
              <a:gd name="connsiteY16" fmla="*/ 0 h 10000"/>
              <a:gd name="connsiteX17" fmla="*/ 7188 w 10000"/>
              <a:gd name="connsiteY17" fmla="*/ 4218 h 10000"/>
              <a:gd name="connsiteX18" fmla="*/ 8748 w 10000"/>
              <a:gd name="connsiteY18" fmla="*/ 4218 h 10000"/>
              <a:gd name="connsiteX19" fmla="*/ 8748 w 10000"/>
              <a:gd name="connsiteY19" fmla="*/ 2656 h 10000"/>
              <a:gd name="connsiteX20" fmla="*/ 7188 w 10000"/>
              <a:gd name="connsiteY20" fmla="*/ 2656 h 10000"/>
              <a:gd name="connsiteX21" fmla="*/ 7188 w 10000"/>
              <a:gd name="connsiteY21" fmla="*/ 4218 h 10000"/>
              <a:gd name="connsiteX22" fmla="*/ 2656 w 10000"/>
              <a:gd name="connsiteY22" fmla="*/ 3439 h 10000"/>
              <a:gd name="connsiteX23" fmla="*/ 1718 w 10000"/>
              <a:gd name="connsiteY23" fmla="*/ 2501 h 10000"/>
              <a:gd name="connsiteX24" fmla="*/ 779 w 10000"/>
              <a:gd name="connsiteY24" fmla="*/ 3439 h 10000"/>
              <a:gd name="connsiteX25" fmla="*/ 1718 w 10000"/>
              <a:gd name="connsiteY25" fmla="*/ 4377 h 10000"/>
              <a:gd name="connsiteX26" fmla="*/ 2656 w 10000"/>
              <a:gd name="connsiteY26" fmla="*/ 3439 h 10000"/>
              <a:gd name="connsiteX27" fmla="*/ 938 w 10000"/>
              <a:gd name="connsiteY27" fmla="*/ 0 h 10000"/>
              <a:gd name="connsiteX28" fmla="*/ 0 w 10000"/>
              <a:gd name="connsiteY28" fmla="*/ 1877 h 10000"/>
              <a:gd name="connsiteX29" fmla="*/ 1877 w 10000"/>
              <a:gd name="connsiteY29" fmla="*/ 1877 h 10000"/>
              <a:gd name="connsiteX30" fmla="*/ 938 w 10000"/>
              <a:gd name="connsiteY30" fmla="*/ 0 h 10000"/>
              <a:gd name="connsiteX31" fmla="*/ 3749 w 10000"/>
              <a:gd name="connsiteY31" fmla="*/ 3166 h 10000"/>
              <a:gd name="connsiteX32" fmla="*/ 3594 w 10000"/>
              <a:gd name="connsiteY32" fmla="*/ 3321 h 10000"/>
              <a:gd name="connsiteX33" fmla="*/ 3594 w 10000"/>
              <a:gd name="connsiteY33" fmla="*/ 3594 h 10000"/>
              <a:gd name="connsiteX34" fmla="*/ 5002 w 10000"/>
              <a:gd name="connsiteY34" fmla="*/ 5002 h 10000"/>
              <a:gd name="connsiteX35" fmla="*/ 6409 w 10000"/>
              <a:gd name="connsiteY35" fmla="*/ 3594 h 10000"/>
              <a:gd name="connsiteX36" fmla="*/ 6409 w 10000"/>
              <a:gd name="connsiteY36" fmla="*/ 3321 h 10000"/>
              <a:gd name="connsiteX37" fmla="*/ 6250 w 10000"/>
              <a:gd name="connsiteY37" fmla="*/ 3166 h 10000"/>
              <a:gd name="connsiteX38" fmla="*/ 5977 w 10000"/>
              <a:gd name="connsiteY38" fmla="*/ 3166 h 10000"/>
              <a:gd name="connsiteX39" fmla="*/ 5312 w 10000"/>
              <a:gd name="connsiteY39" fmla="*/ 3790 h 10000"/>
              <a:gd name="connsiteX40" fmla="*/ 5312 w 10000"/>
              <a:gd name="connsiteY40" fmla="*/ 1914 h 10000"/>
              <a:gd name="connsiteX41" fmla="*/ 5120 w 10000"/>
              <a:gd name="connsiteY41" fmla="*/ 1718 h 10000"/>
              <a:gd name="connsiteX42" fmla="*/ 4883 w 10000"/>
              <a:gd name="connsiteY42" fmla="*/ 1718 h 10000"/>
              <a:gd name="connsiteX43" fmla="*/ 4687 w 10000"/>
              <a:gd name="connsiteY43" fmla="*/ 1914 h 10000"/>
              <a:gd name="connsiteX44" fmla="*/ 4687 w 10000"/>
              <a:gd name="connsiteY44" fmla="*/ 3790 h 10000"/>
              <a:gd name="connsiteX45" fmla="*/ 4023 w 10000"/>
              <a:gd name="connsiteY45" fmla="*/ 3166 h 10000"/>
              <a:gd name="connsiteX46" fmla="*/ 3749 w 10000"/>
              <a:gd name="connsiteY46" fmla="*/ 3166 h 10000"/>
              <a:gd name="connsiteX47" fmla="*/ 1640 w 10000"/>
              <a:gd name="connsiteY47" fmla="*/ 10000 h 10000"/>
              <a:gd name="connsiteX48" fmla="*/ 4336 w 10000"/>
              <a:gd name="connsiteY48" fmla="*/ 5626 h 10000"/>
              <a:gd name="connsiteX49" fmla="*/ 3985 w 10000"/>
              <a:gd name="connsiteY49" fmla="*/ 5393 h 10000"/>
              <a:gd name="connsiteX50" fmla="*/ 3908 w 10000"/>
              <a:gd name="connsiteY50" fmla="*/ 5235 h 10000"/>
              <a:gd name="connsiteX51" fmla="*/ 3517 w 10000"/>
              <a:gd name="connsiteY51" fmla="*/ 5002 h 10000"/>
              <a:gd name="connsiteX52" fmla="*/ 1640 w 10000"/>
              <a:gd name="connsiteY52" fmla="*/ 5002 h 10000"/>
              <a:gd name="connsiteX53" fmla="*/ 1640 w 10000"/>
              <a:gd name="connsiteY53" fmla="*/ 10000 h 10000"/>
              <a:gd name="connsiteX0" fmla="*/ 9062 w 10000"/>
              <a:gd name="connsiteY0" fmla="*/ 314 h 9885"/>
              <a:gd name="connsiteX1" fmla="*/ 8123 w 10000"/>
              <a:gd name="connsiteY1" fmla="*/ 1248 h 9885"/>
              <a:gd name="connsiteX2" fmla="*/ 9062 w 10000"/>
              <a:gd name="connsiteY2" fmla="*/ 2187 h 9885"/>
              <a:gd name="connsiteX3" fmla="*/ 10000 w 10000"/>
              <a:gd name="connsiteY3" fmla="*/ 1248 h 9885"/>
              <a:gd name="connsiteX4" fmla="*/ 9062 w 10000"/>
              <a:gd name="connsiteY4" fmla="*/ 314 h 9885"/>
              <a:gd name="connsiteX5" fmla="*/ 4063 w 10000"/>
              <a:gd name="connsiteY5" fmla="*/ 1914 h 9885"/>
              <a:gd name="connsiteX6" fmla="*/ 4063 w 10000"/>
              <a:gd name="connsiteY6" fmla="*/ 820 h 9885"/>
              <a:gd name="connsiteX7" fmla="*/ 3280 w 10000"/>
              <a:gd name="connsiteY7" fmla="*/ 469 h 9885"/>
              <a:gd name="connsiteX8" fmla="*/ 2501 w 10000"/>
              <a:gd name="connsiteY8" fmla="*/ 820 h 9885"/>
              <a:gd name="connsiteX9" fmla="*/ 2501 w 10000"/>
              <a:gd name="connsiteY9" fmla="*/ 1914 h 9885"/>
              <a:gd name="connsiteX10" fmla="*/ 3280 w 10000"/>
              <a:gd name="connsiteY10" fmla="*/ 2268 h 9885"/>
              <a:gd name="connsiteX11" fmla="*/ 4063 w 10000"/>
              <a:gd name="connsiteY11" fmla="*/ 1914 h 9885"/>
              <a:gd name="connsiteX12" fmla="*/ 7343 w 10000"/>
              <a:gd name="connsiteY12" fmla="*/ 0 h 9885"/>
              <a:gd name="connsiteX13" fmla="*/ 5781 w 10000"/>
              <a:gd name="connsiteY13" fmla="*/ 0 h 9885"/>
              <a:gd name="connsiteX14" fmla="*/ 5781 w 10000"/>
              <a:gd name="connsiteY14" fmla="*/ 1562 h 9885"/>
              <a:gd name="connsiteX15" fmla="*/ 7343 w 10000"/>
              <a:gd name="connsiteY15" fmla="*/ 1562 h 9885"/>
              <a:gd name="connsiteX16" fmla="*/ 7343 w 10000"/>
              <a:gd name="connsiteY16" fmla="*/ 0 h 9885"/>
              <a:gd name="connsiteX17" fmla="*/ 7188 w 10000"/>
              <a:gd name="connsiteY17" fmla="*/ 4218 h 9885"/>
              <a:gd name="connsiteX18" fmla="*/ 8748 w 10000"/>
              <a:gd name="connsiteY18" fmla="*/ 4218 h 9885"/>
              <a:gd name="connsiteX19" fmla="*/ 8748 w 10000"/>
              <a:gd name="connsiteY19" fmla="*/ 2656 h 9885"/>
              <a:gd name="connsiteX20" fmla="*/ 7188 w 10000"/>
              <a:gd name="connsiteY20" fmla="*/ 2656 h 9885"/>
              <a:gd name="connsiteX21" fmla="*/ 7188 w 10000"/>
              <a:gd name="connsiteY21" fmla="*/ 4218 h 9885"/>
              <a:gd name="connsiteX22" fmla="*/ 2656 w 10000"/>
              <a:gd name="connsiteY22" fmla="*/ 3439 h 9885"/>
              <a:gd name="connsiteX23" fmla="*/ 1718 w 10000"/>
              <a:gd name="connsiteY23" fmla="*/ 2501 h 9885"/>
              <a:gd name="connsiteX24" fmla="*/ 779 w 10000"/>
              <a:gd name="connsiteY24" fmla="*/ 3439 h 9885"/>
              <a:gd name="connsiteX25" fmla="*/ 1718 w 10000"/>
              <a:gd name="connsiteY25" fmla="*/ 4377 h 9885"/>
              <a:gd name="connsiteX26" fmla="*/ 2656 w 10000"/>
              <a:gd name="connsiteY26" fmla="*/ 3439 h 9885"/>
              <a:gd name="connsiteX27" fmla="*/ 938 w 10000"/>
              <a:gd name="connsiteY27" fmla="*/ 0 h 9885"/>
              <a:gd name="connsiteX28" fmla="*/ 0 w 10000"/>
              <a:gd name="connsiteY28" fmla="*/ 1877 h 9885"/>
              <a:gd name="connsiteX29" fmla="*/ 1877 w 10000"/>
              <a:gd name="connsiteY29" fmla="*/ 1877 h 9885"/>
              <a:gd name="connsiteX30" fmla="*/ 938 w 10000"/>
              <a:gd name="connsiteY30" fmla="*/ 0 h 9885"/>
              <a:gd name="connsiteX31" fmla="*/ 3749 w 10000"/>
              <a:gd name="connsiteY31" fmla="*/ 3166 h 9885"/>
              <a:gd name="connsiteX32" fmla="*/ 3594 w 10000"/>
              <a:gd name="connsiteY32" fmla="*/ 3321 h 9885"/>
              <a:gd name="connsiteX33" fmla="*/ 3594 w 10000"/>
              <a:gd name="connsiteY33" fmla="*/ 3594 h 9885"/>
              <a:gd name="connsiteX34" fmla="*/ 5002 w 10000"/>
              <a:gd name="connsiteY34" fmla="*/ 5002 h 9885"/>
              <a:gd name="connsiteX35" fmla="*/ 6409 w 10000"/>
              <a:gd name="connsiteY35" fmla="*/ 3594 h 9885"/>
              <a:gd name="connsiteX36" fmla="*/ 6409 w 10000"/>
              <a:gd name="connsiteY36" fmla="*/ 3321 h 9885"/>
              <a:gd name="connsiteX37" fmla="*/ 6250 w 10000"/>
              <a:gd name="connsiteY37" fmla="*/ 3166 h 9885"/>
              <a:gd name="connsiteX38" fmla="*/ 5977 w 10000"/>
              <a:gd name="connsiteY38" fmla="*/ 3166 h 9885"/>
              <a:gd name="connsiteX39" fmla="*/ 5312 w 10000"/>
              <a:gd name="connsiteY39" fmla="*/ 3790 h 9885"/>
              <a:gd name="connsiteX40" fmla="*/ 5312 w 10000"/>
              <a:gd name="connsiteY40" fmla="*/ 1914 h 9885"/>
              <a:gd name="connsiteX41" fmla="*/ 5120 w 10000"/>
              <a:gd name="connsiteY41" fmla="*/ 1718 h 9885"/>
              <a:gd name="connsiteX42" fmla="*/ 4883 w 10000"/>
              <a:gd name="connsiteY42" fmla="*/ 1718 h 9885"/>
              <a:gd name="connsiteX43" fmla="*/ 4687 w 10000"/>
              <a:gd name="connsiteY43" fmla="*/ 1914 h 9885"/>
              <a:gd name="connsiteX44" fmla="*/ 4687 w 10000"/>
              <a:gd name="connsiteY44" fmla="*/ 3790 h 9885"/>
              <a:gd name="connsiteX45" fmla="*/ 4023 w 10000"/>
              <a:gd name="connsiteY45" fmla="*/ 3166 h 9885"/>
              <a:gd name="connsiteX46" fmla="*/ 3749 w 10000"/>
              <a:gd name="connsiteY46" fmla="*/ 3166 h 9885"/>
              <a:gd name="connsiteX47" fmla="*/ 1640 w 10000"/>
              <a:gd name="connsiteY47" fmla="*/ 9885 h 9885"/>
              <a:gd name="connsiteX48" fmla="*/ 4336 w 10000"/>
              <a:gd name="connsiteY48" fmla="*/ 5626 h 9885"/>
              <a:gd name="connsiteX49" fmla="*/ 3985 w 10000"/>
              <a:gd name="connsiteY49" fmla="*/ 5393 h 9885"/>
              <a:gd name="connsiteX50" fmla="*/ 3908 w 10000"/>
              <a:gd name="connsiteY50" fmla="*/ 5235 h 9885"/>
              <a:gd name="connsiteX51" fmla="*/ 3517 w 10000"/>
              <a:gd name="connsiteY51" fmla="*/ 5002 h 9885"/>
              <a:gd name="connsiteX52" fmla="*/ 1640 w 10000"/>
              <a:gd name="connsiteY52" fmla="*/ 5002 h 9885"/>
              <a:gd name="connsiteX53" fmla="*/ 1640 w 10000"/>
              <a:gd name="connsiteY53" fmla="*/ 9885 h 9885"/>
              <a:gd name="connsiteX0" fmla="*/ 9062 w 10000"/>
              <a:gd name="connsiteY0" fmla="*/ 318 h 5707"/>
              <a:gd name="connsiteX1" fmla="*/ 8123 w 10000"/>
              <a:gd name="connsiteY1" fmla="*/ 1263 h 5707"/>
              <a:gd name="connsiteX2" fmla="*/ 9062 w 10000"/>
              <a:gd name="connsiteY2" fmla="*/ 2212 h 5707"/>
              <a:gd name="connsiteX3" fmla="*/ 10000 w 10000"/>
              <a:gd name="connsiteY3" fmla="*/ 1263 h 5707"/>
              <a:gd name="connsiteX4" fmla="*/ 9062 w 10000"/>
              <a:gd name="connsiteY4" fmla="*/ 318 h 5707"/>
              <a:gd name="connsiteX5" fmla="*/ 4063 w 10000"/>
              <a:gd name="connsiteY5" fmla="*/ 1936 h 5707"/>
              <a:gd name="connsiteX6" fmla="*/ 4063 w 10000"/>
              <a:gd name="connsiteY6" fmla="*/ 830 h 5707"/>
              <a:gd name="connsiteX7" fmla="*/ 3280 w 10000"/>
              <a:gd name="connsiteY7" fmla="*/ 474 h 5707"/>
              <a:gd name="connsiteX8" fmla="*/ 2501 w 10000"/>
              <a:gd name="connsiteY8" fmla="*/ 830 h 5707"/>
              <a:gd name="connsiteX9" fmla="*/ 2501 w 10000"/>
              <a:gd name="connsiteY9" fmla="*/ 1936 h 5707"/>
              <a:gd name="connsiteX10" fmla="*/ 3280 w 10000"/>
              <a:gd name="connsiteY10" fmla="*/ 2294 h 5707"/>
              <a:gd name="connsiteX11" fmla="*/ 4063 w 10000"/>
              <a:gd name="connsiteY11" fmla="*/ 1936 h 5707"/>
              <a:gd name="connsiteX12" fmla="*/ 7343 w 10000"/>
              <a:gd name="connsiteY12" fmla="*/ 0 h 5707"/>
              <a:gd name="connsiteX13" fmla="*/ 5781 w 10000"/>
              <a:gd name="connsiteY13" fmla="*/ 0 h 5707"/>
              <a:gd name="connsiteX14" fmla="*/ 5781 w 10000"/>
              <a:gd name="connsiteY14" fmla="*/ 1580 h 5707"/>
              <a:gd name="connsiteX15" fmla="*/ 7343 w 10000"/>
              <a:gd name="connsiteY15" fmla="*/ 1580 h 5707"/>
              <a:gd name="connsiteX16" fmla="*/ 7343 w 10000"/>
              <a:gd name="connsiteY16" fmla="*/ 0 h 5707"/>
              <a:gd name="connsiteX17" fmla="*/ 7188 w 10000"/>
              <a:gd name="connsiteY17" fmla="*/ 4267 h 5707"/>
              <a:gd name="connsiteX18" fmla="*/ 8748 w 10000"/>
              <a:gd name="connsiteY18" fmla="*/ 4267 h 5707"/>
              <a:gd name="connsiteX19" fmla="*/ 8748 w 10000"/>
              <a:gd name="connsiteY19" fmla="*/ 2687 h 5707"/>
              <a:gd name="connsiteX20" fmla="*/ 7188 w 10000"/>
              <a:gd name="connsiteY20" fmla="*/ 2687 h 5707"/>
              <a:gd name="connsiteX21" fmla="*/ 7188 w 10000"/>
              <a:gd name="connsiteY21" fmla="*/ 4267 h 5707"/>
              <a:gd name="connsiteX22" fmla="*/ 2656 w 10000"/>
              <a:gd name="connsiteY22" fmla="*/ 3479 h 5707"/>
              <a:gd name="connsiteX23" fmla="*/ 1718 w 10000"/>
              <a:gd name="connsiteY23" fmla="*/ 2530 h 5707"/>
              <a:gd name="connsiteX24" fmla="*/ 779 w 10000"/>
              <a:gd name="connsiteY24" fmla="*/ 3479 h 5707"/>
              <a:gd name="connsiteX25" fmla="*/ 1718 w 10000"/>
              <a:gd name="connsiteY25" fmla="*/ 4428 h 5707"/>
              <a:gd name="connsiteX26" fmla="*/ 2656 w 10000"/>
              <a:gd name="connsiteY26" fmla="*/ 3479 h 5707"/>
              <a:gd name="connsiteX27" fmla="*/ 938 w 10000"/>
              <a:gd name="connsiteY27" fmla="*/ 0 h 5707"/>
              <a:gd name="connsiteX28" fmla="*/ 0 w 10000"/>
              <a:gd name="connsiteY28" fmla="*/ 1899 h 5707"/>
              <a:gd name="connsiteX29" fmla="*/ 1877 w 10000"/>
              <a:gd name="connsiteY29" fmla="*/ 1899 h 5707"/>
              <a:gd name="connsiteX30" fmla="*/ 938 w 10000"/>
              <a:gd name="connsiteY30" fmla="*/ 0 h 5707"/>
              <a:gd name="connsiteX31" fmla="*/ 3749 w 10000"/>
              <a:gd name="connsiteY31" fmla="*/ 3203 h 5707"/>
              <a:gd name="connsiteX32" fmla="*/ 3594 w 10000"/>
              <a:gd name="connsiteY32" fmla="*/ 3360 h 5707"/>
              <a:gd name="connsiteX33" fmla="*/ 3594 w 10000"/>
              <a:gd name="connsiteY33" fmla="*/ 3636 h 5707"/>
              <a:gd name="connsiteX34" fmla="*/ 5002 w 10000"/>
              <a:gd name="connsiteY34" fmla="*/ 5060 h 5707"/>
              <a:gd name="connsiteX35" fmla="*/ 6409 w 10000"/>
              <a:gd name="connsiteY35" fmla="*/ 3636 h 5707"/>
              <a:gd name="connsiteX36" fmla="*/ 6409 w 10000"/>
              <a:gd name="connsiteY36" fmla="*/ 3360 h 5707"/>
              <a:gd name="connsiteX37" fmla="*/ 6250 w 10000"/>
              <a:gd name="connsiteY37" fmla="*/ 3203 h 5707"/>
              <a:gd name="connsiteX38" fmla="*/ 5977 w 10000"/>
              <a:gd name="connsiteY38" fmla="*/ 3203 h 5707"/>
              <a:gd name="connsiteX39" fmla="*/ 5312 w 10000"/>
              <a:gd name="connsiteY39" fmla="*/ 3834 h 5707"/>
              <a:gd name="connsiteX40" fmla="*/ 5312 w 10000"/>
              <a:gd name="connsiteY40" fmla="*/ 1936 h 5707"/>
              <a:gd name="connsiteX41" fmla="*/ 5120 w 10000"/>
              <a:gd name="connsiteY41" fmla="*/ 1738 h 5707"/>
              <a:gd name="connsiteX42" fmla="*/ 4883 w 10000"/>
              <a:gd name="connsiteY42" fmla="*/ 1738 h 5707"/>
              <a:gd name="connsiteX43" fmla="*/ 4687 w 10000"/>
              <a:gd name="connsiteY43" fmla="*/ 1936 h 5707"/>
              <a:gd name="connsiteX44" fmla="*/ 4687 w 10000"/>
              <a:gd name="connsiteY44" fmla="*/ 3834 h 5707"/>
              <a:gd name="connsiteX45" fmla="*/ 4023 w 10000"/>
              <a:gd name="connsiteY45" fmla="*/ 3203 h 5707"/>
              <a:gd name="connsiteX46" fmla="*/ 3749 w 10000"/>
              <a:gd name="connsiteY46" fmla="*/ 3203 h 5707"/>
              <a:gd name="connsiteX47" fmla="*/ 1640 w 10000"/>
              <a:gd name="connsiteY47" fmla="*/ 5060 h 5707"/>
              <a:gd name="connsiteX48" fmla="*/ 4336 w 10000"/>
              <a:gd name="connsiteY48" fmla="*/ 5691 h 5707"/>
              <a:gd name="connsiteX49" fmla="*/ 3985 w 10000"/>
              <a:gd name="connsiteY49" fmla="*/ 5456 h 5707"/>
              <a:gd name="connsiteX50" fmla="*/ 3908 w 10000"/>
              <a:gd name="connsiteY50" fmla="*/ 5296 h 5707"/>
              <a:gd name="connsiteX51" fmla="*/ 3517 w 10000"/>
              <a:gd name="connsiteY51" fmla="*/ 5060 h 5707"/>
              <a:gd name="connsiteX52" fmla="*/ 1640 w 10000"/>
              <a:gd name="connsiteY52" fmla="*/ 5060 h 5707"/>
              <a:gd name="connsiteX0" fmla="*/ 9062 w 10000"/>
              <a:gd name="connsiteY0" fmla="*/ 557 h 10001"/>
              <a:gd name="connsiteX1" fmla="*/ 8123 w 10000"/>
              <a:gd name="connsiteY1" fmla="*/ 2213 h 10001"/>
              <a:gd name="connsiteX2" fmla="*/ 9062 w 10000"/>
              <a:gd name="connsiteY2" fmla="*/ 3876 h 10001"/>
              <a:gd name="connsiteX3" fmla="*/ 10000 w 10000"/>
              <a:gd name="connsiteY3" fmla="*/ 2213 h 10001"/>
              <a:gd name="connsiteX4" fmla="*/ 9062 w 10000"/>
              <a:gd name="connsiteY4" fmla="*/ 557 h 10001"/>
              <a:gd name="connsiteX5" fmla="*/ 4063 w 10000"/>
              <a:gd name="connsiteY5" fmla="*/ 3392 h 10001"/>
              <a:gd name="connsiteX6" fmla="*/ 4063 w 10000"/>
              <a:gd name="connsiteY6" fmla="*/ 1454 h 10001"/>
              <a:gd name="connsiteX7" fmla="*/ 3280 w 10000"/>
              <a:gd name="connsiteY7" fmla="*/ 831 h 10001"/>
              <a:gd name="connsiteX8" fmla="*/ 2501 w 10000"/>
              <a:gd name="connsiteY8" fmla="*/ 1454 h 10001"/>
              <a:gd name="connsiteX9" fmla="*/ 2501 w 10000"/>
              <a:gd name="connsiteY9" fmla="*/ 3392 h 10001"/>
              <a:gd name="connsiteX10" fmla="*/ 3280 w 10000"/>
              <a:gd name="connsiteY10" fmla="*/ 4020 h 10001"/>
              <a:gd name="connsiteX11" fmla="*/ 4063 w 10000"/>
              <a:gd name="connsiteY11" fmla="*/ 3392 h 10001"/>
              <a:gd name="connsiteX12" fmla="*/ 7343 w 10000"/>
              <a:gd name="connsiteY12" fmla="*/ 0 h 10001"/>
              <a:gd name="connsiteX13" fmla="*/ 5781 w 10000"/>
              <a:gd name="connsiteY13" fmla="*/ 0 h 10001"/>
              <a:gd name="connsiteX14" fmla="*/ 5781 w 10000"/>
              <a:gd name="connsiteY14" fmla="*/ 2769 h 10001"/>
              <a:gd name="connsiteX15" fmla="*/ 7343 w 10000"/>
              <a:gd name="connsiteY15" fmla="*/ 2769 h 10001"/>
              <a:gd name="connsiteX16" fmla="*/ 7343 w 10000"/>
              <a:gd name="connsiteY16" fmla="*/ 0 h 10001"/>
              <a:gd name="connsiteX17" fmla="*/ 7188 w 10000"/>
              <a:gd name="connsiteY17" fmla="*/ 7477 h 10001"/>
              <a:gd name="connsiteX18" fmla="*/ 8748 w 10000"/>
              <a:gd name="connsiteY18" fmla="*/ 7477 h 10001"/>
              <a:gd name="connsiteX19" fmla="*/ 8748 w 10000"/>
              <a:gd name="connsiteY19" fmla="*/ 4708 h 10001"/>
              <a:gd name="connsiteX20" fmla="*/ 7188 w 10000"/>
              <a:gd name="connsiteY20" fmla="*/ 4708 h 10001"/>
              <a:gd name="connsiteX21" fmla="*/ 7188 w 10000"/>
              <a:gd name="connsiteY21" fmla="*/ 7477 h 10001"/>
              <a:gd name="connsiteX22" fmla="*/ 2656 w 10000"/>
              <a:gd name="connsiteY22" fmla="*/ 6096 h 10001"/>
              <a:gd name="connsiteX23" fmla="*/ 1718 w 10000"/>
              <a:gd name="connsiteY23" fmla="*/ 4433 h 10001"/>
              <a:gd name="connsiteX24" fmla="*/ 779 w 10000"/>
              <a:gd name="connsiteY24" fmla="*/ 6096 h 10001"/>
              <a:gd name="connsiteX25" fmla="*/ 1718 w 10000"/>
              <a:gd name="connsiteY25" fmla="*/ 7759 h 10001"/>
              <a:gd name="connsiteX26" fmla="*/ 2656 w 10000"/>
              <a:gd name="connsiteY26" fmla="*/ 6096 h 10001"/>
              <a:gd name="connsiteX27" fmla="*/ 938 w 10000"/>
              <a:gd name="connsiteY27" fmla="*/ 0 h 10001"/>
              <a:gd name="connsiteX28" fmla="*/ 0 w 10000"/>
              <a:gd name="connsiteY28" fmla="*/ 3327 h 10001"/>
              <a:gd name="connsiteX29" fmla="*/ 1877 w 10000"/>
              <a:gd name="connsiteY29" fmla="*/ 3327 h 10001"/>
              <a:gd name="connsiteX30" fmla="*/ 938 w 10000"/>
              <a:gd name="connsiteY30" fmla="*/ 0 h 10001"/>
              <a:gd name="connsiteX31" fmla="*/ 3749 w 10000"/>
              <a:gd name="connsiteY31" fmla="*/ 5612 h 10001"/>
              <a:gd name="connsiteX32" fmla="*/ 3594 w 10000"/>
              <a:gd name="connsiteY32" fmla="*/ 5888 h 10001"/>
              <a:gd name="connsiteX33" fmla="*/ 3594 w 10000"/>
              <a:gd name="connsiteY33" fmla="*/ 6371 h 10001"/>
              <a:gd name="connsiteX34" fmla="*/ 5002 w 10000"/>
              <a:gd name="connsiteY34" fmla="*/ 8866 h 10001"/>
              <a:gd name="connsiteX35" fmla="*/ 6409 w 10000"/>
              <a:gd name="connsiteY35" fmla="*/ 6371 h 10001"/>
              <a:gd name="connsiteX36" fmla="*/ 6409 w 10000"/>
              <a:gd name="connsiteY36" fmla="*/ 5888 h 10001"/>
              <a:gd name="connsiteX37" fmla="*/ 6250 w 10000"/>
              <a:gd name="connsiteY37" fmla="*/ 5612 h 10001"/>
              <a:gd name="connsiteX38" fmla="*/ 5977 w 10000"/>
              <a:gd name="connsiteY38" fmla="*/ 5612 h 10001"/>
              <a:gd name="connsiteX39" fmla="*/ 5312 w 10000"/>
              <a:gd name="connsiteY39" fmla="*/ 6718 h 10001"/>
              <a:gd name="connsiteX40" fmla="*/ 5312 w 10000"/>
              <a:gd name="connsiteY40" fmla="*/ 3392 h 10001"/>
              <a:gd name="connsiteX41" fmla="*/ 5120 w 10000"/>
              <a:gd name="connsiteY41" fmla="*/ 3045 h 10001"/>
              <a:gd name="connsiteX42" fmla="*/ 4883 w 10000"/>
              <a:gd name="connsiteY42" fmla="*/ 3045 h 10001"/>
              <a:gd name="connsiteX43" fmla="*/ 4687 w 10000"/>
              <a:gd name="connsiteY43" fmla="*/ 3392 h 10001"/>
              <a:gd name="connsiteX44" fmla="*/ 4687 w 10000"/>
              <a:gd name="connsiteY44" fmla="*/ 6718 h 10001"/>
              <a:gd name="connsiteX45" fmla="*/ 4023 w 10000"/>
              <a:gd name="connsiteY45" fmla="*/ 5612 h 10001"/>
              <a:gd name="connsiteX46" fmla="*/ 3749 w 10000"/>
              <a:gd name="connsiteY46" fmla="*/ 5612 h 10001"/>
              <a:gd name="connsiteX47" fmla="*/ 3517 w 10000"/>
              <a:gd name="connsiteY47" fmla="*/ 8866 h 10001"/>
              <a:gd name="connsiteX48" fmla="*/ 4336 w 10000"/>
              <a:gd name="connsiteY48" fmla="*/ 9972 h 10001"/>
              <a:gd name="connsiteX49" fmla="*/ 3985 w 10000"/>
              <a:gd name="connsiteY49" fmla="*/ 9560 h 10001"/>
              <a:gd name="connsiteX50" fmla="*/ 3908 w 10000"/>
              <a:gd name="connsiteY50" fmla="*/ 9280 h 10001"/>
              <a:gd name="connsiteX51" fmla="*/ 3517 w 10000"/>
              <a:gd name="connsiteY51" fmla="*/ 8866 h 10001"/>
              <a:gd name="connsiteX0" fmla="*/ 9062 w 10000"/>
              <a:gd name="connsiteY0" fmla="*/ 557 h 9979"/>
              <a:gd name="connsiteX1" fmla="*/ 8123 w 10000"/>
              <a:gd name="connsiteY1" fmla="*/ 2213 h 9979"/>
              <a:gd name="connsiteX2" fmla="*/ 9062 w 10000"/>
              <a:gd name="connsiteY2" fmla="*/ 3876 h 9979"/>
              <a:gd name="connsiteX3" fmla="*/ 10000 w 10000"/>
              <a:gd name="connsiteY3" fmla="*/ 2213 h 9979"/>
              <a:gd name="connsiteX4" fmla="*/ 9062 w 10000"/>
              <a:gd name="connsiteY4" fmla="*/ 557 h 9979"/>
              <a:gd name="connsiteX5" fmla="*/ 4063 w 10000"/>
              <a:gd name="connsiteY5" fmla="*/ 3392 h 9979"/>
              <a:gd name="connsiteX6" fmla="*/ 4063 w 10000"/>
              <a:gd name="connsiteY6" fmla="*/ 1454 h 9979"/>
              <a:gd name="connsiteX7" fmla="*/ 3280 w 10000"/>
              <a:gd name="connsiteY7" fmla="*/ 831 h 9979"/>
              <a:gd name="connsiteX8" fmla="*/ 2501 w 10000"/>
              <a:gd name="connsiteY8" fmla="*/ 1454 h 9979"/>
              <a:gd name="connsiteX9" fmla="*/ 2501 w 10000"/>
              <a:gd name="connsiteY9" fmla="*/ 3392 h 9979"/>
              <a:gd name="connsiteX10" fmla="*/ 3280 w 10000"/>
              <a:gd name="connsiteY10" fmla="*/ 4020 h 9979"/>
              <a:gd name="connsiteX11" fmla="*/ 4063 w 10000"/>
              <a:gd name="connsiteY11" fmla="*/ 3392 h 9979"/>
              <a:gd name="connsiteX12" fmla="*/ 7343 w 10000"/>
              <a:gd name="connsiteY12" fmla="*/ 0 h 9979"/>
              <a:gd name="connsiteX13" fmla="*/ 5781 w 10000"/>
              <a:gd name="connsiteY13" fmla="*/ 0 h 9979"/>
              <a:gd name="connsiteX14" fmla="*/ 5781 w 10000"/>
              <a:gd name="connsiteY14" fmla="*/ 2769 h 9979"/>
              <a:gd name="connsiteX15" fmla="*/ 7343 w 10000"/>
              <a:gd name="connsiteY15" fmla="*/ 2769 h 9979"/>
              <a:gd name="connsiteX16" fmla="*/ 7343 w 10000"/>
              <a:gd name="connsiteY16" fmla="*/ 0 h 9979"/>
              <a:gd name="connsiteX17" fmla="*/ 7188 w 10000"/>
              <a:gd name="connsiteY17" fmla="*/ 7477 h 9979"/>
              <a:gd name="connsiteX18" fmla="*/ 8748 w 10000"/>
              <a:gd name="connsiteY18" fmla="*/ 7477 h 9979"/>
              <a:gd name="connsiteX19" fmla="*/ 8748 w 10000"/>
              <a:gd name="connsiteY19" fmla="*/ 4708 h 9979"/>
              <a:gd name="connsiteX20" fmla="*/ 7188 w 10000"/>
              <a:gd name="connsiteY20" fmla="*/ 4708 h 9979"/>
              <a:gd name="connsiteX21" fmla="*/ 7188 w 10000"/>
              <a:gd name="connsiteY21" fmla="*/ 7477 h 9979"/>
              <a:gd name="connsiteX22" fmla="*/ 2656 w 10000"/>
              <a:gd name="connsiteY22" fmla="*/ 6096 h 9979"/>
              <a:gd name="connsiteX23" fmla="*/ 1718 w 10000"/>
              <a:gd name="connsiteY23" fmla="*/ 4433 h 9979"/>
              <a:gd name="connsiteX24" fmla="*/ 779 w 10000"/>
              <a:gd name="connsiteY24" fmla="*/ 6096 h 9979"/>
              <a:gd name="connsiteX25" fmla="*/ 1718 w 10000"/>
              <a:gd name="connsiteY25" fmla="*/ 7759 h 9979"/>
              <a:gd name="connsiteX26" fmla="*/ 2656 w 10000"/>
              <a:gd name="connsiteY26" fmla="*/ 6096 h 9979"/>
              <a:gd name="connsiteX27" fmla="*/ 938 w 10000"/>
              <a:gd name="connsiteY27" fmla="*/ 0 h 9979"/>
              <a:gd name="connsiteX28" fmla="*/ 0 w 10000"/>
              <a:gd name="connsiteY28" fmla="*/ 3327 h 9979"/>
              <a:gd name="connsiteX29" fmla="*/ 1877 w 10000"/>
              <a:gd name="connsiteY29" fmla="*/ 3327 h 9979"/>
              <a:gd name="connsiteX30" fmla="*/ 938 w 10000"/>
              <a:gd name="connsiteY30" fmla="*/ 0 h 9979"/>
              <a:gd name="connsiteX31" fmla="*/ 3749 w 10000"/>
              <a:gd name="connsiteY31" fmla="*/ 5612 h 9979"/>
              <a:gd name="connsiteX32" fmla="*/ 3594 w 10000"/>
              <a:gd name="connsiteY32" fmla="*/ 5888 h 9979"/>
              <a:gd name="connsiteX33" fmla="*/ 3594 w 10000"/>
              <a:gd name="connsiteY33" fmla="*/ 6371 h 9979"/>
              <a:gd name="connsiteX34" fmla="*/ 5002 w 10000"/>
              <a:gd name="connsiteY34" fmla="*/ 8866 h 9979"/>
              <a:gd name="connsiteX35" fmla="*/ 6409 w 10000"/>
              <a:gd name="connsiteY35" fmla="*/ 6371 h 9979"/>
              <a:gd name="connsiteX36" fmla="*/ 6409 w 10000"/>
              <a:gd name="connsiteY36" fmla="*/ 5888 h 9979"/>
              <a:gd name="connsiteX37" fmla="*/ 6250 w 10000"/>
              <a:gd name="connsiteY37" fmla="*/ 5612 h 9979"/>
              <a:gd name="connsiteX38" fmla="*/ 5977 w 10000"/>
              <a:gd name="connsiteY38" fmla="*/ 5612 h 9979"/>
              <a:gd name="connsiteX39" fmla="*/ 5312 w 10000"/>
              <a:gd name="connsiteY39" fmla="*/ 6718 h 9979"/>
              <a:gd name="connsiteX40" fmla="*/ 5312 w 10000"/>
              <a:gd name="connsiteY40" fmla="*/ 3392 h 9979"/>
              <a:gd name="connsiteX41" fmla="*/ 5120 w 10000"/>
              <a:gd name="connsiteY41" fmla="*/ 3045 h 9979"/>
              <a:gd name="connsiteX42" fmla="*/ 4883 w 10000"/>
              <a:gd name="connsiteY42" fmla="*/ 3045 h 9979"/>
              <a:gd name="connsiteX43" fmla="*/ 4687 w 10000"/>
              <a:gd name="connsiteY43" fmla="*/ 3392 h 9979"/>
              <a:gd name="connsiteX44" fmla="*/ 4687 w 10000"/>
              <a:gd name="connsiteY44" fmla="*/ 6718 h 9979"/>
              <a:gd name="connsiteX45" fmla="*/ 4023 w 10000"/>
              <a:gd name="connsiteY45" fmla="*/ 5612 h 9979"/>
              <a:gd name="connsiteX46" fmla="*/ 3749 w 10000"/>
              <a:gd name="connsiteY46" fmla="*/ 5612 h 9979"/>
              <a:gd name="connsiteX47" fmla="*/ 3908 w 10000"/>
              <a:gd name="connsiteY47" fmla="*/ 9280 h 9979"/>
              <a:gd name="connsiteX48" fmla="*/ 4336 w 10000"/>
              <a:gd name="connsiteY48" fmla="*/ 9972 h 9979"/>
              <a:gd name="connsiteX49" fmla="*/ 3985 w 10000"/>
              <a:gd name="connsiteY49" fmla="*/ 9560 h 9979"/>
              <a:gd name="connsiteX50" fmla="*/ 3908 w 10000"/>
              <a:gd name="connsiteY50" fmla="*/ 9280 h 9979"/>
              <a:gd name="connsiteX0" fmla="*/ 9062 w 10000"/>
              <a:gd name="connsiteY0" fmla="*/ 558 h 9993"/>
              <a:gd name="connsiteX1" fmla="*/ 8123 w 10000"/>
              <a:gd name="connsiteY1" fmla="*/ 2218 h 9993"/>
              <a:gd name="connsiteX2" fmla="*/ 9062 w 10000"/>
              <a:gd name="connsiteY2" fmla="*/ 3884 h 9993"/>
              <a:gd name="connsiteX3" fmla="*/ 10000 w 10000"/>
              <a:gd name="connsiteY3" fmla="*/ 2218 h 9993"/>
              <a:gd name="connsiteX4" fmla="*/ 9062 w 10000"/>
              <a:gd name="connsiteY4" fmla="*/ 558 h 9993"/>
              <a:gd name="connsiteX5" fmla="*/ 4063 w 10000"/>
              <a:gd name="connsiteY5" fmla="*/ 3399 h 9993"/>
              <a:gd name="connsiteX6" fmla="*/ 4063 w 10000"/>
              <a:gd name="connsiteY6" fmla="*/ 1457 h 9993"/>
              <a:gd name="connsiteX7" fmla="*/ 3280 w 10000"/>
              <a:gd name="connsiteY7" fmla="*/ 833 h 9993"/>
              <a:gd name="connsiteX8" fmla="*/ 2501 w 10000"/>
              <a:gd name="connsiteY8" fmla="*/ 1457 h 9993"/>
              <a:gd name="connsiteX9" fmla="*/ 2501 w 10000"/>
              <a:gd name="connsiteY9" fmla="*/ 3399 h 9993"/>
              <a:gd name="connsiteX10" fmla="*/ 3280 w 10000"/>
              <a:gd name="connsiteY10" fmla="*/ 4028 h 9993"/>
              <a:gd name="connsiteX11" fmla="*/ 4063 w 10000"/>
              <a:gd name="connsiteY11" fmla="*/ 3399 h 9993"/>
              <a:gd name="connsiteX12" fmla="*/ 7343 w 10000"/>
              <a:gd name="connsiteY12" fmla="*/ 0 h 9993"/>
              <a:gd name="connsiteX13" fmla="*/ 5781 w 10000"/>
              <a:gd name="connsiteY13" fmla="*/ 0 h 9993"/>
              <a:gd name="connsiteX14" fmla="*/ 5781 w 10000"/>
              <a:gd name="connsiteY14" fmla="*/ 2775 h 9993"/>
              <a:gd name="connsiteX15" fmla="*/ 7343 w 10000"/>
              <a:gd name="connsiteY15" fmla="*/ 2775 h 9993"/>
              <a:gd name="connsiteX16" fmla="*/ 7343 w 10000"/>
              <a:gd name="connsiteY16" fmla="*/ 0 h 9993"/>
              <a:gd name="connsiteX17" fmla="*/ 7188 w 10000"/>
              <a:gd name="connsiteY17" fmla="*/ 7493 h 9993"/>
              <a:gd name="connsiteX18" fmla="*/ 8748 w 10000"/>
              <a:gd name="connsiteY18" fmla="*/ 7493 h 9993"/>
              <a:gd name="connsiteX19" fmla="*/ 8748 w 10000"/>
              <a:gd name="connsiteY19" fmla="*/ 4718 h 9993"/>
              <a:gd name="connsiteX20" fmla="*/ 7188 w 10000"/>
              <a:gd name="connsiteY20" fmla="*/ 4718 h 9993"/>
              <a:gd name="connsiteX21" fmla="*/ 7188 w 10000"/>
              <a:gd name="connsiteY21" fmla="*/ 7493 h 9993"/>
              <a:gd name="connsiteX22" fmla="*/ 2656 w 10000"/>
              <a:gd name="connsiteY22" fmla="*/ 6109 h 9993"/>
              <a:gd name="connsiteX23" fmla="*/ 1718 w 10000"/>
              <a:gd name="connsiteY23" fmla="*/ 4442 h 9993"/>
              <a:gd name="connsiteX24" fmla="*/ 779 w 10000"/>
              <a:gd name="connsiteY24" fmla="*/ 6109 h 9993"/>
              <a:gd name="connsiteX25" fmla="*/ 1718 w 10000"/>
              <a:gd name="connsiteY25" fmla="*/ 7775 h 9993"/>
              <a:gd name="connsiteX26" fmla="*/ 2656 w 10000"/>
              <a:gd name="connsiteY26" fmla="*/ 6109 h 9993"/>
              <a:gd name="connsiteX27" fmla="*/ 938 w 10000"/>
              <a:gd name="connsiteY27" fmla="*/ 0 h 9993"/>
              <a:gd name="connsiteX28" fmla="*/ 0 w 10000"/>
              <a:gd name="connsiteY28" fmla="*/ 3334 h 9993"/>
              <a:gd name="connsiteX29" fmla="*/ 1877 w 10000"/>
              <a:gd name="connsiteY29" fmla="*/ 3334 h 9993"/>
              <a:gd name="connsiteX30" fmla="*/ 938 w 10000"/>
              <a:gd name="connsiteY30" fmla="*/ 0 h 9993"/>
              <a:gd name="connsiteX31" fmla="*/ 3749 w 10000"/>
              <a:gd name="connsiteY31" fmla="*/ 5624 h 9993"/>
              <a:gd name="connsiteX32" fmla="*/ 3594 w 10000"/>
              <a:gd name="connsiteY32" fmla="*/ 5900 h 9993"/>
              <a:gd name="connsiteX33" fmla="*/ 3594 w 10000"/>
              <a:gd name="connsiteY33" fmla="*/ 6384 h 9993"/>
              <a:gd name="connsiteX34" fmla="*/ 5002 w 10000"/>
              <a:gd name="connsiteY34" fmla="*/ 8885 h 9993"/>
              <a:gd name="connsiteX35" fmla="*/ 6409 w 10000"/>
              <a:gd name="connsiteY35" fmla="*/ 6384 h 9993"/>
              <a:gd name="connsiteX36" fmla="*/ 6409 w 10000"/>
              <a:gd name="connsiteY36" fmla="*/ 5900 h 9993"/>
              <a:gd name="connsiteX37" fmla="*/ 6250 w 10000"/>
              <a:gd name="connsiteY37" fmla="*/ 5624 h 9993"/>
              <a:gd name="connsiteX38" fmla="*/ 5977 w 10000"/>
              <a:gd name="connsiteY38" fmla="*/ 5624 h 9993"/>
              <a:gd name="connsiteX39" fmla="*/ 5312 w 10000"/>
              <a:gd name="connsiteY39" fmla="*/ 6732 h 9993"/>
              <a:gd name="connsiteX40" fmla="*/ 5312 w 10000"/>
              <a:gd name="connsiteY40" fmla="*/ 3399 h 9993"/>
              <a:gd name="connsiteX41" fmla="*/ 5120 w 10000"/>
              <a:gd name="connsiteY41" fmla="*/ 3051 h 9993"/>
              <a:gd name="connsiteX42" fmla="*/ 4883 w 10000"/>
              <a:gd name="connsiteY42" fmla="*/ 3051 h 9993"/>
              <a:gd name="connsiteX43" fmla="*/ 4687 w 10000"/>
              <a:gd name="connsiteY43" fmla="*/ 3399 h 9993"/>
              <a:gd name="connsiteX44" fmla="*/ 4687 w 10000"/>
              <a:gd name="connsiteY44" fmla="*/ 6732 h 9993"/>
              <a:gd name="connsiteX45" fmla="*/ 4023 w 10000"/>
              <a:gd name="connsiteY45" fmla="*/ 5624 h 9993"/>
              <a:gd name="connsiteX46" fmla="*/ 3749 w 10000"/>
              <a:gd name="connsiteY46" fmla="*/ 5624 h 9993"/>
              <a:gd name="connsiteX47" fmla="*/ 3985 w 10000"/>
              <a:gd name="connsiteY47" fmla="*/ 9580 h 9993"/>
              <a:gd name="connsiteX48" fmla="*/ 4336 w 10000"/>
              <a:gd name="connsiteY48" fmla="*/ 9993 h 9993"/>
              <a:gd name="connsiteX49" fmla="*/ 3985 w 10000"/>
              <a:gd name="connsiteY49" fmla="*/ 9580 h 9993"/>
              <a:gd name="connsiteX0" fmla="*/ 9062 w 10000"/>
              <a:gd name="connsiteY0" fmla="*/ 558 h 8891"/>
              <a:gd name="connsiteX1" fmla="*/ 8123 w 10000"/>
              <a:gd name="connsiteY1" fmla="*/ 2220 h 8891"/>
              <a:gd name="connsiteX2" fmla="*/ 9062 w 10000"/>
              <a:gd name="connsiteY2" fmla="*/ 3887 h 8891"/>
              <a:gd name="connsiteX3" fmla="*/ 10000 w 10000"/>
              <a:gd name="connsiteY3" fmla="*/ 2220 h 8891"/>
              <a:gd name="connsiteX4" fmla="*/ 9062 w 10000"/>
              <a:gd name="connsiteY4" fmla="*/ 558 h 8891"/>
              <a:gd name="connsiteX5" fmla="*/ 4063 w 10000"/>
              <a:gd name="connsiteY5" fmla="*/ 3401 h 8891"/>
              <a:gd name="connsiteX6" fmla="*/ 4063 w 10000"/>
              <a:gd name="connsiteY6" fmla="*/ 1458 h 8891"/>
              <a:gd name="connsiteX7" fmla="*/ 3280 w 10000"/>
              <a:gd name="connsiteY7" fmla="*/ 834 h 8891"/>
              <a:gd name="connsiteX8" fmla="*/ 2501 w 10000"/>
              <a:gd name="connsiteY8" fmla="*/ 1458 h 8891"/>
              <a:gd name="connsiteX9" fmla="*/ 2501 w 10000"/>
              <a:gd name="connsiteY9" fmla="*/ 3401 h 8891"/>
              <a:gd name="connsiteX10" fmla="*/ 3280 w 10000"/>
              <a:gd name="connsiteY10" fmla="*/ 4031 h 8891"/>
              <a:gd name="connsiteX11" fmla="*/ 4063 w 10000"/>
              <a:gd name="connsiteY11" fmla="*/ 3401 h 8891"/>
              <a:gd name="connsiteX12" fmla="*/ 7343 w 10000"/>
              <a:gd name="connsiteY12" fmla="*/ 0 h 8891"/>
              <a:gd name="connsiteX13" fmla="*/ 5781 w 10000"/>
              <a:gd name="connsiteY13" fmla="*/ 0 h 8891"/>
              <a:gd name="connsiteX14" fmla="*/ 5781 w 10000"/>
              <a:gd name="connsiteY14" fmla="*/ 2777 h 8891"/>
              <a:gd name="connsiteX15" fmla="*/ 7343 w 10000"/>
              <a:gd name="connsiteY15" fmla="*/ 2777 h 8891"/>
              <a:gd name="connsiteX16" fmla="*/ 7343 w 10000"/>
              <a:gd name="connsiteY16" fmla="*/ 0 h 8891"/>
              <a:gd name="connsiteX17" fmla="*/ 7188 w 10000"/>
              <a:gd name="connsiteY17" fmla="*/ 7498 h 8891"/>
              <a:gd name="connsiteX18" fmla="*/ 8748 w 10000"/>
              <a:gd name="connsiteY18" fmla="*/ 7498 h 8891"/>
              <a:gd name="connsiteX19" fmla="*/ 8748 w 10000"/>
              <a:gd name="connsiteY19" fmla="*/ 4721 h 8891"/>
              <a:gd name="connsiteX20" fmla="*/ 7188 w 10000"/>
              <a:gd name="connsiteY20" fmla="*/ 4721 h 8891"/>
              <a:gd name="connsiteX21" fmla="*/ 7188 w 10000"/>
              <a:gd name="connsiteY21" fmla="*/ 7498 h 8891"/>
              <a:gd name="connsiteX22" fmla="*/ 2656 w 10000"/>
              <a:gd name="connsiteY22" fmla="*/ 6113 h 8891"/>
              <a:gd name="connsiteX23" fmla="*/ 1718 w 10000"/>
              <a:gd name="connsiteY23" fmla="*/ 4445 h 8891"/>
              <a:gd name="connsiteX24" fmla="*/ 779 w 10000"/>
              <a:gd name="connsiteY24" fmla="*/ 6113 h 8891"/>
              <a:gd name="connsiteX25" fmla="*/ 1718 w 10000"/>
              <a:gd name="connsiteY25" fmla="*/ 7780 h 8891"/>
              <a:gd name="connsiteX26" fmla="*/ 2656 w 10000"/>
              <a:gd name="connsiteY26" fmla="*/ 6113 h 8891"/>
              <a:gd name="connsiteX27" fmla="*/ 938 w 10000"/>
              <a:gd name="connsiteY27" fmla="*/ 0 h 8891"/>
              <a:gd name="connsiteX28" fmla="*/ 0 w 10000"/>
              <a:gd name="connsiteY28" fmla="*/ 3336 h 8891"/>
              <a:gd name="connsiteX29" fmla="*/ 1877 w 10000"/>
              <a:gd name="connsiteY29" fmla="*/ 3336 h 8891"/>
              <a:gd name="connsiteX30" fmla="*/ 938 w 10000"/>
              <a:gd name="connsiteY30" fmla="*/ 0 h 8891"/>
              <a:gd name="connsiteX31" fmla="*/ 3749 w 10000"/>
              <a:gd name="connsiteY31" fmla="*/ 5628 h 8891"/>
              <a:gd name="connsiteX32" fmla="*/ 3594 w 10000"/>
              <a:gd name="connsiteY32" fmla="*/ 5904 h 8891"/>
              <a:gd name="connsiteX33" fmla="*/ 3594 w 10000"/>
              <a:gd name="connsiteY33" fmla="*/ 6388 h 8891"/>
              <a:gd name="connsiteX34" fmla="*/ 5002 w 10000"/>
              <a:gd name="connsiteY34" fmla="*/ 8891 h 8891"/>
              <a:gd name="connsiteX35" fmla="*/ 6409 w 10000"/>
              <a:gd name="connsiteY35" fmla="*/ 6388 h 8891"/>
              <a:gd name="connsiteX36" fmla="*/ 6409 w 10000"/>
              <a:gd name="connsiteY36" fmla="*/ 5904 h 8891"/>
              <a:gd name="connsiteX37" fmla="*/ 6250 w 10000"/>
              <a:gd name="connsiteY37" fmla="*/ 5628 h 8891"/>
              <a:gd name="connsiteX38" fmla="*/ 5977 w 10000"/>
              <a:gd name="connsiteY38" fmla="*/ 5628 h 8891"/>
              <a:gd name="connsiteX39" fmla="*/ 5312 w 10000"/>
              <a:gd name="connsiteY39" fmla="*/ 6737 h 8891"/>
              <a:gd name="connsiteX40" fmla="*/ 5312 w 10000"/>
              <a:gd name="connsiteY40" fmla="*/ 3401 h 8891"/>
              <a:gd name="connsiteX41" fmla="*/ 5120 w 10000"/>
              <a:gd name="connsiteY41" fmla="*/ 3053 h 8891"/>
              <a:gd name="connsiteX42" fmla="*/ 4883 w 10000"/>
              <a:gd name="connsiteY42" fmla="*/ 3053 h 8891"/>
              <a:gd name="connsiteX43" fmla="*/ 4687 w 10000"/>
              <a:gd name="connsiteY43" fmla="*/ 3401 h 8891"/>
              <a:gd name="connsiteX44" fmla="*/ 4687 w 10000"/>
              <a:gd name="connsiteY44" fmla="*/ 6737 h 8891"/>
              <a:gd name="connsiteX45" fmla="*/ 4023 w 10000"/>
              <a:gd name="connsiteY45" fmla="*/ 5628 h 8891"/>
              <a:gd name="connsiteX46" fmla="*/ 3749 w 10000"/>
              <a:gd name="connsiteY46" fmla="*/ 5628 h 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8891">
                <a:moveTo>
                  <a:pt x="9062" y="558"/>
                </a:moveTo>
                <a:cubicBezTo>
                  <a:pt x="8552" y="558"/>
                  <a:pt x="8123" y="1320"/>
                  <a:pt x="8123" y="2220"/>
                </a:cubicBezTo>
                <a:cubicBezTo>
                  <a:pt x="8123" y="3126"/>
                  <a:pt x="8552" y="3887"/>
                  <a:pt x="9062" y="3887"/>
                </a:cubicBezTo>
                <a:cubicBezTo>
                  <a:pt x="9568" y="3887"/>
                  <a:pt x="10000" y="3126"/>
                  <a:pt x="10000" y="2220"/>
                </a:cubicBezTo>
                <a:cubicBezTo>
                  <a:pt x="10000" y="1320"/>
                  <a:pt x="9568" y="558"/>
                  <a:pt x="9062" y="558"/>
                </a:cubicBezTo>
                <a:close/>
                <a:moveTo>
                  <a:pt x="4063" y="3401"/>
                </a:moveTo>
                <a:lnTo>
                  <a:pt x="4063" y="1458"/>
                </a:lnTo>
                <a:lnTo>
                  <a:pt x="3280" y="834"/>
                </a:lnTo>
                <a:lnTo>
                  <a:pt x="2501" y="1458"/>
                </a:lnTo>
                <a:lnTo>
                  <a:pt x="2501" y="3401"/>
                </a:lnTo>
                <a:lnTo>
                  <a:pt x="3280" y="4031"/>
                </a:lnTo>
                <a:lnTo>
                  <a:pt x="4063" y="3401"/>
                </a:lnTo>
                <a:close/>
                <a:moveTo>
                  <a:pt x="7343" y="0"/>
                </a:moveTo>
                <a:lnTo>
                  <a:pt x="5781" y="0"/>
                </a:lnTo>
                <a:lnTo>
                  <a:pt x="5781" y="2777"/>
                </a:lnTo>
                <a:lnTo>
                  <a:pt x="7343" y="2777"/>
                </a:lnTo>
                <a:lnTo>
                  <a:pt x="7343" y="0"/>
                </a:lnTo>
                <a:close/>
                <a:moveTo>
                  <a:pt x="7188" y="7498"/>
                </a:moveTo>
                <a:lnTo>
                  <a:pt x="8748" y="7498"/>
                </a:lnTo>
                <a:lnTo>
                  <a:pt x="8748" y="4721"/>
                </a:lnTo>
                <a:lnTo>
                  <a:pt x="7188" y="4721"/>
                </a:lnTo>
                <a:lnTo>
                  <a:pt x="7188" y="7498"/>
                </a:lnTo>
                <a:close/>
                <a:moveTo>
                  <a:pt x="2656" y="6113"/>
                </a:moveTo>
                <a:lnTo>
                  <a:pt x="1718" y="4445"/>
                </a:lnTo>
                <a:lnTo>
                  <a:pt x="779" y="6113"/>
                </a:lnTo>
                <a:lnTo>
                  <a:pt x="1718" y="7780"/>
                </a:lnTo>
                <a:lnTo>
                  <a:pt x="2656" y="6113"/>
                </a:lnTo>
                <a:close/>
                <a:moveTo>
                  <a:pt x="938" y="0"/>
                </a:moveTo>
                <a:lnTo>
                  <a:pt x="0" y="3336"/>
                </a:lnTo>
                <a:lnTo>
                  <a:pt x="1877" y="3336"/>
                </a:lnTo>
                <a:lnTo>
                  <a:pt x="938" y="0"/>
                </a:lnTo>
                <a:close/>
                <a:moveTo>
                  <a:pt x="3749" y="5628"/>
                </a:moveTo>
                <a:cubicBezTo>
                  <a:pt x="3697" y="5720"/>
                  <a:pt x="3646" y="5812"/>
                  <a:pt x="3594" y="5904"/>
                </a:cubicBezTo>
                <a:cubicBezTo>
                  <a:pt x="3517" y="6041"/>
                  <a:pt x="3517" y="6251"/>
                  <a:pt x="3594" y="6388"/>
                </a:cubicBezTo>
                <a:lnTo>
                  <a:pt x="5002" y="8891"/>
                </a:lnTo>
                <a:lnTo>
                  <a:pt x="6409" y="6388"/>
                </a:lnTo>
                <a:cubicBezTo>
                  <a:pt x="6486" y="6251"/>
                  <a:pt x="6486" y="6041"/>
                  <a:pt x="6409" y="5904"/>
                </a:cubicBezTo>
                <a:lnTo>
                  <a:pt x="6250" y="5628"/>
                </a:lnTo>
                <a:cubicBezTo>
                  <a:pt x="6173" y="5490"/>
                  <a:pt x="6055" y="5490"/>
                  <a:pt x="5977" y="5628"/>
                </a:cubicBezTo>
                <a:lnTo>
                  <a:pt x="5312" y="6737"/>
                </a:lnTo>
                <a:lnTo>
                  <a:pt x="5312" y="3401"/>
                </a:lnTo>
                <a:cubicBezTo>
                  <a:pt x="5312" y="3198"/>
                  <a:pt x="5235" y="3053"/>
                  <a:pt x="5120" y="3053"/>
                </a:cubicBezTo>
                <a:lnTo>
                  <a:pt x="4883" y="3053"/>
                </a:lnTo>
                <a:cubicBezTo>
                  <a:pt x="4768" y="3053"/>
                  <a:pt x="4687" y="3198"/>
                  <a:pt x="4687" y="3401"/>
                </a:cubicBezTo>
                <a:lnTo>
                  <a:pt x="4687" y="6737"/>
                </a:lnTo>
                <a:lnTo>
                  <a:pt x="4023" y="5628"/>
                </a:lnTo>
                <a:cubicBezTo>
                  <a:pt x="3945" y="5490"/>
                  <a:pt x="3830" y="5490"/>
                  <a:pt x="3749" y="5628"/>
                </a:cubicBezTo>
                <a:close/>
              </a:path>
            </a:pathLst>
          </a:custGeom>
          <a:solidFill>
            <a:srgbClr val="FFFFFF"/>
          </a:solidFill>
          <a:ln>
            <a:noFill/>
          </a:ln>
          <a:effectLst/>
          <a:extLst/>
        </p:spPr>
        <p:txBody>
          <a:bodyPr wrap="none" anchor="ctr"/>
          <a:lstStyle/>
          <a:p>
            <a:endParaRPr lang="en-US" dirty="0">
              <a:solidFill>
                <a:srgbClr val="FFFFFF"/>
              </a:solidFill>
              <a:latin typeface="Calibri"/>
            </a:endParaRPr>
          </a:p>
        </p:txBody>
      </p:sp>
      <p:cxnSp>
        <p:nvCxnSpPr>
          <p:cNvPr id="25" name="Straight Arrow Connector 24"/>
          <p:cNvCxnSpPr/>
          <p:nvPr/>
        </p:nvCxnSpPr>
        <p:spPr>
          <a:xfrm flipH="1">
            <a:off x="6625710" y="2259549"/>
            <a:ext cx="290061" cy="0"/>
          </a:xfrm>
          <a:prstGeom prst="straightConnector1">
            <a:avLst/>
          </a:prstGeom>
          <a:solidFill>
            <a:srgbClr val="FFFFFF"/>
          </a:solidFill>
          <a:ln w="28575" cmpd="sng">
            <a:solidFill>
              <a:schemeClr val="bg1"/>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26" name="TextBox 25"/>
          <p:cNvSpPr txBox="1">
            <a:spLocks/>
          </p:cNvSpPr>
          <p:nvPr/>
        </p:nvSpPr>
        <p:spPr>
          <a:xfrm>
            <a:off x="9749381" y="4886672"/>
            <a:ext cx="1462089" cy="439168"/>
          </a:xfrm>
          <a:prstGeom prst="rect">
            <a:avLst/>
          </a:prstGeom>
          <a:noFill/>
        </p:spPr>
        <p:txBody>
          <a:bodyPr wrap="square" lIns="0" tIns="0" rIns="0" bIns="0" rtlCol="0" anchor="t" anchorCtr="0">
            <a:noAutofit/>
          </a:bodyPr>
          <a:lstStyle/>
          <a:p>
            <a:pPr algn="ctr"/>
            <a:r>
              <a:rPr lang="en-US" sz="1600" b="1" dirty="0" smtClean="0">
                <a:solidFill>
                  <a:srgbClr val="FFFFFF"/>
                </a:solidFill>
                <a:latin typeface="Calibri"/>
                <a:ea typeface="Calibri" charset="0"/>
                <a:cs typeface="Calibri" charset="0"/>
              </a:rPr>
              <a:t>Secure &amp; Manage Hybrid Cloud</a:t>
            </a:r>
            <a:endParaRPr lang="en-US" sz="1600" b="1" dirty="0">
              <a:solidFill>
                <a:srgbClr val="FFFFFF"/>
              </a:solidFill>
              <a:latin typeface="Calibri"/>
              <a:ea typeface="Calibri" charset="0"/>
              <a:cs typeface="Calibri" charset="0"/>
            </a:endParaRPr>
          </a:p>
        </p:txBody>
      </p:sp>
      <p:pic>
        <p:nvPicPr>
          <p:cNvPr id="27" name="Picture 26"/>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035083" y="3919975"/>
            <a:ext cx="831490" cy="831490"/>
          </a:xfrm>
          <a:prstGeom prst="rect">
            <a:avLst/>
          </a:prstGeom>
          <a:solidFill>
            <a:srgbClr val="FFFFFF"/>
          </a:solidFill>
        </p:spPr>
      </p:pic>
      <p:sp>
        <p:nvSpPr>
          <p:cNvPr id="29" name="Parallelogram 28"/>
          <p:cNvSpPr/>
          <p:nvPr/>
        </p:nvSpPr>
        <p:spPr>
          <a:xfrm>
            <a:off x="-2023720" y="1048443"/>
            <a:ext cx="7693798" cy="1196275"/>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0" name="TextBox 29"/>
          <p:cNvSpPr txBox="1"/>
          <p:nvPr/>
        </p:nvSpPr>
        <p:spPr>
          <a:xfrm>
            <a:off x="-850803" y="1049969"/>
            <a:ext cx="6267408" cy="1111046"/>
          </a:xfrm>
          <a:prstGeom prst="rect">
            <a:avLst/>
          </a:prstGeom>
          <a:noFill/>
        </p:spPr>
        <p:txBody>
          <a:bodyPr wrap="square" lIns="0" tIns="0" rIns="0" bIns="0" rtlCol="0" anchor="ctr" anchorCtr="0">
            <a:noAutofit/>
          </a:bodyPr>
          <a:lstStyle/>
          <a:p>
            <a:pPr algn="ctr">
              <a:lnSpc>
                <a:spcPct val="90000"/>
              </a:lnSpc>
            </a:pPr>
            <a:r>
              <a:rPr lang="en-US" sz="4800" dirty="0" smtClean="0">
                <a:solidFill>
                  <a:srgbClr val="FFFFFF"/>
                </a:solidFill>
                <a:latin typeface="Calibri"/>
                <a:ea typeface="Calibri" charset="0"/>
                <a:cs typeface="Calibri" charset="0"/>
              </a:rPr>
              <a:t>How</a:t>
            </a:r>
            <a:endParaRPr lang="en-US" sz="6000"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278008795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636" name="image1.png" descr="Oracle logo in white on red staging background"/>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539994" y="6262904"/>
            <a:ext cx="1623870" cy="594206"/>
          </a:xfrm>
          <a:prstGeom prst="rect">
            <a:avLst/>
          </a:prstGeom>
          <a:ln w="12700">
            <a:miter lim="400000"/>
          </a:ln>
        </p:spPr>
      </p:pic>
      <p:sp>
        <p:nvSpPr>
          <p:cNvPr id="5" name="Rectangle 4"/>
          <p:cNvSpPr/>
          <p:nvPr/>
        </p:nvSpPr>
        <p:spPr bwMode="gray">
          <a:xfrm>
            <a:off x="5760845" y="5069472"/>
            <a:ext cx="6295332" cy="1531253"/>
          </a:xfrm>
          <a:prstGeom prst="rect">
            <a:avLst/>
          </a:prstGeom>
        </p:spPr>
        <p:txBody>
          <a:bodyPr wrap="square">
            <a:spAutoFit/>
          </a:bodyPr>
          <a:lstStyle/>
          <a:p>
            <a:pPr marL="179190" indent="-179190" algn="r">
              <a:lnSpc>
                <a:spcPct val="90000"/>
              </a:lnSpc>
              <a:defRPr/>
            </a:pPr>
            <a:r>
              <a:rPr lang="en-US" sz="3196" b="1" kern="0" dirty="0">
                <a:solidFill>
                  <a:srgbClr val="FFFFFF"/>
                </a:solidFill>
                <a:latin typeface="Calibri"/>
                <a:ea typeface="Calibri" charset="0"/>
                <a:cs typeface="Calibri" charset="0"/>
                <a:sym typeface="Calibri"/>
              </a:rPr>
              <a:t>Migrate Workloads</a:t>
            </a:r>
          </a:p>
          <a:p>
            <a:pPr marL="285750" indent="-285750" algn="r">
              <a:lnSpc>
                <a:spcPct val="90000"/>
              </a:lnSpc>
              <a:buFont typeface="Arial" panose="020B0604020202020204" pitchFamily="34" charset="0"/>
              <a:buChar char="•"/>
              <a:defRPr/>
            </a:pPr>
            <a:r>
              <a:rPr lang="en-US" sz="1798" kern="0" dirty="0">
                <a:solidFill>
                  <a:srgbClr val="FFFFFF"/>
                </a:solidFill>
                <a:latin typeface="Calibri"/>
                <a:ea typeface="Calibri" charset="0"/>
                <a:cs typeface="Calibri" charset="0"/>
                <a:sym typeface="Calibri"/>
              </a:rPr>
              <a:t>Move thousands of large scale Oracle databases</a:t>
            </a:r>
          </a:p>
          <a:p>
            <a:pPr algn="r">
              <a:lnSpc>
                <a:spcPct val="90000"/>
              </a:lnSpc>
              <a:defRPr/>
            </a:pPr>
            <a:r>
              <a:rPr lang="en-US" sz="1798" kern="0" dirty="0">
                <a:solidFill>
                  <a:srgbClr val="FFFFFF"/>
                </a:solidFill>
                <a:latin typeface="Calibri"/>
                <a:ea typeface="Calibri" charset="0"/>
                <a:cs typeface="Calibri" charset="0"/>
                <a:sym typeface="Calibri"/>
              </a:rPr>
              <a:t>plus associated applications to Oracle Cloud</a:t>
            </a:r>
          </a:p>
          <a:p>
            <a:pPr marL="285750" indent="-285750" algn="r">
              <a:lnSpc>
                <a:spcPct val="90000"/>
              </a:lnSpc>
              <a:buFont typeface="Arial" panose="020B0604020202020204" pitchFamily="34" charset="0"/>
              <a:buChar char="•"/>
              <a:defRPr/>
            </a:pPr>
            <a:r>
              <a:rPr lang="en-US" sz="1798" b="1" kern="0" dirty="0">
                <a:solidFill>
                  <a:srgbClr val="FFFFFF"/>
                </a:solidFill>
                <a:latin typeface="Calibri"/>
                <a:ea typeface="Calibri" charset="0"/>
                <a:cs typeface="Calibri" charset="0"/>
                <a:sym typeface="Calibri"/>
              </a:rPr>
              <a:t>75% </a:t>
            </a:r>
            <a:r>
              <a:rPr lang="en-US" sz="1798" kern="0" dirty="0">
                <a:solidFill>
                  <a:srgbClr val="FFFFFF"/>
                </a:solidFill>
                <a:latin typeface="Calibri"/>
                <a:ea typeface="Calibri" charset="0"/>
                <a:cs typeface="Calibri" charset="0"/>
                <a:sym typeface="Calibri"/>
              </a:rPr>
              <a:t>of all workloads in cloud by 2020</a:t>
            </a:r>
          </a:p>
          <a:p>
            <a:pPr marL="285750" indent="-285750" algn="r">
              <a:lnSpc>
                <a:spcPct val="90000"/>
              </a:lnSpc>
              <a:buFont typeface="Arial" panose="020B0604020202020204" pitchFamily="34" charset="0"/>
              <a:buChar char="•"/>
              <a:defRPr/>
            </a:pPr>
            <a:endParaRPr lang="en-US" sz="1799" b="1" kern="0" dirty="0">
              <a:solidFill>
                <a:srgbClr val="FFFFFF"/>
              </a:solidFill>
              <a:latin typeface="Calibri"/>
              <a:ea typeface="Calibri" charset="0"/>
              <a:cs typeface="Calibri" charset="0"/>
              <a:sym typeface="Calibri"/>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438771" y="2068379"/>
            <a:ext cx="4090385" cy="3161581"/>
          </a:xfrm>
          <a:prstGeom prst="rect">
            <a:avLst/>
          </a:prstGeom>
        </p:spPr>
      </p:pic>
    </p:spTree>
    <p:extLst>
      <p:ext uri="{BB962C8B-B14F-4D97-AF65-F5344CB8AC3E}">
        <p14:creationId xmlns:p14="http://schemas.microsoft.com/office/powerpoint/2010/main" val="1117383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159624" y="4811468"/>
            <a:ext cx="5575937" cy="1865126"/>
          </a:xfrm>
          <a:prstGeom prst="rect">
            <a:avLst/>
          </a:prstGeom>
        </p:spPr>
        <p:txBody>
          <a:bodyPr wrap="square">
            <a:spAutoFit/>
          </a:bodyPr>
          <a:lstStyle/>
          <a:p>
            <a:pPr marL="0" lvl="1" algn="r" defTabSz="914019" fontAlgn="base">
              <a:lnSpc>
                <a:spcPct val="90000"/>
              </a:lnSpc>
              <a:spcBef>
                <a:spcPct val="0"/>
              </a:spcBef>
              <a:spcAft>
                <a:spcPct val="0"/>
              </a:spcAft>
            </a:pPr>
            <a:r>
              <a:rPr lang="en-US" sz="2800" b="1" dirty="0">
                <a:solidFill>
                  <a:srgbClr val="FFFFFF"/>
                </a:solidFill>
                <a:latin typeface="Calibri"/>
              </a:rPr>
              <a:t>Data-Driven Insights </a:t>
            </a:r>
          </a:p>
          <a:p>
            <a:pPr marL="285750" indent="-285750" algn="r" defTabSz="913867">
              <a:lnSpc>
                <a:spcPct val="90000"/>
              </a:lnSpc>
              <a:buFont typeface="Arial" panose="020B0604020202020204" pitchFamily="34" charset="0"/>
              <a:buChar char="•"/>
            </a:pPr>
            <a:r>
              <a:rPr lang="en-US" dirty="0">
                <a:solidFill>
                  <a:srgbClr val="FFFFFF"/>
                </a:solidFill>
                <a:latin typeface="Calibri"/>
              </a:rPr>
              <a:t>Use predictive analytics for 25 big data sources</a:t>
            </a:r>
          </a:p>
          <a:p>
            <a:pPr algn="r" defTabSz="913867">
              <a:lnSpc>
                <a:spcPct val="90000"/>
              </a:lnSpc>
            </a:pPr>
            <a:r>
              <a:rPr lang="en-US" dirty="0">
                <a:solidFill>
                  <a:srgbClr val="FFFFFF"/>
                </a:solidFill>
                <a:latin typeface="Calibri"/>
              </a:rPr>
              <a:t>to identify ticket buying patterns and behavior</a:t>
            </a:r>
            <a:endParaRPr lang="en-US" b="1" dirty="0">
              <a:solidFill>
                <a:srgbClr val="FFFFFF"/>
              </a:solidFill>
              <a:latin typeface="Calibri"/>
            </a:endParaRPr>
          </a:p>
          <a:p>
            <a:pPr lvl="1" indent="-457200" algn="r" defTabSz="914019" fontAlgn="base">
              <a:lnSpc>
                <a:spcPct val="90000"/>
              </a:lnSpc>
              <a:spcBef>
                <a:spcPct val="0"/>
              </a:spcBef>
              <a:spcAft>
                <a:spcPct val="0"/>
              </a:spcAft>
              <a:buFont typeface="Arial" panose="020B0604020202020204" pitchFamily="34" charset="0"/>
              <a:buChar char="•"/>
            </a:pPr>
            <a:r>
              <a:rPr lang="en-US" b="1" dirty="0">
                <a:solidFill>
                  <a:srgbClr val="FFFFFF"/>
                </a:solidFill>
                <a:latin typeface="Calibri"/>
              </a:rPr>
              <a:t>90% </a:t>
            </a:r>
            <a:r>
              <a:rPr lang="en-US" dirty="0">
                <a:solidFill>
                  <a:srgbClr val="FFFFFF"/>
                </a:solidFill>
                <a:latin typeface="Calibri"/>
              </a:rPr>
              <a:t>Fraud Reduction</a:t>
            </a:r>
          </a:p>
          <a:p>
            <a:pPr marL="0" lvl="1" algn="r" defTabSz="914019" fontAlgn="base">
              <a:lnSpc>
                <a:spcPct val="90000"/>
              </a:lnSpc>
              <a:spcBef>
                <a:spcPct val="0"/>
              </a:spcBef>
              <a:spcAft>
                <a:spcPct val="0"/>
              </a:spcAft>
            </a:pPr>
            <a:endParaRPr lang="en-US" dirty="0">
              <a:solidFill>
                <a:srgbClr val="FFFFFF"/>
              </a:solidFill>
              <a:latin typeface="Calibri"/>
            </a:endParaRPr>
          </a:p>
          <a:p>
            <a:pPr marL="0" lvl="1" algn="r" defTabSz="914019" fontAlgn="base">
              <a:lnSpc>
                <a:spcPct val="90000"/>
              </a:lnSpc>
              <a:spcBef>
                <a:spcPct val="0"/>
              </a:spcBef>
              <a:spcAft>
                <a:spcPct val="0"/>
              </a:spcAft>
            </a:pPr>
            <a:endParaRPr lang="en-US" sz="2800" b="1" dirty="0">
              <a:solidFill>
                <a:srgbClr val="FFFFFF"/>
              </a:solidFill>
              <a:latin typeface="Calibri"/>
            </a:endParaRPr>
          </a:p>
        </p:txBody>
      </p:sp>
      <p:pic>
        <p:nvPicPr>
          <p:cNvPr id="3" name="Picture 2" descr="StubHub-logo.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30397" y="2565400"/>
            <a:ext cx="3019641" cy="1638300"/>
          </a:xfrm>
          <a:prstGeom prst="rect">
            <a:avLst/>
          </a:prstGeom>
        </p:spPr>
      </p:pic>
    </p:spTree>
    <p:extLst>
      <p:ext uri="{BB962C8B-B14F-4D97-AF65-F5344CB8AC3E}">
        <p14:creationId xmlns:p14="http://schemas.microsoft.com/office/powerpoint/2010/main" val="34771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hutterstock_508828768.jpg"/>
          <p:cNvPicPr>
            <a:picLocks noChangeAspect="1"/>
          </p:cNvPicPr>
          <p:nvPr/>
        </p:nvPicPr>
        <p:blipFill rotWithShape="1">
          <a:blip r:embed="rId3" cstate="hq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l="-140"/>
          <a:stretch/>
        </p:blipFill>
        <p:spPr>
          <a:xfrm>
            <a:off x="2567207" y="-1"/>
            <a:ext cx="7034625" cy="6404776"/>
          </a:xfrm>
          <a:prstGeom prst="parallelogram">
            <a:avLst>
              <a:gd name="adj" fmla="val 40116"/>
            </a:avLst>
          </a:prstGeom>
        </p:spPr>
      </p:pic>
      <p:pic>
        <p:nvPicPr>
          <p:cNvPr id="26" name="Picture 25"/>
          <p:cNvPicPr>
            <a:picLocks noChangeAspect="1"/>
          </p:cNvPicPr>
          <p:nvPr/>
        </p:nvPicPr>
        <p:blipFill rotWithShape="1">
          <a:blip r:embed="rId5" cstate="hqprint">
            <a:extLst>
              <a:ext uri="{BEBA8EAE-BF5A-486C-A8C5-ECC9F3942E4B}">
                <a14:imgProps xmlns:a14="http://schemas.microsoft.com/office/drawing/2010/main">
                  <a14:imgLayer r:embed="rId6">
                    <a14:imgEffect>
                      <a14:saturation sat="45000"/>
                    </a14:imgEffect>
                  </a14:imgLayer>
                </a14:imgProps>
              </a:ext>
              <a:ext uri="{28A0092B-C50C-407E-A947-70E740481C1C}">
                <a14:useLocalDpi xmlns:a14="http://schemas.microsoft.com/office/drawing/2010/main"/>
              </a:ext>
            </a:extLst>
          </a:blip>
          <a:srcRect l="-32433"/>
          <a:stretch/>
        </p:blipFill>
        <p:spPr>
          <a:xfrm>
            <a:off x="-4023360" y="0"/>
            <a:ext cx="8961120" cy="6405668"/>
          </a:xfrm>
          <a:prstGeom prst="parallelogram">
            <a:avLst>
              <a:gd name="adj" fmla="val 40001"/>
            </a:avLst>
          </a:prstGeom>
        </p:spPr>
      </p:pic>
      <p:pic>
        <p:nvPicPr>
          <p:cNvPr id="5" name="Picture 4"/>
          <p:cNvPicPr>
            <a:picLocks noChangeAspect="1"/>
          </p:cNvPicPr>
          <p:nvPr/>
        </p:nvPicPr>
        <p:blipFill rotWithShape="1">
          <a:blip r:embed="rId7" cstate="hqprint">
            <a:extLst>
              <a:ext uri="{BEBA8EAE-BF5A-486C-A8C5-ECC9F3942E4B}">
                <a14:imgProps xmlns:a14="http://schemas.microsoft.com/office/drawing/2010/main">
                  <a14:imgLayer r:embed="rId8">
                    <a14:imgEffect>
                      <a14:colorTemperature colorTemp="8800"/>
                    </a14:imgEffect>
                    <a14:imgEffect>
                      <a14:saturation sat="28000"/>
                    </a14:imgEffect>
                  </a14:imgLayer>
                </a14:imgProps>
              </a:ext>
              <a:ext uri="{28A0092B-C50C-407E-A947-70E740481C1C}">
                <a14:useLocalDpi xmlns:a14="http://schemas.microsoft.com/office/drawing/2010/main"/>
              </a:ext>
            </a:extLst>
          </a:blip>
          <a:srcRect r="-43828"/>
          <a:stretch/>
        </p:blipFill>
        <p:spPr>
          <a:xfrm>
            <a:off x="7223760" y="-1"/>
            <a:ext cx="9599186" cy="6405669"/>
          </a:xfrm>
          <a:prstGeom prst="parallelogram">
            <a:avLst>
              <a:gd name="adj" fmla="val 39393"/>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pic>
      <p:sp>
        <p:nvSpPr>
          <p:cNvPr id="11" name="Slide Number Placeholder 5"/>
          <p:cNvSpPr txBox="1">
            <a:spLocks/>
          </p:cNvSpPr>
          <p:nvPr/>
        </p:nvSpPr>
        <p:spPr>
          <a:xfrm>
            <a:off x="11274663" y="6555434"/>
            <a:ext cx="381562" cy="182832"/>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solidFill>
                  <a:srgbClr val="5F5F5F"/>
                </a:solidFill>
                <a:latin typeface="Calibri"/>
              </a:rPr>
              <a:pPr/>
              <a:t>4</a:t>
            </a:fld>
            <a:endParaRPr lang="en-US" dirty="0">
              <a:solidFill>
                <a:srgbClr val="5F5F5F"/>
              </a:solidFill>
              <a:latin typeface="Calibri"/>
            </a:endParaRPr>
          </a:p>
        </p:txBody>
      </p:sp>
      <p:sp>
        <p:nvSpPr>
          <p:cNvPr id="14" name="TextBox 13"/>
          <p:cNvSpPr txBox="1"/>
          <p:nvPr/>
        </p:nvSpPr>
        <p:spPr>
          <a:xfrm>
            <a:off x="8086014" y="6555434"/>
            <a:ext cx="3199567" cy="182832"/>
          </a:xfrm>
          <a:prstGeom prst="rect">
            <a:avLst/>
          </a:prstGeom>
          <a:noFill/>
        </p:spPr>
        <p:txBody>
          <a:bodyPr vert="horz" wrap="none" lIns="0" tIns="0" rIns="0" bIns="0" rtlCol="0" anchor="ctr" anchorCtr="0">
            <a:noAutofit/>
          </a:bodyPr>
          <a:lstStyle/>
          <a:p>
            <a:pPr algn="r"/>
            <a:r>
              <a:rPr sz="850" dirty="0">
                <a:solidFill>
                  <a:srgbClr val="5F5F5F"/>
                </a:solidFill>
                <a:latin typeface="Calibri"/>
              </a:rPr>
              <a:t>Copyright © </a:t>
            </a:r>
            <a:r>
              <a:rPr lang="en-US" sz="850" dirty="0">
                <a:solidFill>
                  <a:srgbClr val="5F5F5F"/>
                </a:solidFill>
                <a:latin typeface="Calibri"/>
              </a:rPr>
              <a:t>2017,</a:t>
            </a:r>
            <a:r>
              <a:rPr sz="850" dirty="0">
                <a:solidFill>
                  <a:srgbClr val="5F5F5F"/>
                </a:solidFill>
                <a:latin typeface="Calibri"/>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1801" y="6264248"/>
            <a:ext cx="1624715" cy="594205"/>
          </a:xfrm>
          <a:prstGeom prst="rect">
            <a:avLst/>
          </a:prstGeom>
        </p:spPr>
      </p:pic>
      <p:sp>
        <p:nvSpPr>
          <p:cNvPr id="17" name="Parallelogram 16"/>
          <p:cNvSpPr/>
          <p:nvPr/>
        </p:nvSpPr>
        <p:spPr>
          <a:xfrm>
            <a:off x="1" y="848929"/>
            <a:ext cx="4856714" cy="800918"/>
          </a:xfrm>
          <a:prstGeom prst="parallelogram">
            <a:avLst>
              <a:gd name="adj" fmla="val 36579"/>
            </a:avLst>
          </a:prstGeom>
          <a:blipFill dpi="0" rotWithShape="1">
            <a:blip r:embed="rId10"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dirty="0" smtClean="0">
                <a:solidFill>
                  <a:srgbClr val="FFFFFF"/>
                </a:solidFill>
                <a:latin typeface="Calibri"/>
              </a:rPr>
              <a:t>Economics of Innovation</a:t>
            </a:r>
            <a:endParaRPr lang="en-US" sz="2800" dirty="0">
              <a:solidFill>
                <a:srgbClr val="FFFFFF"/>
              </a:solidFill>
              <a:latin typeface="Calibri"/>
            </a:endParaRPr>
          </a:p>
        </p:txBody>
      </p:sp>
      <p:sp>
        <p:nvSpPr>
          <p:cNvPr id="20" name="Parallelogram 19"/>
          <p:cNvSpPr/>
          <p:nvPr/>
        </p:nvSpPr>
        <p:spPr>
          <a:xfrm>
            <a:off x="3682314" y="2747728"/>
            <a:ext cx="4831491" cy="800918"/>
          </a:xfrm>
          <a:prstGeom prst="parallelogram">
            <a:avLst>
              <a:gd name="adj" fmla="val 41207"/>
            </a:avLst>
          </a:prstGeom>
          <a:solidFill>
            <a:schemeClr val="bg2">
              <a:lumMod val="50000"/>
              <a:alpha val="76000"/>
            </a:scheme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kern="0" dirty="0" smtClean="0">
                <a:solidFill>
                  <a:srgbClr val="FFFFFF"/>
                </a:solidFill>
                <a:latin typeface="Calibri"/>
              </a:rPr>
              <a:t>Pace of Innovation</a:t>
            </a:r>
            <a:endParaRPr lang="en-US" sz="2800" kern="0" dirty="0">
              <a:solidFill>
                <a:srgbClr val="FFFFFF"/>
              </a:solidFill>
              <a:latin typeface="Calibri"/>
            </a:endParaRPr>
          </a:p>
        </p:txBody>
      </p:sp>
      <p:sp>
        <p:nvSpPr>
          <p:cNvPr id="12" name="Parallelogram 11"/>
          <p:cNvSpPr/>
          <p:nvPr/>
        </p:nvSpPr>
        <p:spPr>
          <a:xfrm>
            <a:off x="7443829" y="4589814"/>
            <a:ext cx="4927270" cy="800918"/>
          </a:xfrm>
          <a:prstGeom prst="parallelogram">
            <a:avLst>
              <a:gd name="adj" fmla="val 36579"/>
            </a:avLst>
          </a:prstGeom>
          <a:blipFill dpi="0" rotWithShape="1">
            <a:blip r:embed="rId11"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dirty="0" smtClean="0">
                <a:solidFill>
                  <a:srgbClr val="FFFFFF"/>
                </a:solidFill>
                <a:latin typeface="Calibri"/>
              </a:rPr>
              <a:t>Insights for Innovation</a:t>
            </a:r>
            <a:endParaRPr lang="en-US" sz="2800" dirty="0">
              <a:solidFill>
                <a:srgbClr val="FFFFFF"/>
              </a:solidFill>
              <a:latin typeface="Calibri"/>
            </a:endParaRPr>
          </a:p>
        </p:txBody>
      </p:sp>
    </p:spTree>
    <p:extLst>
      <p:ext uri="{BB962C8B-B14F-4D97-AF65-F5344CB8AC3E}">
        <p14:creationId xmlns:p14="http://schemas.microsoft.com/office/powerpoint/2010/main" val="10747645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bwMode="gray">
          <a:xfrm>
            <a:off x="6693372" y="4673600"/>
            <a:ext cx="4963559" cy="1490442"/>
          </a:xfrm>
          <a:prstGeom prst="rect">
            <a:avLst/>
          </a:prstGeom>
          <a:noFill/>
        </p:spPr>
        <p:txBody>
          <a:bodyPr wrap="square" lIns="0" tIns="0" rIns="0" bIns="0" rtlCol="0" anchor="t" anchorCtr="0">
            <a:noAutofit/>
          </a:bodyPr>
          <a:lstStyle/>
          <a:p>
            <a:pPr marL="179334" indent="-179334" algn="r">
              <a:lnSpc>
                <a:spcPct val="90000"/>
              </a:lnSpc>
            </a:pPr>
            <a:r>
              <a:rPr lang="en-US" sz="1600" dirty="0">
                <a:solidFill>
                  <a:srgbClr val="FFFFFF"/>
                </a:solidFill>
                <a:latin typeface="Calibri"/>
                <a:ea typeface="Calibri" charset="0"/>
                <a:cs typeface="Calibri" charset="0"/>
              </a:rPr>
              <a:t> </a:t>
            </a:r>
          </a:p>
          <a:p>
            <a:pPr marL="179334" indent="-179334" algn="r">
              <a:lnSpc>
                <a:spcPct val="90000"/>
              </a:lnSpc>
            </a:pPr>
            <a:r>
              <a:rPr lang="en-US" sz="3200" b="1" dirty="0">
                <a:solidFill>
                  <a:srgbClr val="FFFFFF"/>
                </a:solidFill>
                <a:latin typeface="Calibri"/>
                <a:ea typeface="Calibri" charset="0"/>
                <a:cs typeface="Calibri" charset="0"/>
              </a:rPr>
              <a:t>Visibility and Security</a:t>
            </a:r>
          </a:p>
          <a:p>
            <a:pPr marL="285750" indent="-285750" algn="r">
              <a:lnSpc>
                <a:spcPct val="90000"/>
              </a:lnSpc>
              <a:buFont typeface="Arial" panose="020B0604020202020204" pitchFamily="34" charset="0"/>
              <a:buChar char="•"/>
            </a:pPr>
            <a:r>
              <a:rPr lang="en-US" dirty="0">
                <a:solidFill>
                  <a:srgbClr val="FFFFFF"/>
                </a:solidFill>
                <a:latin typeface="Calibri"/>
                <a:ea typeface="Calibri" charset="0"/>
                <a:cs typeface="Calibri" charset="0"/>
              </a:rPr>
              <a:t>Complete view into 3</a:t>
            </a:r>
            <a:r>
              <a:rPr lang="en-US" baseline="30000" dirty="0">
                <a:solidFill>
                  <a:srgbClr val="FFFFFF"/>
                </a:solidFill>
                <a:latin typeface="Calibri"/>
                <a:ea typeface="Calibri" charset="0"/>
                <a:cs typeface="Calibri" charset="0"/>
              </a:rPr>
              <a:t>rd</a:t>
            </a:r>
            <a:r>
              <a:rPr lang="en-US" dirty="0">
                <a:solidFill>
                  <a:srgbClr val="FFFFFF"/>
                </a:solidFill>
                <a:latin typeface="Calibri"/>
                <a:ea typeface="Calibri" charset="0"/>
                <a:cs typeface="Calibri" charset="0"/>
              </a:rPr>
              <a:t> party clouds, transactions</a:t>
            </a:r>
          </a:p>
          <a:p>
            <a:pPr marL="285750" indent="-285750" algn="r">
              <a:lnSpc>
                <a:spcPct val="90000"/>
              </a:lnSpc>
              <a:buFont typeface="Arial" panose="020B0604020202020204" pitchFamily="34" charset="0"/>
              <a:buChar char="•"/>
            </a:pPr>
            <a:r>
              <a:rPr lang="en-US" dirty="0">
                <a:solidFill>
                  <a:srgbClr val="FFFFFF"/>
                </a:solidFill>
                <a:latin typeface="Calibri"/>
                <a:ea typeface="Calibri" charset="0"/>
                <a:cs typeface="Calibri" charset="0"/>
              </a:rPr>
              <a:t>Predict threats in real-time</a:t>
            </a:r>
          </a:p>
          <a:p>
            <a:pPr marL="285750" indent="-285750" algn="r">
              <a:lnSpc>
                <a:spcPct val="90000"/>
              </a:lnSpc>
              <a:buFont typeface="Arial" panose="020B0604020202020204" pitchFamily="34" charset="0"/>
              <a:buChar char="•"/>
            </a:pPr>
            <a:r>
              <a:rPr lang="en-US" dirty="0">
                <a:solidFill>
                  <a:srgbClr val="FFFFFF"/>
                </a:solidFill>
                <a:latin typeface="Calibri"/>
                <a:ea typeface="Calibri" charset="0"/>
                <a:cs typeface="Calibri" charset="0"/>
              </a:rPr>
              <a:t>Automate incident response and remediation</a:t>
            </a:r>
          </a:p>
          <a:p>
            <a:pPr marL="285750" indent="-285750" algn="r">
              <a:lnSpc>
                <a:spcPct val="90000"/>
              </a:lnSpc>
              <a:buFont typeface="Arial" panose="020B0604020202020204" pitchFamily="34" charset="0"/>
              <a:buChar char="•"/>
              <a:defRPr/>
            </a:pPr>
            <a:endParaRPr lang="en-US" sz="1400" kern="0" dirty="0">
              <a:solidFill>
                <a:srgbClr val="FFFFFF"/>
              </a:solidFill>
              <a:latin typeface="Calibri"/>
              <a:ea typeface="Calibri" charset="0"/>
              <a:cs typeface="Calibri" charset="0"/>
            </a:endParaRPr>
          </a:p>
        </p:txBody>
      </p:sp>
      <p:sp>
        <p:nvSpPr>
          <p:cNvPr id="5" name="Slide Number Placeholder 5"/>
          <p:cNvSpPr txBox="1">
            <a:spLocks/>
          </p:cNvSpPr>
          <p:nvPr/>
        </p:nvSpPr>
        <p:spPr>
          <a:xfrm>
            <a:off x="11274915" y="6556248"/>
            <a:ext cx="381562"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FFFFFF"/>
              </a:solidFill>
              <a:latin typeface="Calibri"/>
            </a:endParaRPr>
          </a:p>
        </p:txBody>
      </p:sp>
      <p:pic>
        <p:nvPicPr>
          <p:cNvPr id="1026" name="Picture 2" descr="Image result for levi's logo 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902528" y="2933583"/>
            <a:ext cx="3078877" cy="134223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1013886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p:cNvPicPr>
            <a:picLocks noChangeAspect="1"/>
          </p:cNvPicPr>
          <p:nvPr/>
        </p:nvPicPr>
        <p:blipFill rotWithShape="1">
          <a:blip r:embed="rId3" cstate="hqprint">
            <a:extLst>
              <a:ext uri="{BEBA8EAE-BF5A-486C-A8C5-ECC9F3942E4B}">
                <a14:imgProps xmlns:a14="http://schemas.microsoft.com/office/drawing/2010/main">
                  <a14:imgLayer r:embed="rId4">
                    <a14:imgEffect>
                      <a14:colorTemperature colorTemp="5300"/>
                    </a14:imgEffect>
                    <a14:imgEffect>
                      <a14:saturation sat="31000"/>
                    </a14:imgEffect>
                  </a14:imgLayer>
                </a14:imgProps>
              </a:ext>
              <a:ext uri="{28A0092B-C50C-407E-A947-70E740481C1C}">
                <a14:useLocalDpi xmlns:a14="http://schemas.microsoft.com/office/drawing/2010/main"/>
              </a:ext>
            </a:extLst>
          </a:blip>
          <a:srcRect l="-1"/>
          <a:stretch/>
        </p:blipFill>
        <p:spPr>
          <a:xfrm>
            <a:off x="4074104" y="-25017"/>
            <a:ext cx="4418361" cy="6363103"/>
          </a:xfrm>
          <a:prstGeom prst="parallelogram">
            <a:avLst>
              <a:gd name="adj" fmla="val 42786"/>
            </a:avLst>
          </a:prstGeom>
        </p:spPr>
      </p:pic>
      <p:pic>
        <p:nvPicPr>
          <p:cNvPr id="50" name="Picture 49" descr="shutterstock_467291357.jpg"/>
          <p:cNvPicPr>
            <a:picLocks noChangeAspect="1"/>
          </p:cNvPicPr>
          <p:nvPr/>
        </p:nvPicPr>
        <p:blipFill rotWithShape="1">
          <a:blip r:embed="rId5" cstate="hqprint">
            <a:extLst>
              <a:ext uri="{28A0092B-C50C-407E-A947-70E740481C1C}">
                <a14:useLocalDpi xmlns:a14="http://schemas.microsoft.com/office/drawing/2010/main"/>
              </a:ext>
            </a:extLst>
          </a:blip>
          <a:srcRect l="-3"/>
          <a:stretch/>
        </p:blipFill>
        <p:spPr>
          <a:xfrm>
            <a:off x="9267670" y="-22761"/>
            <a:ext cx="5721292" cy="6383200"/>
          </a:xfrm>
          <a:prstGeom prst="parallelogram">
            <a:avLst>
              <a:gd name="adj" fmla="val 33601"/>
            </a:avLst>
          </a:prstGeom>
        </p:spPr>
      </p:pic>
      <p:pic>
        <p:nvPicPr>
          <p:cNvPr id="45" name="Picture 44"/>
          <p:cNvPicPr>
            <a:picLocks noChangeAspect="1"/>
          </p:cNvPicPr>
          <p:nvPr/>
        </p:nvPicPr>
        <p:blipFill rotWithShape="1">
          <a:blip r:embed="rId6" cstate="hqprint">
            <a:extLst>
              <a:ext uri="{BEBA8EAE-BF5A-486C-A8C5-ECC9F3942E4B}">
                <a14:imgProps xmlns:a14="http://schemas.microsoft.com/office/drawing/2010/main">
                  <a14:imgLayer r:embed="rId7">
                    <a14:imgEffect>
                      <a14:colorTemperature colorTemp="5300"/>
                    </a14:imgEffect>
                    <a14:imgEffect>
                      <a14:saturation sat="65000"/>
                    </a14:imgEffect>
                  </a14:imgLayer>
                </a14:imgProps>
              </a:ext>
              <a:ext uri="{28A0092B-C50C-407E-A947-70E740481C1C}">
                <a14:useLocalDpi xmlns:a14="http://schemas.microsoft.com/office/drawing/2010/main"/>
              </a:ext>
            </a:extLst>
          </a:blip>
          <a:srcRect b="-607"/>
          <a:stretch/>
        </p:blipFill>
        <p:spPr>
          <a:xfrm>
            <a:off x="6642427" y="-22762"/>
            <a:ext cx="4488596" cy="6408461"/>
          </a:xfrm>
          <a:prstGeom prst="parallelogram">
            <a:avLst>
              <a:gd name="adj" fmla="val 42661"/>
            </a:avLst>
          </a:prstGeom>
        </p:spPr>
      </p:pic>
      <p:pic>
        <p:nvPicPr>
          <p:cNvPr id="48" name="Picture 47"/>
          <p:cNvPicPr>
            <a:picLocks noChangeAspect="1"/>
          </p:cNvPicPr>
          <p:nvPr/>
        </p:nvPicPr>
        <p:blipFill rotWithShape="1">
          <a:blip r:embed="rId8" cstate="hqprint">
            <a:extLst>
              <a:ext uri="{BEBA8EAE-BF5A-486C-A8C5-ECC9F3942E4B}">
                <a14:imgProps xmlns:a14="http://schemas.microsoft.com/office/drawing/2010/main">
                  <a14:imgLayer r:embed="rId9">
                    <a14:imgEffect>
                      <a14:colorTemperature colorTemp="5300"/>
                    </a14:imgEffect>
                    <a14:imgEffect>
                      <a14:saturation sat="43000"/>
                    </a14:imgEffect>
                  </a14:imgLayer>
                </a14:imgProps>
              </a:ext>
              <a:ext uri="{28A0092B-C50C-407E-A947-70E740481C1C}">
                <a14:useLocalDpi xmlns:a14="http://schemas.microsoft.com/office/drawing/2010/main"/>
              </a:ext>
            </a:extLst>
          </a:blip>
          <a:srcRect/>
          <a:stretch/>
        </p:blipFill>
        <p:spPr>
          <a:xfrm>
            <a:off x="1402813" y="-56897"/>
            <a:ext cx="4544451" cy="6394984"/>
          </a:xfrm>
          <a:prstGeom prst="parallelogram">
            <a:avLst>
              <a:gd name="adj" fmla="val 42676"/>
            </a:avLst>
          </a:prstGeom>
        </p:spPr>
      </p:pic>
      <p:pic>
        <p:nvPicPr>
          <p:cNvPr id="49" name="Picture 48" descr="shutterstock_478732903.jpg"/>
          <p:cNvPicPr>
            <a:picLocks noChangeAspect="1"/>
          </p:cNvPicPr>
          <p:nvPr/>
        </p:nvPicPr>
        <p:blipFill rotWithShape="1">
          <a:blip r:embed="rId10" cstate="hqprint">
            <a:extLst>
              <a:ext uri="{BEBA8EAE-BF5A-486C-A8C5-ECC9F3942E4B}">
                <a14:imgProps xmlns:a14="http://schemas.microsoft.com/office/drawing/2010/main">
                  <a14:imgLayer r:embed="rId11">
                    <a14:imgEffect>
                      <a14:colorTemperature colorTemp="5300"/>
                    </a14:imgEffect>
                    <a14:imgEffect>
                      <a14:saturation sat="33000"/>
                    </a14:imgEffect>
                  </a14:imgLayer>
                </a14:imgProps>
              </a:ext>
              <a:ext uri="{28A0092B-C50C-407E-A947-70E740481C1C}">
                <a14:useLocalDpi xmlns:a14="http://schemas.microsoft.com/office/drawing/2010/main"/>
              </a:ext>
            </a:extLst>
          </a:blip>
          <a:srcRect l="-4630" t="-5343" r="-927"/>
          <a:stretch/>
        </p:blipFill>
        <p:spPr>
          <a:xfrm>
            <a:off x="-2074325" y="-407243"/>
            <a:ext cx="5457430" cy="6745330"/>
          </a:xfrm>
          <a:prstGeom prst="parallelogram">
            <a:avLst>
              <a:gd name="adj" fmla="val 37374"/>
            </a:avLst>
          </a:prstGeom>
        </p:spPr>
      </p:pic>
      <p:pic>
        <p:nvPicPr>
          <p:cNvPr id="16" name="Picture 15" descr="Oracle logo in white on red staging background" title="Oracle red badge logo"/>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33276" y="6262952"/>
            <a:ext cx="1624292" cy="594205"/>
          </a:xfrm>
          <a:prstGeom prst="rect">
            <a:avLst/>
          </a:prstGeom>
        </p:spPr>
      </p:pic>
      <p:sp>
        <p:nvSpPr>
          <p:cNvPr id="20" name="TextBox 19"/>
          <p:cNvSpPr txBox="1"/>
          <p:nvPr/>
        </p:nvSpPr>
        <p:spPr>
          <a:xfrm>
            <a:off x="7945734" y="6555434"/>
            <a:ext cx="3198734" cy="182832"/>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sp>
        <p:nvSpPr>
          <p:cNvPr id="12" name="Parallelogram 11"/>
          <p:cNvSpPr/>
          <p:nvPr/>
        </p:nvSpPr>
        <p:spPr>
          <a:xfrm>
            <a:off x="-542139" y="2841219"/>
            <a:ext cx="3054130" cy="756588"/>
          </a:xfrm>
          <a:prstGeom prst="parallelogram">
            <a:avLst>
              <a:gd name="adj" fmla="val 30879"/>
            </a:avLst>
          </a:prstGeom>
          <a:blipFill dpi="0" rotWithShape="1">
            <a:blip r:embed="rId1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solidFill>
              </a:rPr>
              <a:t> Complete</a:t>
            </a:r>
          </a:p>
        </p:txBody>
      </p:sp>
      <p:sp>
        <p:nvSpPr>
          <p:cNvPr id="54" name="Parallelogram 53"/>
          <p:cNvSpPr>
            <a:spLocks/>
          </p:cNvSpPr>
          <p:nvPr/>
        </p:nvSpPr>
        <p:spPr>
          <a:xfrm>
            <a:off x="2107475" y="3184478"/>
            <a:ext cx="2921357" cy="756588"/>
          </a:xfrm>
          <a:prstGeom prst="parallelogram">
            <a:avLst>
              <a:gd name="adj" fmla="val 30879"/>
            </a:avLst>
          </a:prstGeom>
          <a:solidFill>
            <a:schemeClr val="bg2">
              <a:lumMod val="50000"/>
              <a:alpha val="82000"/>
            </a:schemeClr>
          </a:solidFill>
          <a:ln w="19050" cap="flat" cmpd="sng" algn="ctr">
            <a:no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300"/>
              </a:spcAft>
            </a:pPr>
            <a:r>
              <a:rPr lang="en-US" sz="3199" dirty="0">
                <a:solidFill>
                  <a:srgbClr val="FFFFFF">
                    <a:alpha val="90000"/>
                  </a:srgbClr>
                </a:solidFill>
                <a:ea typeface="Calibri" charset="0"/>
                <a:cs typeface="Calibri" charset="0"/>
              </a:rPr>
              <a:t>Open</a:t>
            </a:r>
            <a:endParaRPr lang="en-US" sz="3199" b="1" dirty="0">
              <a:solidFill>
                <a:srgbClr val="FFFFFF">
                  <a:alpha val="90000"/>
                </a:srgbClr>
              </a:solidFill>
              <a:ea typeface="Calibri" charset="0"/>
              <a:cs typeface="Calibri" charset="0"/>
            </a:endParaRPr>
          </a:p>
        </p:txBody>
      </p:sp>
      <p:sp>
        <p:nvSpPr>
          <p:cNvPr id="55" name="Parallelogram 54"/>
          <p:cNvSpPr>
            <a:spLocks/>
          </p:cNvSpPr>
          <p:nvPr/>
        </p:nvSpPr>
        <p:spPr>
          <a:xfrm>
            <a:off x="4606413" y="3563902"/>
            <a:ext cx="2975346" cy="756588"/>
          </a:xfrm>
          <a:prstGeom prst="parallelogram">
            <a:avLst>
              <a:gd name="adj" fmla="val 30879"/>
            </a:avLst>
          </a:prstGeom>
          <a:blipFill dpi="0" rotWithShape="1">
            <a:blip r:embed="rId1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solidFill>
              </a:rPr>
              <a:t>Secure</a:t>
            </a:r>
          </a:p>
        </p:txBody>
      </p:sp>
      <p:sp>
        <p:nvSpPr>
          <p:cNvPr id="56" name="Parallelogram 55"/>
          <p:cNvSpPr>
            <a:spLocks/>
          </p:cNvSpPr>
          <p:nvPr/>
        </p:nvSpPr>
        <p:spPr>
          <a:xfrm>
            <a:off x="7067616" y="3934425"/>
            <a:ext cx="3002901" cy="756588"/>
          </a:xfrm>
          <a:prstGeom prst="parallelogram">
            <a:avLst>
              <a:gd name="adj" fmla="val 30879"/>
            </a:avLst>
          </a:prstGeom>
          <a:blipFill dpi="0" rotWithShape="1">
            <a:blip r:embed="rId1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solidFill>
              </a:rPr>
              <a:t>Choice </a:t>
            </a:r>
          </a:p>
        </p:txBody>
      </p:sp>
      <p:sp>
        <p:nvSpPr>
          <p:cNvPr id="57" name="Parallelogram 56"/>
          <p:cNvSpPr>
            <a:spLocks/>
          </p:cNvSpPr>
          <p:nvPr/>
        </p:nvSpPr>
        <p:spPr>
          <a:xfrm>
            <a:off x="9541339" y="4321828"/>
            <a:ext cx="2599630" cy="756588"/>
          </a:xfrm>
          <a:prstGeom prst="parallelogram">
            <a:avLst>
              <a:gd name="adj" fmla="val 30879"/>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r>
              <a:rPr lang="en-US" sz="3199" dirty="0">
                <a:solidFill>
                  <a:srgbClr val="FFFFFF"/>
                </a:solidFill>
              </a:rPr>
              <a:t>Intelligent</a:t>
            </a:r>
          </a:p>
        </p:txBody>
      </p:sp>
    </p:spTree>
    <p:extLst>
      <p:ext uri="{BB962C8B-B14F-4D97-AF65-F5344CB8AC3E}">
        <p14:creationId xmlns:p14="http://schemas.microsoft.com/office/powerpoint/2010/main" val="79236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hutterstock_478732903.jpg"/>
          <p:cNvPicPr>
            <a:picLocks noChangeAspect="1"/>
          </p:cNvPicPr>
          <p:nvPr/>
        </p:nvPicPr>
        <p:blipFill rotWithShape="1">
          <a:blip r:embed="rId3" cstate="hq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t="-47297" r="-14202"/>
          <a:stretch/>
        </p:blipFill>
        <p:spPr>
          <a:xfrm>
            <a:off x="-2875513" y="-3269674"/>
            <a:ext cx="10909726" cy="10127673"/>
          </a:xfrm>
          <a:prstGeom prst="parallelogram">
            <a:avLst>
              <a:gd name="adj" fmla="val 36480"/>
            </a:avLst>
          </a:prstGeom>
        </p:spPr>
      </p:pic>
      <p:sp>
        <p:nvSpPr>
          <p:cNvPr id="12" name="Parallelogram 11"/>
          <p:cNvSpPr/>
          <p:nvPr/>
        </p:nvSpPr>
        <p:spPr>
          <a:xfrm>
            <a:off x="-412685" y="2827232"/>
            <a:ext cx="3969649" cy="967562"/>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 name="TextBox 12"/>
          <p:cNvSpPr txBox="1"/>
          <p:nvPr/>
        </p:nvSpPr>
        <p:spPr>
          <a:xfrm>
            <a:off x="532083" y="2870303"/>
            <a:ext cx="2286000" cy="882501"/>
          </a:xfrm>
          <a:prstGeom prst="rect">
            <a:avLst/>
          </a:prstGeom>
          <a:noFill/>
        </p:spPr>
        <p:txBody>
          <a:bodyPr wrap="square" lIns="0" tIns="0" rIns="0" bIns="0" rtlCol="0" anchor="ctr" anchorCtr="0">
            <a:noAutofit/>
          </a:bodyPr>
          <a:lstStyle/>
          <a:p>
            <a:pPr algn="ctr">
              <a:spcAft>
                <a:spcPts val="300"/>
              </a:spcAft>
            </a:pPr>
            <a:r>
              <a:rPr lang="en-US" sz="4400" dirty="0" smtClean="0">
                <a:solidFill>
                  <a:srgbClr val="FFFFFF">
                    <a:alpha val="90000"/>
                  </a:srgbClr>
                </a:solidFill>
                <a:latin typeface="Calibri"/>
                <a:ea typeface="Calibri" charset="0"/>
                <a:cs typeface="Calibri" charset="0"/>
              </a:rPr>
              <a:t>Complete</a:t>
            </a:r>
            <a:endParaRPr lang="en-US" sz="4400" b="1" dirty="0">
              <a:solidFill>
                <a:srgbClr val="FFFFFF"/>
              </a:solidFill>
              <a:latin typeface="Calibri"/>
              <a:ea typeface="Calibri" charset="0"/>
              <a:cs typeface="Calibri" charset="0"/>
            </a:endParaRPr>
          </a:p>
        </p:txBody>
      </p:sp>
      <p:sp>
        <p:nvSpPr>
          <p:cNvPr id="23" name="TextBox 22"/>
          <p:cNvSpPr txBox="1"/>
          <p:nvPr/>
        </p:nvSpPr>
        <p:spPr bwMode="gray">
          <a:xfrm>
            <a:off x="6399155" y="2154642"/>
            <a:ext cx="5459507" cy="4109598"/>
          </a:xfrm>
          <a:prstGeom prst="rect">
            <a:avLst/>
          </a:prstGeom>
          <a:noFill/>
        </p:spPr>
        <p:txBody>
          <a:bodyPr wrap="square" lIns="0" tIns="0" rIns="0" bIns="0" rtlCol="0" anchor="t" anchorCtr="0">
            <a:noAutofit/>
          </a:bodyPr>
          <a:lstStyle/>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Complete and best-of-breed </a:t>
            </a:r>
            <a:r>
              <a:rPr lang="en-US" sz="2400" dirty="0">
                <a:solidFill>
                  <a:srgbClr val="FFFFFF"/>
                </a:solidFill>
                <a:latin typeface="Calibri"/>
                <a:ea typeface="Calibri" charset="0"/>
                <a:cs typeface="Calibri" charset="0"/>
              </a:rPr>
              <a:t>c</a:t>
            </a:r>
            <a:r>
              <a:rPr lang="en-US" sz="2400" dirty="0" smtClean="0">
                <a:solidFill>
                  <a:srgbClr val="FFFFFF"/>
                </a:solidFill>
                <a:latin typeface="Calibri"/>
                <a:ea typeface="Calibri" charset="0"/>
                <a:cs typeface="Calibri" charset="0"/>
              </a:rPr>
              <a:t>loud solutions spanning SaaS, PaaS and IaaS</a:t>
            </a:r>
          </a:p>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Every layer of the cloud integrated</a:t>
            </a:r>
          </a:p>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Intelligence supported by every layer</a:t>
            </a:r>
          </a:p>
          <a:p>
            <a:pPr marL="228600" indent="-228600" defTabSz="914209">
              <a:spcBef>
                <a:spcPts val="1200"/>
              </a:spcBef>
              <a:spcAft>
                <a:spcPts val="600"/>
              </a:spcAft>
              <a:buFont typeface="Arial"/>
              <a:buChar char="•"/>
            </a:pPr>
            <a:r>
              <a:rPr lang="en-US" sz="2400" dirty="0">
                <a:solidFill>
                  <a:srgbClr val="FFFFFF"/>
                </a:solidFill>
                <a:latin typeface="Calibri" charset="0"/>
                <a:ea typeface="Calibri" charset="0"/>
                <a:cs typeface="Calibri" charset="0"/>
              </a:rPr>
              <a:t>Reduces complexity</a:t>
            </a:r>
          </a:p>
          <a:p>
            <a:pPr marL="228600" indent="-228600" defTabSz="914209">
              <a:spcBef>
                <a:spcPts val="1200"/>
              </a:spcBef>
              <a:spcAft>
                <a:spcPts val="600"/>
              </a:spcAft>
              <a:buFont typeface="Arial"/>
              <a:buChar char="•"/>
            </a:pPr>
            <a:endParaRPr lang="en-US" sz="2400" dirty="0">
              <a:solidFill>
                <a:srgbClr val="FFFFFF"/>
              </a:solidFill>
              <a:latin typeface="Calibri"/>
              <a:ea typeface="Calibri" charset="0"/>
              <a:cs typeface="Calibri" charset="0"/>
            </a:endParaRPr>
          </a:p>
        </p:txBody>
      </p:sp>
      <p:sp>
        <p:nvSpPr>
          <p:cNvPr id="9" name="TextBox 8"/>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pic>
        <p:nvPicPr>
          <p:cNvPr id="7" name="Picture 6" descr="Oracle logo in white on red staging background" title="Oracle red badge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10681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gray">
          <a:xfrm>
            <a:off x="6257934" y="2145313"/>
            <a:ext cx="5606169" cy="4050460"/>
          </a:xfrm>
          <a:prstGeom prst="rect">
            <a:avLst/>
          </a:prstGeom>
          <a:noFill/>
        </p:spPr>
        <p:txBody>
          <a:bodyPr wrap="square" lIns="0" tIns="0" rIns="0" bIns="0" rtlCol="0" anchor="t" anchorCtr="0">
            <a:noAutofit/>
          </a:bodyPr>
          <a:lstStyle/>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Technology agnostic, stan</a:t>
            </a:r>
            <a:r>
              <a:rPr lang="en-US" sz="2400" dirty="0" smtClean="0">
                <a:solidFill>
                  <a:srgbClr val="FFFFFF"/>
                </a:solidFill>
                <a:ea typeface="Calibri" charset="0"/>
                <a:cs typeface="Calibri" charset="0"/>
              </a:rPr>
              <a:t>dards</a:t>
            </a:r>
            <a:r>
              <a:rPr lang="en-US" sz="2400" dirty="0">
                <a:solidFill>
                  <a:srgbClr val="FFFFFF"/>
                </a:solidFill>
                <a:ea typeface="Calibri" charset="0"/>
                <a:cs typeface="Calibri" charset="0"/>
              </a:rPr>
              <a:t>-based </a:t>
            </a:r>
            <a:r>
              <a:rPr lang="en-US" sz="2400" dirty="0" smtClean="0">
                <a:solidFill>
                  <a:srgbClr val="FFFFFF"/>
                </a:solidFill>
                <a:ea typeface="Calibri" charset="0"/>
                <a:cs typeface="Calibri" charset="0"/>
              </a:rPr>
              <a:t>platform–</a:t>
            </a:r>
            <a:r>
              <a:rPr lang="en-US" sz="2400" dirty="0" smtClean="0">
                <a:solidFill>
                  <a:srgbClr val="FFFFFF"/>
                </a:solidFill>
                <a:latin typeface="Calibri"/>
                <a:ea typeface="Calibri" charset="0"/>
                <a:cs typeface="Calibri" charset="0"/>
              </a:rPr>
              <a:t> Oracle &amp; Open Source</a:t>
            </a:r>
            <a:endParaRPr lang="en-US" sz="2400" dirty="0">
              <a:solidFill>
                <a:srgbClr val="FFFFFF"/>
              </a:solidFill>
              <a:latin typeface="Calibri"/>
              <a:ea typeface="Calibri" charset="0"/>
              <a:cs typeface="Calibri" charset="0"/>
            </a:endParaRPr>
          </a:p>
          <a:p>
            <a:pPr marL="228600" indent="-228600" defTabSz="914209">
              <a:spcBef>
                <a:spcPts val="1200"/>
              </a:spcBef>
              <a:spcAft>
                <a:spcPts val="600"/>
              </a:spcAft>
              <a:buFont typeface="Arial"/>
              <a:buChar char="•"/>
            </a:pPr>
            <a:r>
              <a:rPr lang="en-US" sz="2400" dirty="0">
                <a:solidFill>
                  <a:srgbClr val="FFFFFF"/>
                </a:solidFill>
                <a:latin typeface="Calibri"/>
                <a:ea typeface="Calibri" charset="0"/>
                <a:cs typeface="Calibri" charset="0"/>
              </a:rPr>
              <a:t>Supports all apps, languages, </a:t>
            </a:r>
            <a:r>
              <a:rPr lang="en-US" sz="2400" dirty="0" smtClean="0">
                <a:solidFill>
                  <a:srgbClr val="FFFFFF"/>
                </a:solidFill>
                <a:latin typeface="Calibri"/>
                <a:ea typeface="Calibri" charset="0"/>
                <a:cs typeface="Calibri" charset="0"/>
              </a:rPr>
              <a:t>tools, containers</a:t>
            </a:r>
            <a:r>
              <a:rPr lang="en-US" sz="2400" dirty="0">
                <a:solidFill>
                  <a:srgbClr val="FFFFFF"/>
                </a:solidFill>
                <a:latin typeface="Calibri"/>
                <a:ea typeface="Calibri" charset="0"/>
                <a:cs typeface="Calibri" charset="0"/>
              </a:rPr>
              <a:t>, OS and data types </a:t>
            </a:r>
          </a:p>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API first design–develop </a:t>
            </a:r>
            <a:r>
              <a:rPr lang="en-US" sz="2400" dirty="0">
                <a:solidFill>
                  <a:srgbClr val="FFFFFF"/>
                </a:solidFill>
                <a:latin typeface="Calibri"/>
                <a:ea typeface="Calibri" charset="0"/>
                <a:cs typeface="Calibri" charset="0"/>
              </a:rPr>
              <a:t>and extend </a:t>
            </a:r>
            <a:r>
              <a:rPr lang="en-US" sz="2400" dirty="0" smtClean="0">
                <a:solidFill>
                  <a:srgbClr val="FFFFFF"/>
                </a:solidFill>
                <a:latin typeface="Calibri"/>
                <a:ea typeface="Calibri" charset="0"/>
                <a:cs typeface="Calibri" charset="0"/>
              </a:rPr>
              <a:t>all apps with platform elements  </a:t>
            </a:r>
          </a:p>
          <a:p>
            <a:pPr marL="228600" indent="-228600" defTabSz="914209">
              <a:spcBef>
                <a:spcPts val="1200"/>
              </a:spcBef>
              <a:spcAft>
                <a:spcPts val="600"/>
              </a:spcAft>
              <a:buFont typeface="Arial"/>
              <a:buChar char="•"/>
            </a:pPr>
            <a:r>
              <a:rPr lang="en-US" sz="2400" dirty="0" smtClean="0">
                <a:solidFill>
                  <a:srgbClr val="FFFFFF"/>
                </a:solidFill>
                <a:latin typeface="Calibri"/>
                <a:ea typeface="Calibri" charset="0"/>
                <a:cs typeface="Calibri" charset="0"/>
              </a:rPr>
              <a:t>For </a:t>
            </a:r>
            <a:r>
              <a:rPr lang="en-US" sz="2400" dirty="0">
                <a:solidFill>
                  <a:srgbClr val="FFFFFF"/>
                </a:solidFill>
                <a:latin typeface="Calibri"/>
                <a:ea typeface="Calibri" charset="0"/>
                <a:cs typeface="Calibri" charset="0"/>
              </a:rPr>
              <a:t>everyone to build on, customers </a:t>
            </a:r>
            <a:br>
              <a:rPr lang="en-US" sz="2400" dirty="0">
                <a:solidFill>
                  <a:srgbClr val="FFFFFF"/>
                </a:solidFill>
                <a:latin typeface="Calibri"/>
                <a:ea typeface="Calibri" charset="0"/>
                <a:cs typeface="Calibri" charset="0"/>
              </a:rPr>
            </a:br>
            <a:r>
              <a:rPr lang="en-US" sz="2400" dirty="0">
                <a:solidFill>
                  <a:srgbClr val="FFFFFF"/>
                </a:solidFill>
                <a:latin typeface="Calibri"/>
                <a:ea typeface="Calibri" charset="0"/>
                <a:cs typeface="Calibri" charset="0"/>
              </a:rPr>
              <a:t>and </a:t>
            </a:r>
            <a:r>
              <a:rPr lang="en-US" sz="2400" dirty="0" smtClean="0">
                <a:solidFill>
                  <a:srgbClr val="FFFFFF"/>
                </a:solidFill>
                <a:latin typeface="Calibri"/>
                <a:ea typeface="Calibri" charset="0"/>
                <a:cs typeface="Calibri" charset="0"/>
              </a:rPr>
              <a:t>partners; </a:t>
            </a:r>
            <a:r>
              <a:rPr lang="en-US" sz="2400" dirty="0" smtClean="0">
                <a:solidFill>
                  <a:srgbClr val="FFFFFF"/>
                </a:solidFill>
                <a:ea typeface="Calibri" charset="0"/>
                <a:cs typeface="Calibri" charset="0"/>
              </a:rPr>
              <a:t>Oracle marketplace</a:t>
            </a:r>
            <a:endParaRPr lang="en-US" sz="2400" dirty="0">
              <a:solidFill>
                <a:srgbClr val="FFFFFF"/>
              </a:solidFill>
              <a:ea typeface="Calibri" charset="0"/>
              <a:cs typeface="Calibri" charset="0"/>
            </a:endParaRPr>
          </a:p>
          <a:p>
            <a:pPr defTabSz="914209">
              <a:spcBef>
                <a:spcPts val="1200"/>
              </a:spcBef>
              <a:spcAft>
                <a:spcPts val="600"/>
              </a:spcAft>
            </a:pPr>
            <a:endParaRPr lang="en-US" sz="2400" dirty="0">
              <a:solidFill>
                <a:srgbClr val="FFFFFF"/>
              </a:solidFill>
              <a:latin typeface="Calibri"/>
              <a:ea typeface="Calibri" charset="0"/>
              <a:cs typeface="Calibri" charset="0"/>
            </a:endParaRPr>
          </a:p>
          <a:p>
            <a:pPr marL="228600" indent="-228600" defTabSz="914209">
              <a:spcBef>
                <a:spcPts val="1200"/>
              </a:spcBef>
              <a:spcAft>
                <a:spcPts val="600"/>
              </a:spcAft>
              <a:buFont typeface="Arial"/>
              <a:buChar char="•"/>
            </a:pPr>
            <a:endParaRPr lang="en-US" sz="2400" dirty="0">
              <a:solidFill>
                <a:srgbClr val="FFFFFF"/>
              </a:solidFill>
              <a:latin typeface="Calibri"/>
              <a:ea typeface="Calibri" charset="0"/>
              <a:cs typeface="Calibri" charset="0"/>
            </a:endParaRPr>
          </a:p>
        </p:txBody>
      </p:sp>
      <p:sp>
        <p:nvSpPr>
          <p:cNvPr id="4" name="Parallelogram 3"/>
          <p:cNvSpPr/>
          <p:nvPr/>
        </p:nvSpPr>
        <p:spPr>
          <a:xfrm>
            <a:off x="-601872" y="1046441"/>
            <a:ext cx="3969649" cy="967562"/>
          </a:xfrm>
          <a:prstGeom prst="parallelogram">
            <a:avLst>
              <a:gd name="adj" fmla="val 36579"/>
            </a:avLst>
          </a:prstGeom>
          <a:blipFill dpi="0" rotWithShape="1">
            <a:blip r:embed="rId3"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 name="TextBox 4"/>
          <p:cNvSpPr txBox="1"/>
          <p:nvPr/>
        </p:nvSpPr>
        <p:spPr>
          <a:xfrm>
            <a:off x="143201" y="1089127"/>
            <a:ext cx="2286000" cy="882501"/>
          </a:xfrm>
          <a:prstGeom prst="rect">
            <a:avLst/>
          </a:prstGeom>
          <a:noFill/>
        </p:spPr>
        <p:txBody>
          <a:bodyPr wrap="square" lIns="0" tIns="0" rIns="0" bIns="0" rtlCol="0" anchor="ctr" anchorCtr="0">
            <a:noAutofit/>
          </a:bodyPr>
          <a:lstStyle/>
          <a:p>
            <a:pPr algn="ctr">
              <a:spcAft>
                <a:spcPts val="300"/>
              </a:spcAft>
            </a:pPr>
            <a:r>
              <a:rPr lang="en-US" sz="4400" dirty="0" smtClean="0">
                <a:solidFill>
                  <a:srgbClr val="FFFFFF">
                    <a:alpha val="90000"/>
                  </a:srgbClr>
                </a:solidFill>
                <a:latin typeface="Calibri"/>
                <a:ea typeface="Calibri" charset="0"/>
                <a:cs typeface="Calibri" charset="0"/>
              </a:rPr>
              <a:t>Open</a:t>
            </a:r>
            <a:endParaRPr lang="en-US" sz="4400" b="1" dirty="0">
              <a:solidFill>
                <a:srgbClr val="FFFFFF"/>
              </a:solidFill>
              <a:latin typeface="Calibri"/>
              <a:ea typeface="Calibri" charset="0"/>
              <a:cs typeface="Calibri" charset="0"/>
            </a:endParaRPr>
          </a:p>
        </p:txBody>
      </p:sp>
      <p:pic>
        <p:nvPicPr>
          <p:cNvPr id="6" name="Picture 5"/>
          <p:cNvPicPr>
            <a:picLocks noChangeAspect="1"/>
          </p:cNvPicPr>
          <p:nvPr/>
        </p:nvPicPr>
        <p:blipFill>
          <a:blip r:embed="rId4" cstate="hq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3490956" y="0"/>
            <a:ext cx="10287001" cy="6858000"/>
          </a:xfrm>
          <a:prstGeom prst="parallelogram">
            <a:avLst>
              <a:gd name="adj" fmla="val 36490"/>
            </a:avLst>
          </a:prstGeom>
        </p:spPr>
      </p:pic>
      <p:pic>
        <p:nvPicPr>
          <p:cNvPr id="7" name="Picture 6" descr="Oracle logo in white on red staging background" title="Oracle red badge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
        <p:nvSpPr>
          <p:cNvPr id="11" name="Parallelogram 10"/>
          <p:cNvSpPr/>
          <p:nvPr/>
        </p:nvSpPr>
        <p:spPr>
          <a:xfrm>
            <a:off x="-1042658" y="3744894"/>
            <a:ext cx="3969649" cy="967562"/>
          </a:xfrm>
          <a:prstGeom prst="parallelogram">
            <a:avLst>
              <a:gd name="adj" fmla="val 36579"/>
            </a:avLst>
          </a:prstGeom>
          <a:solidFill>
            <a:schemeClr val="accent4">
              <a:lumMod val="50000"/>
              <a:lumOff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2" name="TextBox 11"/>
          <p:cNvSpPr txBox="1"/>
          <p:nvPr/>
        </p:nvSpPr>
        <p:spPr>
          <a:xfrm>
            <a:off x="-97968" y="3800844"/>
            <a:ext cx="2663140" cy="882501"/>
          </a:xfrm>
          <a:prstGeom prst="rect">
            <a:avLst/>
          </a:prstGeom>
          <a:noFill/>
        </p:spPr>
        <p:txBody>
          <a:bodyPr wrap="square" lIns="0" tIns="0" rIns="0" bIns="0" rtlCol="0" anchor="ctr" anchorCtr="0">
            <a:noAutofit/>
          </a:bodyPr>
          <a:lstStyle/>
          <a:p>
            <a:pPr algn="ctr">
              <a:spcAft>
                <a:spcPts val="300"/>
              </a:spcAft>
            </a:pPr>
            <a:r>
              <a:rPr lang="en-US" sz="4400" dirty="0" smtClean="0">
                <a:solidFill>
                  <a:srgbClr val="FFFFFF">
                    <a:alpha val="90000"/>
                  </a:srgbClr>
                </a:solidFill>
                <a:latin typeface="Calibri"/>
                <a:ea typeface="Calibri" charset="0"/>
                <a:cs typeface="Calibri" charset="0"/>
              </a:rPr>
              <a:t>Open</a:t>
            </a:r>
            <a:endParaRPr lang="en-US" sz="4400" b="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93118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hq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2590251" y="0"/>
            <a:ext cx="9399691" cy="6844250"/>
          </a:xfrm>
          <a:prstGeom prst="parallelogram">
            <a:avLst>
              <a:gd name="adj" fmla="val 37064"/>
            </a:avLst>
          </a:prstGeom>
        </p:spPr>
      </p:pic>
      <p:sp>
        <p:nvSpPr>
          <p:cNvPr id="12" name="Parallelogram 11"/>
          <p:cNvSpPr/>
          <p:nvPr/>
        </p:nvSpPr>
        <p:spPr>
          <a:xfrm>
            <a:off x="-412763" y="2827232"/>
            <a:ext cx="3969649" cy="967562"/>
          </a:xfrm>
          <a:prstGeom prst="parallelogram">
            <a:avLst>
              <a:gd name="adj" fmla="val 36579"/>
            </a:avLst>
          </a:prstGeom>
          <a:blipFill dpi="0" rotWithShape="1">
            <a:blip r:embed="rId6"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 name="TextBox 12"/>
          <p:cNvSpPr txBox="1"/>
          <p:nvPr/>
        </p:nvSpPr>
        <p:spPr>
          <a:xfrm>
            <a:off x="532005" y="2870147"/>
            <a:ext cx="2286000" cy="882501"/>
          </a:xfrm>
          <a:prstGeom prst="rect">
            <a:avLst/>
          </a:prstGeom>
          <a:noFill/>
        </p:spPr>
        <p:txBody>
          <a:bodyPr wrap="square" lIns="0" tIns="0" rIns="0" bIns="0" rtlCol="0" anchor="ctr" anchorCtr="0">
            <a:noAutofit/>
          </a:bodyPr>
          <a:lstStyle/>
          <a:p>
            <a:pPr algn="ctr">
              <a:spcAft>
                <a:spcPts val="300"/>
              </a:spcAft>
            </a:pPr>
            <a:r>
              <a:rPr lang="en-US" sz="4400" dirty="0">
                <a:solidFill>
                  <a:srgbClr val="FFFFFF">
                    <a:alpha val="90000"/>
                  </a:srgbClr>
                </a:solidFill>
                <a:latin typeface="Calibri"/>
                <a:ea typeface="Calibri" charset="0"/>
                <a:cs typeface="Calibri" charset="0"/>
              </a:rPr>
              <a:t>Secure</a:t>
            </a:r>
            <a:endParaRPr lang="en-US" sz="4400" b="1" dirty="0">
              <a:solidFill>
                <a:srgbClr val="FFFFFF"/>
              </a:solidFill>
              <a:latin typeface="Calibri"/>
              <a:ea typeface="Calibri" charset="0"/>
              <a:cs typeface="Calibri" charset="0"/>
            </a:endParaRPr>
          </a:p>
        </p:txBody>
      </p:sp>
      <p:sp>
        <p:nvSpPr>
          <p:cNvPr id="9" name="TextBox 8"/>
          <p:cNvSpPr txBox="1"/>
          <p:nvPr/>
        </p:nvSpPr>
        <p:spPr bwMode="gray">
          <a:xfrm>
            <a:off x="6166030" y="2216439"/>
            <a:ext cx="5815957" cy="4627967"/>
          </a:xfrm>
          <a:prstGeom prst="rect">
            <a:avLst/>
          </a:prstGeom>
          <a:noFill/>
        </p:spPr>
        <p:txBody>
          <a:bodyPr wrap="square" lIns="0" tIns="0" rIns="0" bIns="0" rtlCol="0" anchor="t" anchorCtr="0">
            <a:noAutofit/>
          </a:bodyPr>
          <a:lstStyle/>
          <a:p>
            <a:pPr marL="228600" indent="-228600" defTabSz="914209">
              <a:spcBef>
                <a:spcPts val="600"/>
              </a:spcBef>
              <a:spcAft>
                <a:spcPts val="600"/>
              </a:spcAft>
              <a:buFont typeface="Arial"/>
              <a:buChar char="•"/>
            </a:pPr>
            <a:r>
              <a:rPr lang="en-US" sz="2400" dirty="0">
                <a:solidFill>
                  <a:srgbClr val="FFFFFF"/>
                </a:solidFill>
                <a:ea typeface="Calibri" charset="0"/>
                <a:cs typeface="Calibri" charset="0"/>
              </a:rPr>
              <a:t>Visibility and control of unsanctioned </a:t>
            </a:r>
            <a:r>
              <a:rPr lang="en-US" sz="2400" dirty="0" smtClean="0">
                <a:solidFill>
                  <a:srgbClr val="FFFFFF"/>
                </a:solidFill>
                <a:ea typeface="Calibri" charset="0"/>
                <a:cs typeface="Calibri" charset="0"/>
              </a:rPr>
              <a:t>apps</a:t>
            </a:r>
            <a:endParaRPr lang="en-US" sz="2400" dirty="0">
              <a:solidFill>
                <a:srgbClr val="FFFFFF"/>
              </a:solidFill>
              <a:ea typeface="Calibri" charset="0"/>
              <a:cs typeface="Calibri" charset="0"/>
            </a:endParaRPr>
          </a:p>
          <a:p>
            <a:pPr marL="228600" indent="-228600" defTabSz="914209">
              <a:spcBef>
                <a:spcPts val="600"/>
              </a:spcBef>
              <a:spcAft>
                <a:spcPts val="600"/>
              </a:spcAft>
              <a:buFont typeface="Arial"/>
              <a:buChar char="•"/>
            </a:pPr>
            <a:r>
              <a:rPr lang="en-US" sz="2400" dirty="0">
                <a:solidFill>
                  <a:srgbClr val="FFFFFF"/>
                </a:solidFill>
                <a:ea typeface="Calibri" charset="0"/>
                <a:cs typeface="Calibri" charset="0"/>
              </a:rPr>
              <a:t>Protect against sophisticated </a:t>
            </a:r>
            <a:r>
              <a:rPr lang="en-US" sz="2400" dirty="0" err="1">
                <a:solidFill>
                  <a:srgbClr val="FFFFFF"/>
                </a:solidFill>
                <a:ea typeface="Calibri" charset="0"/>
                <a:cs typeface="Calibri" charset="0"/>
              </a:rPr>
              <a:t>cyberattacks</a:t>
            </a:r>
            <a:r>
              <a:rPr lang="en-US" sz="2400" dirty="0">
                <a:solidFill>
                  <a:srgbClr val="FFFFFF"/>
                </a:solidFill>
                <a:ea typeface="Calibri" charset="0"/>
                <a:cs typeface="Calibri" charset="0"/>
              </a:rPr>
              <a:t> with unified insight and ML</a:t>
            </a:r>
          </a:p>
          <a:p>
            <a:pPr marL="228600" indent="-228600" defTabSz="914209">
              <a:spcBef>
                <a:spcPts val="600"/>
              </a:spcBef>
              <a:spcAft>
                <a:spcPts val="600"/>
              </a:spcAft>
              <a:buFont typeface="Arial"/>
              <a:buChar char="•"/>
            </a:pPr>
            <a:r>
              <a:rPr lang="en-US" sz="2400" dirty="0">
                <a:solidFill>
                  <a:srgbClr val="FFFFFF"/>
                </a:solidFill>
                <a:ea typeface="Calibri" charset="0"/>
                <a:cs typeface="Calibri" charset="0"/>
              </a:rPr>
              <a:t>Identity-driven </a:t>
            </a:r>
            <a:r>
              <a:rPr lang="en-US" sz="2400" dirty="0" smtClean="0">
                <a:solidFill>
                  <a:srgbClr val="FFFFFF"/>
                </a:solidFill>
                <a:ea typeface="Calibri" charset="0"/>
                <a:cs typeface="Calibri" charset="0"/>
              </a:rPr>
              <a:t>Security Operations </a:t>
            </a:r>
            <a:r>
              <a:rPr lang="en-US" sz="2400" dirty="0">
                <a:solidFill>
                  <a:srgbClr val="FFFFFF"/>
                </a:solidFill>
                <a:ea typeface="Calibri" charset="0"/>
                <a:cs typeface="Calibri" charset="0"/>
              </a:rPr>
              <a:t>to prevent, detect, and defend</a:t>
            </a:r>
          </a:p>
          <a:p>
            <a:pPr marL="228600" indent="-228600" defTabSz="914209">
              <a:spcBef>
                <a:spcPts val="600"/>
              </a:spcBef>
              <a:spcAft>
                <a:spcPts val="600"/>
              </a:spcAft>
              <a:buFont typeface="Arial"/>
              <a:buChar char="•"/>
            </a:pPr>
            <a:r>
              <a:rPr lang="en-US" sz="2400" dirty="0" smtClean="0">
                <a:solidFill>
                  <a:srgbClr val="FFFFFF"/>
                </a:solidFill>
                <a:ea typeface="Calibri" charset="0"/>
                <a:cs typeface="Calibri" charset="0"/>
              </a:rPr>
              <a:t>User </a:t>
            </a:r>
            <a:r>
              <a:rPr lang="en-US" sz="2400" dirty="0">
                <a:solidFill>
                  <a:srgbClr val="FFFFFF"/>
                </a:solidFill>
                <a:ea typeface="Calibri" charset="0"/>
                <a:cs typeface="Calibri" charset="0"/>
              </a:rPr>
              <a:t>access controls, encryption, </a:t>
            </a:r>
            <a:r>
              <a:rPr lang="en-US" sz="2400" dirty="0" smtClean="0">
                <a:solidFill>
                  <a:srgbClr val="FFFFFF"/>
                </a:solidFill>
                <a:ea typeface="Calibri" charset="0"/>
                <a:cs typeface="Calibri" charset="0"/>
              </a:rPr>
              <a:t>masking</a:t>
            </a:r>
            <a:endParaRPr lang="en-US" sz="2400" dirty="0">
              <a:solidFill>
                <a:srgbClr val="FFFFFF"/>
              </a:solidFill>
              <a:latin typeface="Calibri"/>
              <a:ea typeface="Calibri" charset="0"/>
              <a:cs typeface="Calibri" charset="0"/>
            </a:endParaRPr>
          </a:p>
        </p:txBody>
      </p:sp>
      <p:sp>
        <p:nvSpPr>
          <p:cNvPr id="14" name="TextBox 13"/>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pic>
        <p:nvPicPr>
          <p:cNvPr id="8" name="Picture 7" descr="Oracle logo in white on red staging background" title="Oracle red badge logo"/>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412148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Parallelogram 11"/>
          <p:cNvSpPr/>
          <p:nvPr/>
        </p:nvSpPr>
        <p:spPr>
          <a:xfrm>
            <a:off x="-412685" y="2827232"/>
            <a:ext cx="3969649" cy="967562"/>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 name="TextBox 12"/>
          <p:cNvSpPr txBox="1"/>
          <p:nvPr/>
        </p:nvSpPr>
        <p:spPr>
          <a:xfrm>
            <a:off x="532083" y="2870303"/>
            <a:ext cx="2286000" cy="882501"/>
          </a:xfrm>
          <a:prstGeom prst="rect">
            <a:avLst/>
          </a:prstGeom>
          <a:noFill/>
        </p:spPr>
        <p:txBody>
          <a:bodyPr wrap="square" lIns="0" tIns="0" rIns="0" bIns="0" rtlCol="0" anchor="ctr" anchorCtr="0">
            <a:noAutofit/>
          </a:bodyPr>
          <a:lstStyle/>
          <a:p>
            <a:pPr algn="ctr">
              <a:spcAft>
                <a:spcPts val="300"/>
              </a:spcAft>
            </a:pPr>
            <a:r>
              <a:rPr lang="en-US" sz="4400" dirty="0" smtClean="0">
                <a:solidFill>
                  <a:srgbClr val="FFFFFF">
                    <a:alpha val="90000"/>
                  </a:srgbClr>
                </a:solidFill>
                <a:latin typeface="Calibri"/>
                <a:ea typeface="Calibri" charset="0"/>
                <a:cs typeface="Calibri" charset="0"/>
              </a:rPr>
              <a:t>Choice</a:t>
            </a:r>
            <a:endParaRPr lang="en-US" sz="4400" b="1" dirty="0">
              <a:solidFill>
                <a:srgbClr val="FFFFFF"/>
              </a:solidFill>
              <a:latin typeface="Calibri"/>
              <a:ea typeface="Calibri" charset="0"/>
              <a:cs typeface="Calibri" charset="0"/>
            </a:endParaRPr>
          </a:p>
        </p:txBody>
      </p:sp>
      <p:sp>
        <p:nvSpPr>
          <p:cNvPr id="9" name="TextBox 8"/>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
        <p:nvSpPr>
          <p:cNvPr id="10" name="TextBox 9"/>
          <p:cNvSpPr txBox="1"/>
          <p:nvPr/>
        </p:nvSpPr>
        <p:spPr bwMode="gray">
          <a:xfrm>
            <a:off x="6216080" y="1931711"/>
            <a:ext cx="5873530" cy="4627967"/>
          </a:xfrm>
          <a:prstGeom prst="rect">
            <a:avLst/>
          </a:prstGeom>
          <a:noFill/>
        </p:spPr>
        <p:txBody>
          <a:bodyPr wrap="square" lIns="0" tIns="0" rIns="0" bIns="0" rtlCol="0" anchor="t" anchorCtr="0">
            <a:noAutofit/>
          </a:bodyPr>
          <a:lstStyle/>
          <a:p>
            <a:pPr marL="228600" indent="-228600" defTabSz="914209">
              <a:spcBef>
                <a:spcPts val="1200"/>
              </a:spcBef>
              <a:spcAft>
                <a:spcPts val="600"/>
              </a:spcAft>
              <a:buFont typeface="Arial"/>
              <a:buChar char="•"/>
            </a:pPr>
            <a:r>
              <a:rPr lang="en-US" sz="2400" dirty="0">
                <a:solidFill>
                  <a:schemeClr val="bg1"/>
                </a:solidFill>
                <a:ea typeface="Calibri" charset="0"/>
                <a:cs typeface="Calibri" charset="0"/>
              </a:rPr>
              <a:t>Deployment: private, public, Cloud at Customer, hybrid</a:t>
            </a:r>
          </a:p>
          <a:p>
            <a:pPr marL="228600" indent="-228600" defTabSz="914209">
              <a:spcBef>
                <a:spcPts val="1200"/>
              </a:spcBef>
              <a:spcAft>
                <a:spcPts val="600"/>
              </a:spcAft>
              <a:buFont typeface="Arial"/>
              <a:buChar char="•"/>
            </a:pPr>
            <a:r>
              <a:rPr lang="en-US" sz="2400" dirty="0">
                <a:solidFill>
                  <a:schemeClr val="bg1"/>
                </a:solidFill>
                <a:ea typeface="Calibri" charset="0"/>
                <a:cs typeface="Calibri" charset="0"/>
              </a:rPr>
              <a:t>Supports diverse use </a:t>
            </a:r>
            <a:r>
              <a:rPr lang="en-US" sz="2400" dirty="0" smtClean="0">
                <a:solidFill>
                  <a:schemeClr val="bg1"/>
                </a:solidFill>
                <a:ea typeface="Calibri" charset="0"/>
                <a:cs typeface="Calibri" charset="0"/>
              </a:rPr>
              <a:t>cases and </a:t>
            </a:r>
            <a:r>
              <a:rPr lang="en-US" sz="2400" dirty="0">
                <a:solidFill>
                  <a:schemeClr val="bg1"/>
                </a:solidFill>
                <a:ea typeface="Calibri" charset="0"/>
                <a:cs typeface="Calibri" charset="0"/>
              </a:rPr>
              <a:t>workloads</a:t>
            </a:r>
          </a:p>
          <a:p>
            <a:pPr marL="228600" indent="-228600" defTabSz="914209">
              <a:spcBef>
                <a:spcPts val="1200"/>
              </a:spcBef>
              <a:spcAft>
                <a:spcPts val="600"/>
              </a:spcAft>
              <a:buFont typeface="Arial"/>
              <a:buChar char="•"/>
            </a:pPr>
            <a:r>
              <a:rPr lang="en-US" sz="2400" dirty="0">
                <a:solidFill>
                  <a:srgbClr val="FFFFFF"/>
                </a:solidFill>
                <a:ea typeface="Calibri" charset="0"/>
                <a:cs typeface="Calibri" charset="0"/>
              </a:rPr>
              <a:t>Leverage apps and services individually or integrated together </a:t>
            </a:r>
            <a:endParaRPr lang="en-US" sz="2400" dirty="0" smtClean="0">
              <a:solidFill>
                <a:srgbClr val="FFFFFF"/>
              </a:solidFill>
              <a:ea typeface="Calibri" charset="0"/>
              <a:cs typeface="Calibri" charset="0"/>
            </a:endParaRPr>
          </a:p>
          <a:p>
            <a:pPr marL="228600" indent="-228600" defTabSz="914209">
              <a:spcBef>
                <a:spcPts val="1200"/>
              </a:spcBef>
              <a:spcAft>
                <a:spcPts val="600"/>
              </a:spcAft>
              <a:buFont typeface="Arial"/>
              <a:buChar char="•"/>
            </a:pPr>
            <a:r>
              <a:rPr lang="en-US" sz="2400" dirty="0">
                <a:solidFill>
                  <a:srgbClr val="FFFFFF"/>
                </a:solidFill>
                <a:ea typeface="Calibri" charset="0"/>
                <a:cs typeface="Calibri" charset="0"/>
              </a:rPr>
              <a:t>T</a:t>
            </a:r>
            <a:r>
              <a:rPr lang="en-US" sz="2400" dirty="0" smtClean="0">
                <a:solidFill>
                  <a:srgbClr val="FFFFFF"/>
                </a:solidFill>
                <a:ea typeface="Calibri" charset="0"/>
                <a:cs typeface="Calibri" charset="0"/>
              </a:rPr>
              <a:t>ools </a:t>
            </a:r>
            <a:r>
              <a:rPr lang="en-US" sz="2400" dirty="0">
                <a:solidFill>
                  <a:srgbClr val="FFFFFF"/>
                </a:solidFill>
                <a:ea typeface="Calibri" charset="0"/>
                <a:cs typeface="Calibri" charset="0"/>
              </a:rPr>
              <a:t>for </a:t>
            </a:r>
            <a:r>
              <a:rPr lang="en-US" sz="2400" dirty="0" smtClean="0">
                <a:solidFill>
                  <a:srgbClr val="FFFFFF"/>
                </a:solidFill>
                <a:ea typeface="Calibri" charset="0"/>
                <a:cs typeface="Calibri" charset="0"/>
              </a:rPr>
              <a:t>both developers </a:t>
            </a:r>
            <a:r>
              <a:rPr lang="en-US" sz="2400" dirty="0">
                <a:solidFill>
                  <a:srgbClr val="FFFFFF"/>
                </a:solidFill>
                <a:ea typeface="Calibri" charset="0"/>
                <a:cs typeface="Calibri" charset="0"/>
              </a:rPr>
              <a:t>and </a:t>
            </a:r>
            <a:r>
              <a:rPr lang="en-US" sz="2400" dirty="0" smtClean="0">
                <a:solidFill>
                  <a:srgbClr val="FFFFFF"/>
                </a:solidFill>
                <a:ea typeface="Calibri" charset="0"/>
                <a:cs typeface="Calibri" charset="0"/>
              </a:rPr>
              <a:t>business users</a:t>
            </a:r>
            <a:endParaRPr lang="en-US" sz="2400" dirty="0">
              <a:solidFill>
                <a:srgbClr val="FFFFFF"/>
              </a:solidFill>
              <a:ea typeface="Calibri" charset="0"/>
              <a:cs typeface="Calibri" charset="0"/>
            </a:endParaRPr>
          </a:p>
          <a:p>
            <a:pPr marL="228600" indent="-228600" defTabSz="914209">
              <a:spcBef>
                <a:spcPts val="1200"/>
              </a:spcBef>
              <a:spcAft>
                <a:spcPts val="600"/>
              </a:spcAft>
              <a:buFont typeface="Arial"/>
              <a:buChar char="•"/>
            </a:pPr>
            <a:r>
              <a:rPr lang="en-US" sz="2400" dirty="0">
                <a:solidFill>
                  <a:srgbClr val="FFFFFF"/>
                </a:solidFill>
                <a:latin typeface="Calibri" charset="0"/>
                <a:ea typeface="Calibri" charset="0"/>
                <a:cs typeface="Calibri" charset="0"/>
              </a:rPr>
              <a:t>Entry points and adoption paths</a:t>
            </a:r>
          </a:p>
        </p:txBody>
      </p:sp>
      <p:sp>
        <p:nvSpPr>
          <p:cNvPr id="2" name="TextBox 1"/>
          <p:cNvSpPr txBox="1"/>
          <p:nvPr/>
        </p:nvSpPr>
        <p:spPr>
          <a:xfrm>
            <a:off x="14072279" y="6092186"/>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3" name="TextBox 2"/>
          <p:cNvSpPr txBox="1"/>
          <p:nvPr/>
        </p:nvSpPr>
        <p:spPr>
          <a:xfrm>
            <a:off x="9641305" y="689811"/>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Tree>
    <p:extLst>
      <p:ext uri="{BB962C8B-B14F-4D97-AF65-F5344CB8AC3E}">
        <p14:creationId xmlns:p14="http://schemas.microsoft.com/office/powerpoint/2010/main" val="2302208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TextBox 20"/>
          <p:cNvSpPr txBox="1"/>
          <p:nvPr/>
        </p:nvSpPr>
        <p:spPr>
          <a:xfrm>
            <a:off x="7946823" y="6555434"/>
            <a:ext cx="3199567" cy="182832"/>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grpSp>
        <p:nvGrpSpPr>
          <p:cNvPr id="11" name="Group 10"/>
          <p:cNvGrpSpPr/>
          <p:nvPr/>
        </p:nvGrpSpPr>
        <p:grpSpPr>
          <a:xfrm>
            <a:off x="4318327" y="2519009"/>
            <a:ext cx="3871657" cy="2234230"/>
            <a:chOff x="380951" y="2266950"/>
            <a:chExt cx="3873674" cy="2234812"/>
          </a:xfrm>
        </p:grpSpPr>
        <p:sp>
          <p:nvSpPr>
            <p:cNvPr id="12" name="Freeform 11"/>
            <p:cNvSpPr/>
            <p:nvPr/>
          </p:nvSpPr>
          <p:spPr>
            <a:xfrm>
              <a:off x="526312" y="2445191"/>
              <a:ext cx="3550737" cy="1943142"/>
            </a:xfrm>
            <a:custGeom>
              <a:avLst/>
              <a:gdLst>
                <a:gd name="connsiteX0" fmla="*/ 2027166 w 3550737"/>
                <a:gd name="connsiteY0" fmla="*/ 355 h 1943142"/>
                <a:gd name="connsiteX1" fmla="*/ 2591107 w 3550737"/>
                <a:gd name="connsiteY1" fmla="*/ 277282 h 1943142"/>
                <a:gd name="connsiteX2" fmla="*/ 2690596 w 3550737"/>
                <a:gd name="connsiteY2" fmla="*/ 483366 h 1943142"/>
                <a:gd name="connsiteX3" fmla="*/ 2696049 w 3550737"/>
                <a:gd name="connsiteY3" fmla="*/ 518418 h 1943142"/>
                <a:gd name="connsiteX4" fmla="*/ 2724468 w 3550737"/>
                <a:gd name="connsiteY4" fmla="*/ 510449 h 1943142"/>
                <a:gd name="connsiteX5" fmla="*/ 2770825 w 3550737"/>
                <a:gd name="connsiteY5" fmla="*/ 506227 h 1943142"/>
                <a:gd name="connsiteX6" fmla="*/ 2933471 w 3550737"/>
                <a:gd name="connsiteY6" fmla="*/ 567089 h 1943142"/>
                <a:gd name="connsiteX7" fmla="*/ 2937036 w 3550737"/>
                <a:gd name="connsiteY7" fmla="*/ 571866 h 1943142"/>
                <a:gd name="connsiteX8" fmla="*/ 2975405 w 3550737"/>
                <a:gd name="connsiteY8" fmla="*/ 579385 h 1943142"/>
                <a:gd name="connsiteX9" fmla="*/ 3542953 w 3550737"/>
                <a:gd name="connsiteY9" fmla="*/ 1375472 h 1943142"/>
                <a:gd name="connsiteX10" fmla="*/ 2874727 w 3550737"/>
                <a:gd name="connsiteY10" fmla="*/ 1943142 h 1943142"/>
                <a:gd name="connsiteX11" fmla="*/ 522889 w 3550737"/>
                <a:gd name="connsiteY11" fmla="*/ 1943142 h 1943142"/>
                <a:gd name="connsiteX12" fmla="*/ 156701 w 3550737"/>
                <a:gd name="connsiteY12" fmla="*/ 1787178 h 1943142"/>
                <a:gd name="connsiteX13" fmla="*/ 1077 w 3550737"/>
                <a:gd name="connsiteY13" fmla="*/ 1329728 h 1943142"/>
                <a:gd name="connsiteX14" fmla="*/ 239270 w 3550737"/>
                <a:gd name="connsiteY14" fmla="*/ 918328 h 1943142"/>
                <a:gd name="connsiteX15" fmla="*/ 605459 w 3550737"/>
                <a:gd name="connsiteY15" fmla="*/ 835742 h 1943142"/>
                <a:gd name="connsiteX16" fmla="*/ 651194 w 3550737"/>
                <a:gd name="connsiteY16" fmla="*/ 808417 h 1943142"/>
                <a:gd name="connsiteX17" fmla="*/ 1072019 w 3550737"/>
                <a:gd name="connsiteY17" fmla="*/ 478684 h 1943142"/>
                <a:gd name="connsiteX18" fmla="*/ 1324907 w 3550737"/>
                <a:gd name="connsiteY18" fmla="*/ 459265 h 1943142"/>
                <a:gd name="connsiteX19" fmla="*/ 1364668 w 3550737"/>
                <a:gd name="connsiteY19" fmla="*/ 468255 h 1943142"/>
                <a:gd name="connsiteX20" fmla="*/ 1359149 w 3550737"/>
                <a:gd name="connsiteY20" fmla="*/ 442707 h 1943142"/>
                <a:gd name="connsiteX21" fmla="*/ 1550874 w 3550737"/>
                <a:gd name="connsiteY21" fmla="*/ 222849 h 1943142"/>
                <a:gd name="connsiteX22" fmla="*/ 1552623 w 3550737"/>
                <a:gd name="connsiteY22" fmla="*/ 222684 h 1943142"/>
                <a:gd name="connsiteX23" fmla="*/ 1591193 w 3550737"/>
                <a:gd name="connsiteY23" fmla="*/ 180833 h 1943142"/>
                <a:gd name="connsiteX24" fmla="*/ 2027166 w 3550737"/>
                <a:gd name="connsiteY24" fmla="*/ 355 h 19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0737" h="1943142">
                  <a:moveTo>
                    <a:pt x="2027166" y="355"/>
                  </a:moveTo>
                  <a:cubicBezTo>
                    <a:pt x="2238730" y="-6476"/>
                    <a:pt x="2453748" y="85091"/>
                    <a:pt x="2591107" y="277282"/>
                  </a:cubicBezTo>
                  <a:cubicBezTo>
                    <a:pt x="2636842" y="341448"/>
                    <a:pt x="2671143" y="410143"/>
                    <a:pt x="2690596" y="483366"/>
                  </a:cubicBezTo>
                  <a:lnTo>
                    <a:pt x="2696049" y="518418"/>
                  </a:lnTo>
                  <a:lnTo>
                    <a:pt x="2724468" y="510449"/>
                  </a:lnTo>
                  <a:cubicBezTo>
                    <a:pt x="2739442" y="507681"/>
                    <a:pt x="2754946" y="506227"/>
                    <a:pt x="2770825" y="506227"/>
                  </a:cubicBezTo>
                  <a:cubicBezTo>
                    <a:pt x="2834342" y="506227"/>
                    <a:pt x="2891846" y="529486"/>
                    <a:pt x="2933471" y="567089"/>
                  </a:cubicBezTo>
                  <a:lnTo>
                    <a:pt x="2937036" y="571866"/>
                  </a:lnTo>
                  <a:lnTo>
                    <a:pt x="2975405" y="579385"/>
                  </a:lnTo>
                  <a:cubicBezTo>
                    <a:pt x="3360013" y="652453"/>
                    <a:pt x="3597590" y="991398"/>
                    <a:pt x="3542953" y="1375472"/>
                  </a:cubicBezTo>
                  <a:cubicBezTo>
                    <a:pt x="3488010" y="1695995"/>
                    <a:pt x="3204389" y="1943142"/>
                    <a:pt x="2874727" y="1943142"/>
                  </a:cubicBezTo>
                  <a:cubicBezTo>
                    <a:pt x="2087712" y="1943142"/>
                    <a:pt x="1309904" y="1943142"/>
                    <a:pt x="522889" y="1943142"/>
                  </a:cubicBezTo>
                  <a:cubicBezTo>
                    <a:pt x="385683" y="1943142"/>
                    <a:pt x="257380" y="1888187"/>
                    <a:pt x="156701" y="1787178"/>
                  </a:cubicBezTo>
                  <a:cubicBezTo>
                    <a:pt x="37912" y="1659153"/>
                    <a:pt x="-7823" y="1503805"/>
                    <a:pt x="1077" y="1329728"/>
                  </a:cubicBezTo>
                  <a:cubicBezTo>
                    <a:pt x="19495" y="1155651"/>
                    <a:pt x="92856" y="1018722"/>
                    <a:pt x="239270" y="918328"/>
                  </a:cubicBezTo>
                  <a:cubicBezTo>
                    <a:pt x="349157" y="844952"/>
                    <a:pt x="467946" y="817321"/>
                    <a:pt x="605459" y="835742"/>
                  </a:cubicBezTo>
                  <a:cubicBezTo>
                    <a:pt x="632470" y="835742"/>
                    <a:pt x="641986" y="826531"/>
                    <a:pt x="651194" y="808417"/>
                  </a:cubicBezTo>
                  <a:cubicBezTo>
                    <a:pt x="751873" y="634340"/>
                    <a:pt x="888772" y="524429"/>
                    <a:pt x="1072019" y="478684"/>
                  </a:cubicBezTo>
                  <a:cubicBezTo>
                    <a:pt x="1158886" y="455811"/>
                    <a:pt x="1243604" y="446677"/>
                    <a:pt x="1324907" y="459265"/>
                  </a:cubicBezTo>
                  <a:lnTo>
                    <a:pt x="1364668" y="468255"/>
                  </a:lnTo>
                  <a:lnTo>
                    <a:pt x="1359149" y="442707"/>
                  </a:lnTo>
                  <a:cubicBezTo>
                    <a:pt x="1359149" y="334257"/>
                    <a:pt x="1441457" y="243775"/>
                    <a:pt x="1550874" y="222849"/>
                  </a:cubicBezTo>
                  <a:lnTo>
                    <a:pt x="1552623" y="222684"/>
                  </a:lnTo>
                  <a:lnTo>
                    <a:pt x="1591193" y="180833"/>
                  </a:lnTo>
                  <a:cubicBezTo>
                    <a:pt x="1711763" y="65951"/>
                    <a:pt x="1868493" y="5478"/>
                    <a:pt x="2027166" y="355"/>
                  </a:cubicBez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89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grpSp>
          <p:nvGrpSpPr>
            <p:cNvPr id="13" name="Group 12"/>
            <p:cNvGrpSpPr/>
            <p:nvPr/>
          </p:nvGrpSpPr>
          <p:grpSpPr>
            <a:xfrm flipH="1">
              <a:off x="380951" y="2266950"/>
              <a:ext cx="3873674" cy="2234812"/>
              <a:chOff x="7780421" y="1981200"/>
              <a:chExt cx="4203874" cy="2425312"/>
            </a:xfrm>
            <a:solidFill>
              <a:schemeClr val="accent5">
                <a:lumMod val="60000"/>
                <a:lumOff val="40000"/>
              </a:schemeClr>
            </a:solidFill>
          </p:grpSpPr>
          <p:sp>
            <p:nvSpPr>
              <p:cNvPr id="16" name="Freeform 3" hidden="1"/>
              <p:cNvSpPr>
                <a:spLocks noChangeArrowheads="1"/>
              </p:cNvSpPr>
              <p:nvPr/>
            </p:nvSpPr>
            <p:spPr bwMode="gray">
              <a:xfrm>
                <a:off x="7976676" y="2090245"/>
                <a:ext cx="3811366" cy="2167499"/>
              </a:xfrm>
              <a:custGeom>
                <a:avLst/>
                <a:gdLst>
                  <a:gd name="T0" fmla="*/ 2981 w 11747"/>
                  <a:gd name="T1" fmla="*/ 3041 h 6679"/>
                  <a:gd name="T2" fmla="*/ 2981 w 11747"/>
                  <a:gd name="T3" fmla="*/ 3041 h 6679"/>
                  <a:gd name="T4" fmla="*/ 2921 w 11747"/>
                  <a:gd name="T5" fmla="*/ 2683 h 6679"/>
                  <a:gd name="T6" fmla="*/ 3279 w 11747"/>
                  <a:gd name="T7" fmla="*/ 1252 h 6679"/>
                  <a:gd name="T8" fmla="*/ 6886 w 11747"/>
                  <a:gd name="T9" fmla="*/ 1371 h 6679"/>
                  <a:gd name="T10" fmla="*/ 6946 w 11747"/>
                  <a:gd name="T11" fmla="*/ 1461 h 6679"/>
                  <a:gd name="T12" fmla="*/ 6111 w 11747"/>
                  <a:gd name="T13" fmla="*/ 1997 h 6679"/>
                  <a:gd name="T14" fmla="*/ 6588 w 11747"/>
                  <a:gd name="T15" fmla="*/ 2206 h 6679"/>
                  <a:gd name="T16" fmla="*/ 6647 w 11747"/>
                  <a:gd name="T17" fmla="*/ 2206 h 6679"/>
                  <a:gd name="T18" fmla="*/ 8228 w 11747"/>
                  <a:gd name="T19" fmla="*/ 1908 h 6679"/>
                  <a:gd name="T20" fmla="*/ 9599 w 11747"/>
                  <a:gd name="T21" fmla="*/ 2982 h 6679"/>
                  <a:gd name="T22" fmla="*/ 9748 w 11747"/>
                  <a:gd name="T23" fmla="*/ 3071 h 6679"/>
                  <a:gd name="T24" fmla="*/ 10941 w 11747"/>
                  <a:gd name="T25" fmla="*/ 3340 h 6679"/>
                  <a:gd name="T26" fmla="*/ 11717 w 11747"/>
                  <a:gd name="T27" fmla="*/ 4680 h 6679"/>
                  <a:gd name="T28" fmla="*/ 11210 w 11747"/>
                  <a:gd name="T29" fmla="*/ 6170 h 6679"/>
                  <a:gd name="T30" fmla="*/ 10017 w 11747"/>
                  <a:gd name="T31" fmla="*/ 6678 h 6679"/>
                  <a:gd name="T32" fmla="*/ 2355 w 11747"/>
                  <a:gd name="T33" fmla="*/ 6678 h 6679"/>
                  <a:gd name="T34" fmla="*/ 178 w 11747"/>
                  <a:gd name="T35" fmla="*/ 4829 h 6679"/>
                  <a:gd name="T36" fmla="*/ 2027 w 11747"/>
                  <a:gd name="T37" fmla="*/ 2236 h 6679"/>
                  <a:gd name="T38" fmla="*/ 2295 w 11747"/>
                  <a:gd name="T39" fmla="*/ 2206 h 6679"/>
                  <a:gd name="T40" fmla="*/ 2385 w 11747"/>
                  <a:gd name="T41" fmla="*/ 2296 h 6679"/>
                  <a:gd name="T42" fmla="*/ 2444 w 11747"/>
                  <a:gd name="T43" fmla="*/ 2802 h 6679"/>
                  <a:gd name="T44" fmla="*/ 2534 w 11747"/>
                  <a:gd name="T45" fmla="*/ 2892 h 6679"/>
                  <a:gd name="T46" fmla="*/ 2981 w 11747"/>
                  <a:gd name="T47" fmla="*/ 3041 h 6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47" h="6679">
                    <a:moveTo>
                      <a:pt x="2981" y="3041"/>
                    </a:moveTo>
                    <a:lnTo>
                      <a:pt x="2981" y="3041"/>
                    </a:lnTo>
                    <a:cubicBezTo>
                      <a:pt x="2981" y="2922"/>
                      <a:pt x="2951" y="2802"/>
                      <a:pt x="2921" y="2683"/>
                    </a:cubicBezTo>
                    <a:cubicBezTo>
                      <a:pt x="2832" y="2147"/>
                      <a:pt x="2981" y="1670"/>
                      <a:pt x="3279" y="1252"/>
                    </a:cubicBezTo>
                    <a:cubicBezTo>
                      <a:pt x="4174" y="0"/>
                      <a:pt x="6081" y="59"/>
                      <a:pt x="6886" y="1371"/>
                    </a:cubicBezTo>
                    <a:cubicBezTo>
                      <a:pt x="6916" y="1401"/>
                      <a:pt x="6916" y="1431"/>
                      <a:pt x="6946" y="1461"/>
                    </a:cubicBezTo>
                    <a:cubicBezTo>
                      <a:pt x="6618" y="1580"/>
                      <a:pt x="6350" y="1759"/>
                      <a:pt x="6111" y="1997"/>
                    </a:cubicBezTo>
                    <a:cubicBezTo>
                      <a:pt x="6289" y="2057"/>
                      <a:pt x="6439" y="2147"/>
                      <a:pt x="6588" y="2206"/>
                    </a:cubicBezTo>
                    <a:cubicBezTo>
                      <a:pt x="6588" y="2206"/>
                      <a:pt x="6618" y="2206"/>
                      <a:pt x="6647" y="2206"/>
                    </a:cubicBezTo>
                    <a:cubicBezTo>
                      <a:pt x="7124" y="1789"/>
                      <a:pt x="7662" y="1759"/>
                      <a:pt x="8228" y="1908"/>
                    </a:cubicBezTo>
                    <a:cubicBezTo>
                      <a:pt x="8825" y="2057"/>
                      <a:pt x="9271" y="2415"/>
                      <a:pt x="9599" y="2982"/>
                    </a:cubicBezTo>
                    <a:cubicBezTo>
                      <a:pt x="9629" y="3041"/>
                      <a:pt x="9660" y="3071"/>
                      <a:pt x="9748" y="3071"/>
                    </a:cubicBezTo>
                    <a:cubicBezTo>
                      <a:pt x="10196" y="3011"/>
                      <a:pt x="10583" y="3101"/>
                      <a:pt x="10941" y="3340"/>
                    </a:cubicBezTo>
                    <a:cubicBezTo>
                      <a:pt x="11418" y="3667"/>
                      <a:pt x="11657" y="4113"/>
                      <a:pt x="11717" y="4680"/>
                    </a:cubicBezTo>
                    <a:cubicBezTo>
                      <a:pt x="11746" y="5247"/>
                      <a:pt x="11597" y="5753"/>
                      <a:pt x="11210" y="6170"/>
                    </a:cubicBezTo>
                    <a:cubicBezTo>
                      <a:pt x="10882" y="6499"/>
                      <a:pt x="10464" y="6678"/>
                      <a:pt x="10017" y="6678"/>
                    </a:cubicBezTo>
                    <a:cubicBezTo>
                      <a:pt x="7453" y="6678"/>
                      <a:pt x="4919" y="6678"/>
                      <a:pt x="2355" y="6678"/>
                    </a:cubicBezTo>
                    <a:cubicBezTo>
                      <a:pt x="1281" y="6678"/>
                      <a:pt x="357" y="5873"/>
                      <a:pt x="178" y="4829"/>
                    </a:cubicBezTo>
                    <a:cubicBezTo>
                      <a:pt x="0" y="3578"/>
                      <a:pt x="774" y="2474"/>
                      <a:pt x="2027" y="2236"/>
                    </a:cubicBezTo>
                    <a:cubicBezTo>
                      <a:pt x="2116" y="2206"/>
                      <a:pt x="2206" y="2206"/>
                      <a:pt x="2295" y="2206"/>
                    </a:cubicBezTo>
                    <a:cubicBezTo>
                      <a:pt x="2385" y="2206"/>
                      <a:pt x="2385" y="2236"/>
                      <a:pt x="2385" y="2296"/>
                    </a:cubicBezTo>
                    <a:cubicBezTo>
                      <a:pt x="2385" y="2445"/>
                      <a:pt x="2415" y="2624"/>
                      <a:pt x="2444" y="2802"/>
                    </a:cubicBezTo>
                    <a:cubicBezTo>
                      <a:pt x="2444" y="2863"/>
                      <a:pt x="2474" y="2863"/>
                      <a:pt x="2534" y="2892"/>
                    </a:cubicBezTo>
                    <a:cubicBezTo>
                      <a:pt x="2683" y="2951"/>
                      <a:pt x="2832" y="2982"/>
                      <a:pt x="2981" y="3041"/>
                    </a:cubicBezTo>
                  </a:path>
                </a:pathLst>
              </a:custGeom>
              <a:grpFill/>
              <a:ln>
                <a:noFill/>
              </a:ln>
              <a:effectLst/>
              <a:extLst/>
            </p:spPr>
            <p:txBody>
              <a:bodyPr wrap="none" anchor="ctr"/>
              <a:lstStyle/>
              <a:p>
                <a:endParaRPr lang="en-US" sz="1799" dirty="0">
                  <a:solidFill>
                    <a:srgbClr val="5F5F5F"/>
                  </a:solidFill>
                </a:endParaRPr>
              </a:p>
            </p:txBody>
          </p:sp>
          <p:sp>
            <p:nvSpPr>
              <p:cNvPr id="18" name="Freeform 2"/>
              <p:cNvSpPr>
                <a:spLocks noChangeArrowheads="1"/>
              </p:cNvSpPr>
              <p:nvPr/>
            </p:nvSpPr>
            <p:spPr bwMode="gray">
              <a:xfrm>
                <a:off x="7780421" y="1981200"/>
                <a:ext cx="4203874" cy="2425312"/>
              </a:xfrm>
              <a:custGeom>
                <a:avLst/>
                <a:gdLst>
                  <a:gd name="T0" fmla="*/ 6797 w 12971"/>
                  <a:gd name="T1" fmla="*/ 7573 h 7574"/>
                  <a:gd name="T2" fmla="*/ 6797 w 12971"/>
                  <a:gd name="T3" fmla="*/ 7573 h 7574"/>
                  <a:gd name="T4" fmla="*/ 3042 w 12971"/>
                  <a:gd name="T5" fmla="*/ 7573 h 7574"/>
                  <a:gd name="T6" fmla="*/ 567 w 12971"/>
                  <a:gd name="T7" fmla="*/ 6083 h 7574"/>
                  <a:gd name="T8" fmla="*/ 1044 w 12971"/>
                  <a:gd name="T9" fmla="*/ 2864 h 7574"/>
                  <a:gd name="T10" fmla="*/ 3042 w 12971"/>
                  <a:gd name="T11" fmla="*/ 2029 h 7574"/>
                  <a:gd name="T12" fmla="*/ 3131 w 12971"/>
                  <a:gd name="T13" fmla="*/ 1969 h 7574"/>
                  <a:gd name="T14" fmla="*/ 5159 w 12971"/>
                  <a:gd name="T15" fmla="*/ 240 h 7574"/>
                  <a:gd name="T16" fmla="*/ 8050 w 12971"/>
                  <a:gd name="T17" fmla="*/ 1611 h 7574"/>
                  <a:gd name="T18" fmla="*/ 8169 w 12971"/>
                  <a:gd name="T19" fmla="*/ 1671 h 7574"/>
                  <a:gd name="T20" fmla="*/ 10525 w 12971"/>
                  <a:gd name="T21" fmla="*/ 2804 h 7574"/>
                  <a:gd name="T22" fmla="*/ 10614 w 12971"/>
                  <a:gd name="T23" fmla="*/ 2893 h 7574"/>
                  <a:gd name="T24" fmla="*/ 12791 w 12971"/>
                  <a:gd name="T25" fmla="*/ 4621 h 7574"/>
                  <a:gd name="T26" fmla="*/ 12254 w 12971"/>
                  <a:gd name="T27" fmla="*/ 6828 h 7574"/>
                  <a:gd name="T28" fmla="*/ 10793 w 12971"/>
                  <a:gd name="T29" fmla="*/ 7544 h 7574"/>
                  <a:gd name="T30" fmla="*/ 10555 w 12971"/>
                  <a:gd name="T31" fmla="*/ 7573 h 7574"/>
                  <a:gd name="T32" fmla="*/ 6797 w 12971"/>
                  <a:gd name="T33" fmla="*/ 7573 h 7574"/>
                  <a:gd name="T34" fmla="*/ 3608 w 12971"/>
                  <a:gd name="T35" fmla="*/ 3400 h 7574"/>
                  <a:gd name="T36" fmla="*/ 3608 w 12971"/>
                  <a:gd name="T37" fmla="*/ 3400 h 7574"/>
                  <a:gd name="T38" fmla="*/ 3161 w 12971"/>
                  <a:gd name="T39" fmla="*/ 3251 h 7574"/>
                  <a:gd name="T40" fmla="*/ 3071 w 12971"/>
                  <a:gd name="T41" fmla="*/ 3161 h 7574"/>
                  <a:gd name="T42" fmla="*/ 3012 w 12971"/>
                  <a:gd name="T43" fmla="*/ 2655 h 7574"/>
                  <a:gd name="T44" fmla="*/ 2922 w 12971"/>
                  <a:gd name="T45" fmla="*/ 2565 h 7574"/>
                  <a:gd name="T46" fmla="*/ 2654 w 12971"/>
                  <a:gd name="T47" fmla="*/ 2595 h 7574"/>
                  <a:gd name="T48" fmla="*/ 805 w 12971"/>
                  <a:gd name="T49" fmla="*/ 5188 h 7574"/>
                  <a:gd name="T50" fmla="*/ 2982 w 12971"/>
                  <a:gd name="T51" fmla="*/ 7037 h 7574"/>
                  <a:gd name="T52" fmla="*/ 10644 w 12971"/>
                  <a:gd name="T53" fmla="*/ 7037 h 7574"/>
                  <a:gd name="T54" fmla="*/ 11837 w 12971"/>
                  <a:gd name="T55" fmla="*/ 6529 h 7574"/>
                  <a:gd name="T56" fmla="*/ 12344 w 12971"/>
                  <a:gd name="T57" fmla="*/ 5039 h 7574"/>
                  <a:gd name="T58" fmla="*/ 11568 w 12971"/>
                  <a:gd name="T59" fmla="*/ 3699 h 7574"/>
                  <a:gd name="T60" fmla="*/ 10375 w 12971"/>
                  <a:gd name="T61" fmla="*/ 3430 h 7574"/>
                  <a:gd name="T62" fmla="*/ 10226 w 12971"/>
                  <a:gd name="T63" fmla="*/ 3341 h 7574"/>
                  <a:gd name="T64" fmla="*/ 8855 w 12971"/>
                  <a:gd name="T65" fmla="*/ 2267 h 7574"/>
                  <a:gd name="T66" fmla="*/ 7274 w 12971"/>
                  <a:gd name="T67" fmla="*/ 2565 h 7574"/>
                  <a:gd name="T68" fmla="*/ 7215 w 12971"/>
                  <a:gd name="T69" fmla="*/ 2565 h 7574"/>
                  <a:gd name="T70" fmla="*/ 6738 w 12971"/>
                  <a:gd name="T71" fmla="*/ 2356 h 7574"/>
                  <a:gd name="T72" fmla="*/ 7573 w 12971"/>
                  <a:gd name="T73" fmla="*/ 1820 h 7574"/>
                  <a:gd name="T74" fmla="*/ 7513 w 12971"/>
                  <a:gd name="T75" fmla="*/ 1730 h 7574"/>
                  <a:gd name="T76" fmla="*/ 3906 w 12971"/>
                  <a:gd name="T77" fmla="*/ 1611 h 7574"/>
                  <a:gd name="T78" fmla="*/ 3548 w 12971"/>
                  <a:gd name="T79" fmla="*/ 3042 h 7574"/>
                  <a:gd name="T80" fmla="*/ 3608 w 12971"/>
                  <a:gd name="T81" fmla="*/ 3400 h 7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71" h="7574">
                    <a:moveTo>
                      <a:pt x="6797" y="7573"/>
                    </a:moveTo>
                    <a:lnTo>
                      <a:pt x="6797" y="7573"/>
                    </a:lnTo>
                    <a:cubicBezTo>
                      <a:pt x="5546" y="7573"/>
                      <a:pt x="4293" y="7573"/>
                      <a:pt x="3042" y="7573"/>
                    </a:cubicBezTo>
                    <a:cubicBezTo>
                      <a:pt x="1939" y="7544"/>
                      <a:pt x="1104" y="7037"/>
                      <a:pt x="567" y="6083"/>
                    </a:cubicBezTo>
                    <a:cubicBezTo>
                      <a:pt x="0" y="5039"/>
                      <a:pt x="209" y="3699"/>
                      <a:pt x="1044" y="2864"/>
                    </a:cubicBezTo>
                    <a:cubicBezTo>
                      <a:pt x="1581" y="2327"/>
                      <a:pt x="2266" y="2029"/>
                      <a:pt x="3042" y="2029"/>
                    </a:cubicBezTo>
                    <a:cubicBezTo>
                      <a:pt x="3101" y="2029"/>
                      <a:pt x="3131" y="2029"/>
                      <a:pt x="3131" y="1969"/>
                    </a:cubicBezTo>
                    <a:cubicBezTo>
                      <a:pt x="3489" y="1044"/>
                      <a:pt x="4174" y="448"/>
                      <a:pt x="5159" y="240"/>
                    </a:cubicBezTo>
                    <a:cubicBezTo>
                      <a:pt x="6321" y="0"/>
                      <a:pt x="7513" y="567"/>
                      <a:pt x="8050" y="1611"/>
                    </a:cubicBezTo>
                    <a:cubicBezTo>
                      <a:pt x="8080" y="1671"/>
                      <a:pt x="8109" y="1671"/>
                      <a:pt x="8169" y="1671"/>
                    </a:cubicBezTo>
                    <a:cubicBezTo>
                      <a:pt x="9153" y="1641"/>
                      <a:pt x="9929" y="2029"/>
                      <a:pt x="10525" y="2804"/>
                    </a:cubicBezTo>
                    <a:cubicBezTo>
                      <a:pt x="10555" y="2864"/>
                      <a:pt x="10555" y="2864"/>
                      <a:pt x="10614" y="2893"/>
                    </a:cubicBezTo>
                    <a:cubicBezTo>
                      <a:pt x="11687" y="2893"/>
                      <a:pt x="12553" y="3579"/>
                      <a:pt x="12791" y="4621"/>
                    </a:cubicBezTo>
                    <a:cubicBezTo>
                      <a:pt x="12970" y="5426"/>
                      <a:pt x="12821" y="6172"/>
                      <a:pt x="12254" y="6828"/>
                    </a:cubicBezTo>
                    <a:cubicBezTo>
                      <a:pt x="11867" y="7275"/>
                      <a:pt x="11390" y="7514"/>
                      <a:pt x="10793" y="7544"/>
                    </a:cubicBezTo>
                    <a:cubicBezTo>
                      <a:pt x="10733" y="7573"/>
                      <a:pt x="10644" y="7573"/>
                      <a:pt x="10555" y="7573"/>
                    </a:cubicBezTo>
                    <a:cubicBezTo>
                      <a:pt x="9302" y="7573"/>
                      <a:pt x="8050" y="7573"/>
                      <a:pt x="6797" y="7573"/>
                    </a:cubicBezTo>
                    <a:close/>
                    <a:moveTo>
                      <a:pt x="3608" y="3400"/>
                    </a:moveTo>
                    <a:lnTo>
                      <a:pt x="3608" y="3400"/>
                    </a:lnTo>
                    <a:cubicBezTo>
                      <a:pt x="3459" y="3341"/>
                      <a:pt x="3310" y="3310"/>
                      <a:pt x="3161" y="3251"/>
                    </a:cubicBezTo>
                    <a:cubicBezTo>
                      <a:pt x="3101" y="3222"/>
                      <a:pt x="3071" y="3222"/>
                      <a:pt x="3071" y="3161"/>
                    </a:cubicBezTo>
                    <a:cubicBezTo>
                      <a:pt x="3042" y="2983"/>
                      <a:pt x="3012" y="2804"/>
                      <a:pt x="3012" y="2655"/>
                    </a:cubicBezTo>
                    <a:cubicBezTo>
                      <a:pt x="3012" y="2595"/>
                      <a:pt x="3012" y="2565"/>
                      <a:pt x="2922" y="2565"/>
                    </a:cubicBezTo>
                    <a:cubicBezTo>
                      <a:pt x="2833" y="2565"/>
                      <a:pt x="2743" y="2565"/>
                      <a:pt x="2654" y="2595"/>
                    </a:cubicBezTo>
                    <a:cubicBezTo>
                      <a:pt x="1401" y="2833"/>
                      <a:pt x="627" y="3937"/>
                      <a:pt x="805" y="5188"/>
                    </a:cubicBezTo>
                    <a:cubicBezTo>
                      <a:pt x="984" y="6232"/>
                      <a:pt x="1908" y="7037"/>
                      <a:pt x="2982" y="7037"/>
                    </a:cubicBezTo>
                    <a:cubicBezTo>
                      <a:pt x="5546" y="7037"/>
                      <a:pt x="8080" y="7037"/>
                      <a:pt x="10644" y="7037"/>
                    </a:cubicBezTo>
                    <a:cubicBezTo>
                      <a:pt x="11091" y="7037"/>
                      <a:pt x="11509" y="6858"/>
                      <a:pt x="11837" y="6529"/>
                    </a:cubicBezTo>
                    <a:cubicBezTo>
                      <a:pt x="12224" y="6112"/>
                      <a:pt x="12373" y="5606"/>
                      <a:pt x="12344" y="5039"/>
                    </a:cubicBezTo>
                    <a:cubicBezTo>
                      <a:pt x="12284" y="4472"/>
                      <a:pt x="12045" y="4026"/>
                      <a:pt x="11568" y="3699"/>
                    </a:cubicBezTo>
                    <a:cubicBezTo>
                      <a:pt x="11210" y="3460"/>
                      <a:pt x="10823" y="3370"/>
                      <a:pt x="10375" y="3430"/>
                    </a:cubicBezTo>
                    <a:cubicBezTo>
                      <a:pt x="10287" y="3430"/>
                      <a:pt x="10256" y="3400"/>
                      <a:pt x="10226" y="3341"/>
                    </a:cubicBezTo>
                    <a:cubicBezTo>
                      <a:pt x="9898" y="2774"/>
                      <a:pt x="9452" y="2416"/>
                      <a:pt x="8855" y="2267"/>
                    </a:cubicBezTo>
                    <a:cubicBezTo>
                      <a:pt x="8289" y="2118"/>
                      <a:pt x="7751" y="2148"/>
                      <a:pt x="7274" y="2565"/>
                    </a:cubicBezTo>
                    <a:cubicBezTo>
                      <a:pt x="7245" y="2565"/>
                      <a:pt x="7215" y="2565"/>
                      <a:pt x="7215" y="2565"/>
                    </a:cubicBezTo>
                    <a:cubicBezTo>
                      <a:pt x="7066" y="2506"/>
                      <a:pt x="6916" y="2416"/>
                      <a:pt x="6738" y="2356"/>
                    </a:cubicBezTo>
                    <a:cubicBezTo>
                      <a:pt x="6977" y="2118"/>
                      <a:pt x="7245" y="1939"/>
                      <a:pt x="7573" y="1820"/>
                    </a:cubicBezTo>
                    <a:cubicBezTo>
                      <a:pt x="7543" y="1790"/>
                      <a:pt x="7543" y="1760"/>
                      <a:pt x="7513" y="1730"/>
                    </a:cubicBezTo>
                    <a:cubicBezTo>
                      <a:pt x="6708" y="418"/>
                      <a:pt x="4801" y="359"/>
                      <a:pt x="3906" y="1611"/>
                    </a:cubicBezTo>
                    <a:cubicBezTo>
                      <a:pt x="3608" y="2029"/>
                      <a:pt x="3459" y="2506"/>
                      <a:pt x="3548" y="3042"/>
                    </a:cubicBezTo>
                    <a:cubicBezTo>
                      <a:pt x="3578" y="3161"/>
                      <a:pt x="3608" y="3281"/>
                      <a:pt x="3608" y="3400"/>
                    </a:cubicBezTo>
                    <a:close/>
                  </a:path>
                </a:pathLst>
              </a:custGeom>
              <a:grpFill/>
              <a:ln>
                <a:noFill/>
              </a:ln>
              <a:effectLst/>
              <a:extLst/>
            </p:spPr>
            <p:txBody>
              <a:bodyPr wrap="none" anchor="ctr"/>
              <a:lstStyle/>
              <a:p>
                <a:endParaRPr lang="en-US" sz="1799" dirty="0">
                  <a:solidFill>
                    <a:srgbClr val="5F5F5F"/>
                  </a:solidFill>
                </a:endParaRPr>
              </a:p>
            </p:txBody>
          </p:sp>
        </p:grpSp>
        <p:sp>
          <p:nvSpPr>
            <p:cNvPr id="14" name="TextBox 26"/>
            <p:cNvSpPr txBox="1">
              <a:spLocks noChangeArrowheads="1"/>
            </p:cNvSpPr>
            <p:nvPr/>
          </p:nvSpPr>
          <p:spPr bwMode="gray">
            <a:xfrm>
              <a:off x="2041031" y="3495255"/>
              <a:ext cx="1468009" cy="30777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lnSpc>
                  <a:spcPct val="90000"/>
                </a:lnSpc>
                <a:spcBef>
                  <a:spcPts val="1200"/>
                </a:spcBef>
                <a:buClr>
                  <a:srgbClr val="9F9F9F"/>
                </a:buClr>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800"/>
                </a:spcBef>
                <a:buClr>
                  <a:srgbClr val="9F9F9F"/>
                </a:buClr>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solidFill>
                    <a:schemeClr val="tx1"/>
                  </a:solidFill>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solidFill>
                    <a:schemeClr val="tx1"/>
                  </a:solidFill>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9pPr>
            </a:lstStyle>
            <a:p>
              <a:pPr algn="ctr" eaLnBrk="1" hangingPunct="1">
                <a:lnSpc>
                  <a:spcPct val="100000"/>
                </a:lnSpc>
                <a:spcBef>
                  <a:spcPct val="0"/>
                </a:spcBef>
                <a:buClrTx/>
                <a:buFontTx/>
                <a:buNone/>
              </a:pPr>
              <a:r>
                <a:rPr lang="en-US" altLang="en-US" sz="1999" b="1" cap="all" dirty="0">
                  <a:solidFill>
                    <a:srgbClr val="FFFFFF"/>
                  </a:solidFill>
                  <a:ea typeface="ＭＳ Ｐゴシック" charset="0"/>
                  <a:cs typeface="ＭＳ Ｐゴシック" charset="0"/>
                </a:rPr>
                <a:t>On Premises</a:t>
              </a:r>
            </a:p>
          </p:txBody>
        </p:sp>
        <p:sp>
          <p:nvSpPr>
            <p:cNvPr id="15" name="Freeform 9"/>
            <p:cNvSpPr>
              <a:spLocks noEditPoints="1"/>
            </p:cNvSpPr>
            <p:nvPr/>
          </p:nvSpPr>
          <p:spPr bwMode="gray">
            <a:xfrm>
              <a:off x="1173081" y="3342257"/>
              <a:ext cx="625053" cy="661732"/>
            </a:xfrm>
            <a:custGeom>
              <a:avLst/>
              <a:gdLst/>
              <a:ahLst/>
              <a:cxnLst>
                <a:cxn ang="0">
                  <a:pos x="761" y="803"/>
                </a:cxn>
                <a:cxn ang="0">
                  <a:pos x="0" y="750"/>
                </a:cxn>
                <a:cxn ang="0">
                  <a:pos x="47" y="231"/>
                </a:cxn>
                <a:cxn ang="0">
                  <a:pos x="438" y="656"/>
                </a:cxn>
                <a:cxn ang="0">
                  <a:pos x="454" y="215"/>
                </a:cxn>
                <a:cxn ang="0">
                  <a:pos x="175" y="38"/>
                </a:cxn>
                <a:cxn ang="0">
                  <a:pos x="482" y="80"/>
                </a:cxn>
                <a:cxn ang="0">
                  <a:pos x="385" y="123"/>
                </a:cxn>
                <a:cxn ang="0">
                  <a:pos x="351" y="141"/>
                </a:cxn>
                <a:cxn ang="0">
                  <a:pos x="351" y="198"/>
                </a:cxn>
                <a:cxn ang="0">
                  <a:pos x="367" y="193"/>
                </a:cxn>
                <a:cxn ang="0">
                  <a:pos x="371" y="147"/>
                </a:cxn>
                <a:cxn ang="0">
                  <a:pos x="708" y="3"/>
                </a:cxn>
                <a:cxn ang="0">
                  <a:pos x="713" y="8"/>
                </a:cxn>
                <a:cxn ang="0">
                  <a:pos x="721" y="750"/>
                </a:cxn>
                <a:cxn ang="0">
                  <a:pos x="108" y="661"/>
                </a:cxn>
                <a:cxn ang="0">
                  <a:pos x="171" y="752"/>
                </a:cxn>
                <a:cxn ang="0">
                  <a:pos x="108" y="661"/>
                </a:cxn>
                <a:cxn ang="0">
                  <a:pos x="211" y="752"/>
                </a:cxn>
                <a:cxn ang="0">
                  <a:pos x="274" y="661"/>
                </a:cxn>
                <a:cxn ang="0">
                  <a:pos x="377" y="752"/>
                </a:cxn>
                <a:cxn ang="0">
                  <a:pos x="378" y="665"/>
                </a:cxn>
                <a:cxn ang="0">
                  <a:pos x="318" y="661"/>
                </a:cxn>
                <a:cxn ang="0">
                  <a:pos x="315" y="752"/>
                </a:cxn>
                <a:cxn ang="0">
                  <a:pos x="171" y="288"/>
                </a:cxn>
                <a:cxn ang="0">
                  <a:pos x="108" y="374"/>
                </a:cxn>
                <a:cxn ang="0">
                  <a:pos x="171" y="288"/>
                </a:cxn>
                <a:cxn ang="0">
                  <a:pos x="211" y="374"/>
                </a:cxn>
                <a:cxn ang="0">
                  <a:pos x="274" y="288"/>
                </a:cxn>
                <a:cxn ang="0">
                  <a:pos x="315" y="288"/>
                </a:cxn>
                <a:cxn ang="0">
                  <a:pos x="377" y="374"/>
                </a:cxn>
                <a:cxn ang="0">
                  <a:pos x="315" y="288"/>
                </a:cxn>
                <a:cxn ang="0">
                  <a:pos x="171" y="415"/>
                </a:cxn>
                <a:cxn ang="0">
                  <a:pos x="108" y="498"/>
                </a:cxn>
                <a:cxn ang="0">
                  <a:pos x="211" y="498"/>
                </a:cxn>
                <a:cxn ang="0">
                  <a:pos x="274" y="415"/>
                </a:cxn>
                <a:cxn ang="0">
                  <a:pos x="211" y="498"/>
                </a:cxn>
                <a:cxn ang="0">
                  <a:pos x="315" y="498"/>
                </a:cxn>
                <a:cxn ang="0">
                  <a:pos x="377" y="415"/>
                </a:cxn>
                <a:cxn ang="0">
                  <a:pos x="108" y="621"/>
                </a:cxn>
                <a:cxn ang="0">
                  <a:pos x="171" y="538"/>
                </a:cxn>
                <a:cxn ang="0">
                  <a:pos x="108" y="621"/>
                </a:cxn>
                <a:cxn ang="0">
                  <a:pos x="274" y="538"/>
                </a:cxn>
                <a:cxn ang="0">
                  <a:pos x="211" y="621"/>
                </a:cxn>
                <a:cxn ang="0">
                  <a:pos x="377" y="621"/>
                </a:cxn>
                <a:cxn ang="0">
                  <a:pos x="315" y="538"/>
                </a:cxn>
                <a:cxn ang="0">
                  <a:pos x="377" y="621"/>
                </a:cxn>
                <a:cxn ang="0">
                  <a:pos x="659" y="322"/>
                </a:cxn>
                <a:cxn ang="0">
                  <a:pos x="513" y="317"/>
                </a:cxn>
                <a:cxn ang="0">
                  <a:pos x="508" y="349"/>
                </a:cxn>
                <a:cxn ang="0">
                  <a:pos x="508" y="452"/>
                </a:cxn>
                <a:cxn ang="0">
                  <a:pos x="654" y="452"/>
                </a:cxn>
                <a:cxn ang="0">
                  <a:pos x="659" y="433"/>
                </a:cxn>
                <a:cxn ang="0">
                  <a:pos x="508" y="419"/>
                </a:cxn>
                <a:cxn ang="0">
                  <a:pos x="659" y="624"/>
                </a:cxn>
                <a:cxn ang="0">
                  <a:pos x="508" y="656"/>
                </a:cxn>
                <a:cxn ang="0">
                  <a:pos x="659" y="624"/>
                </a:cxn>
                <a:cxn ang="0">
                  <a:pos x="659" y="215"/>
                </a:cxn>
                <a:cxn ang="0">
                  <a:pos x="508" y="246"/>
                </a:cxn>
                <a:cxn ang="0">
                  <a:pos x="508" y="522"/>
                </a:cxn>
                <a:cxn ang="0">
                  <a:pos x="659" y="553"/>
                </a:cxn>
                <a:cxn ang="0">
                  <a:pos x="508" y="522"/>
                </a:cxn>
              </a:cxnLst>
              <a:rect l="0" t="0" r="r" b="b"/>
              <a:pathLst>
                <a:path w="761" h="803">
                  <a:moveTo>
                    <a:pt x="761" y="750"/>
                  </a:moveTo>
                  <a:cubicBezTo>
                    <a:pt x="761" y="768"/>
                    <a:pt x="761" y="785"/>
                    <a:pt x="761" y="803"/>
                  </a:cubicBezTo>
                  <a:cubicBezTo>
                    <a:pt x="507" y="803"/>
                    <a:pt x="254" y="803"/>
                    <a:pt x="0" y="803"/>
                  </a:cubicBezTo>
                  <a:cubicBezTo>
                    <a:pt x="0" y="785"/>
                    <a:pt x="0" y="768"/>
                    <a:pt x="0" y="750"/>
                  </a:cubicBezTo>
                  <a:cubicBezTo>
                    <a:pt x="16" y="750"/>
                    <a:pt x="31" y="750"/>
                    <a:pt x="47" y="750"/>
                  </a:cubicBezTo>
                  <a:cubicBezTo>
                    <a:pt x="47" y="577"/>
                    <a:pt x="47" y="404"/>
                    <a:pt x="47" y="231"/>
                  </a:cubicBezTo>
                  <a:cubicBezTo>
                    <a:pt x="178" y="231"/>
                    <a:pt x="308" y="231"/>
                    <a:pt x="438" y="231"/>
                  </a:cubicBezTo>
                  <a:cubicBezTo>
                    <a:pt x="438" y="373"/>
                    <a:pt x="438" y="514"/>
                    <a:pt x="438" y="656"/>
                  </a:cubicBezTo>
                  <a:cubicBezTo>
                    <a:pt x="444" y="656"/>
                    <a:pt x="448" y="656"/>
                    <a:pt x="454" y="656"/>
                  </a:cubicBezTo>
                  <a:cubicBezTo>
                    <a:pt x="454" y="509"/>
                    <a:pt x="454" y="362"/>
                    <a:pt x="454" y="215"/>
                  </a:cubicBezTo>
                  <a:cubicBezTo>
                    <a:pt x="361" y="215"/>
                    <a:pt x="268" y="215"/>
                    <a:pt x="175" y="215"/>
                  </a:cubicBezTo>
                  <a:cubicBezTo>
                    <a:pt x="175" y="156"/>
                    <a:pt x="175" y="97"/>
                    <a:pt x="175" y="38"/>
                  </a:cubicBezTo>
                  <a:cubicBezTo>
                    <a:pt x="277" y="38"/>
                    <a:pt x="380" y="38"/>
                    <a:pt x="483" y="38"/>
                  </a:cubicBezTo>
                  <a:cubicBezTo>
                    <a:pt x="483" y="52"/>
                    <a:pt x="483" y="66"/>
                    <a:pt x="482" y="80"/>
                  </a:cubicBezTo>
                  <a:cubicBezTo>
                    <a:pt x="482" y="81"/>
                    <a:pt x="480" y="83"/>
                    <a:pt x="479" y="83"/>
                  </a:cubicBezTo>
                  <a:cubicBezTo>
                    <a:pt x="448" y="97"/>
                    <a:pt x="416" y="110"/>
                    <a:pt x="385" y="123"/>
                  </a:cubicBezTo>
                  <a:cubicBezTo>
                    <a:pt x="375" y="128"/>
                    <a:pt x="364" y="132"/>
                    <a:pt x="354" y="137"/>
                  </a:cubicBezTo>
                  <a:cubicBezTo>
                    <a:pt x="353" y="137"/>
                    <a:pt x="351" y="139"/>
                    <a:pt x="351" y="141"/>
                  </a:cubicBezTo>
                  <a:cubicBezTo>
                    <a:pt x="351" y="159"/>
                    <a:pt x="351" y="178"/>
                    <a:pt x="351" y="197"/>
                  </a:cubicBezTo>
                  <a:cubicBezTo>
                    <a:pt x="351" y="197"/>
                    <a:pt x="351" y="197"/>
                    <a:pt x="351" y="198"/>
                  </a:cubicBezTo>
                  <a:cubicBezTo>
                    <a:pt x="356" y="198"/>
                    <a:pt x="361" y="198"/>
                    <a:pt x="367" y="198"/>
                  </a:cubicBezTo>
                  <a:cubicBezTo>
                    <a:pt x="367" y="196"/>
                    <a:pt x="367" y="195"/>
                    <a:pt x="367" y="193"/>
                  </a:cubicBezTo>
                  <a:cubicBezTo>
                    <a:pt x="367" y="180"/>
                    <a:pt x="367" y="167"/>
                    <a:pt x="367" y="154"/>
                  </a:cubicBezTo>
                  <a:cubicBezTo>
                    <a:pt x="367" y="150"/>
                    <a:pt x="368" y="148"/>
                    <a:pt x="371" y="147"/>
                  </a:cubicBezTo>
                  <a:cubicBezTo>
                    <a:pt x="467" y="106"/>
                    <a:pt x="563" y="64"/>
                    <a:pt x="659" y="23"/>
                  </a:cubicBezTo>
                  <a:cubicBezTo>
                    <a:pt x="676" y="16"/>
                    <a:pt x="692" y="9"/>
                    <a:pt x="708" y="3"/>
                  </a:cubicBezTo>
                  <a:cubicBezTo>
                    <a:pt x="709" y="2"/>
                    <a:pt x="711" y="1"/>
                    <a:pt x="713" y="0"/>
                  </a:cubicBezTo>
                  <a:cubicBezTo>
                    <a:pt x="713" y="3"/>
                    <a:pt x="713" y="5"/>
                    <a:pt x="713" y="8"/>
                  </a:cubicBezTo>
                  <a:cubicBezTo>
                    <a:pt x="713" y="253"/>
                    <a:pt x="713" y="497"/>
                    <a:pt x="713" y="742"/>
                  </a:cubicBezTo>
                  <a:cubicBezTo>
                    <a:pt x="713" y="752"/>
                    <a:pt x="712" y="750"/>
                    <a:pt x="721" y="750"/>
                  </a:cubicBezTo>
                  <a:cubicBezTo>
                    <a:pt x="734" y="750"/>
                    <a:pt x="747" y="750"/>
                    <a:pt x="761" y="750"/>
                  </a:cubicBezTo>
                  <a:close/>
                  <a:moveTo>
                    <a:pt x="108" y="661"/>
                  </a:moveTo>
                  <a:cubicBezTo>
                    <a:pt x="108" y="692"/>
                    <a:pt x="108" y="722"/>
                    <a:pt x="108" y="752"/>
                  </a:cubicBezTo>
                  <a:cubicBezTo>
                    <a:pt x="129" y="752"/>
                    <a:pt x="150" y="752"/>
                    <a:pt x="171" y="752"/>
                  </a:cubicBezTo>
                  <a:cubicBezTo>
                    <a:pt x="171" y="722"/>
                    <a:pt x="171" y="692"/>
                    <a:pt x="171" y="661"/>
                  </a:cubicBezTo>
                  <a:cubicBezTo>
                    <a:pt x="150" y="661"/>
                    <a:pt x="129" y="661"/>
                    <a:pt x="108" y="661"/>
                  </a:cubicBezTo>
                  <a:close/>
                  <a:moveTo>
                    <a:pt x="211" y="661"/>
                  </a:moveTo>
                  <a:cubicBezTo>
                    <a:pt x="211" y="692"/>
                    <a:pt x="211" y="722"/>
                    <a:pt x="211" y="752"/>
                  </a:cubicBezTo>
                  <a:cubicBezTo>
                    <a:pt x="232" y="752"/>
                    <a:pt x="253" y="752"/>
                    <a:pt x="274" y="752"/>
                  </a:cubicBezTo>
                  <a:cubicBezTo>
                    <a:pt x="274" y="722"/>
                    <a:pt x="274" y="692"/>
                    <a:pt x="274" y="661"/>
                  </a:cubicBezTo>
                  <a:cubicBezTo>
                    <a:pt x="253" y="661"/>
                    <a:pt x="233" y="661"/>
                    <a:pt x="211" y="661"/>
                  </a:cubicBezTo>
                  <a:close/>
                  <a:moveTo>
                    <a:pt x="377" y="752"/>
                  </a:moveTo>
                  <a:cubicBezTo>
                    <a:pt x="377" y="751"/>
                    <a:pt x="378" y="750"/>
                    <a:pt x="378" y="749"/>
                  </a:cubicBezTo>
                  <a:cubicBezTo>
                    <a:pt x="378" y="721"/>
                    <a:pt x="378" y="693"/>
                    <a:pt x="378" y="665"/>
                  </a:cubicBezTo>
                  <a:cubicBezTo>
                    <a:pt x="378" y="662"/>
                    <a:pt x="376" y="661"/>
                    <a:pt x="374" y="661"/>
                  </a:cubicBezTo>
                  <a:cubicBezTo>
                    <a:pt x="355" y="661"/>
                    <a:pt x="337" y="661"/>
                    <a:pt x="318" y="661"/>
                  </a:cubicBezTo>
                  <a:cubicBezTo>
                    <a:pt x="317" y="661"/>
                    <a:pt x="316" y="661"/>
                    <a:pt x="315" y="661"/>
                  </a:cubicBezTo>
                  <a:cubicBezTo>
                    <a:pt x="315" y="692"/>
                    <a:pt x="315" y="722"/>
                    <a:pt x="315" y="752"/>
                  </a:cubicBezTo>
                  <a:cubicBezTo>
                    <a:pt x="336" y="752"/>
                    <a:pt x="357" y="752"/>
                    <a:pt x="377" y="752"/>
                  </a:cubicBezTo>
                  <a:close/>
                  <a:moveTo>
                    <a:pt x="171" y="288"/>
                  </a:moveTo>
                  <a:cubicBezTo>
                    <a:pt x="150" y="288"/>
                    <a:pt x="129" y="288"/>
                    <a:pt x="108" y="288"/>
                  </a:cubicBezTo>
                  <a:cubicBezTo>
                    <a:pt x="108" y="317"/>
                    <a:pt x="108" y="345"/>
                    <a:pt x="108" y="374"/>
                  </a:cubicBezTo>
                  <a:cubicBezTo>
                    <a:pt x="129" y="374"/>
                    <a:pt x="150" y="374"/>
                    <a:pt x="171" y="374"/>
                  </a:cubicBezTo>
                  <a:cubicBezTo>
                    <a:pt x="171" y="345"/>
                    <a:pt x="171" y="317"/>
                    <a:pt x="171" y="288"/>
                  </a:cubicBezTo>
                  <a:close/>
                  <a:moveTo>
                    <a:pt x="211" y="288"/>
                  </a:moveTo>
                  <a:cubicBezTo>
                    <a:pt x="211" y="317"/>
                    <a:pt x="211" y="345"/>
                    <a:pt x="211" y="374"/>
                  </a:cubicBezTo>
                  <a:cubicBezTo>
                    <a:pt x="232" y="374"/>
                    <a:pt x="253" y="374"/>
                    <a:pt x="274" y="374"/>
                  </a:cubicBezTo>
                  <a:cubicBezTo>
                    <a:pt x="274" y="345"/>
                    <a:pt x="274" y="317"/>
                    <a:pt x="274" y="288"/>
                  </a:cubicBezTo>
                  <a:cubicBezTo>
                    <a:pt x="253" y="288"/>
                    <a:pt x="232" y="288"/>
                    <a:pt x="211" y="288"/>
                  </a:cubicBezTo>
                  <a:close/>
                  <a:moveTo>
                    <a:pt x="315" y="288"/>
                  </a:moveTo>
                  <a:cubicBezTo>
                    <a:pt x="315" y="317"/>
                    <a:pt x="315" y="345"/>
                    <a:pt x="315" y="374"/>
                  </a:cubicBezTo>
                  <a:cubicBezTo>
                    <a:pt x="336" y="374"/>
                    <a:pt x="357" y="374"/>
                    <a:pt x="377" y="374"/>
                  </a:cubicBezTo>
                  <a:cubicBezTo>
                    <a:pt x="377" y="345"/>
                    <a:pt x="377" y="317"/>
                    <a:pt x="377" y="288"/>
                  </a:cubicBezTo>
                  <a:cubicBezTo>
                    <a:pt x="357" y="288"/>
                    <a:pt x="336" y="288"/>
                    <a:pt x="315" y="288"/>
                  </a:cubicBezTo>
                  <a:close/>
                  <a:moveTo>
                    <a:pt x="171" y="498"/>
                  </a:moveTo>
                  <a:cubicBezTo>
                    <a:pt x="171" y="470"/>
                    <a:pt x="171" y="442"/>
                    <a:pt x="171" y="415"/>
                  </a:cubicBezTo>
                  <a:cubicBezTo>
                    <a:pt x="150" y="415"/>
                    <a:pt x="129" y="415"/>
                    <a:pt x="108" y="415"/>
                  </a:cubicBezTo>
                  <a:cubicBezTo>
                    <a:pt x="108" y="442"/>
                    <a:pt x="108" y="470"/>
                    <a:pt x="108" y="498"/>
                  </a:cubicBezTo>
                  <a:cubicBezTo>
                    <a:pt x="129" y="498"/>
                    <a:pt x="150" y="498"/>
                    <a:pt x="171" y="498"/>
                  </a:cubicBezTo>
                  <a:close/>
                  <a:moveTo>
                    <a:pt x="211" y="498"/>
                  </a:moveTo>
                  <a:cubicBezTo>
                    <a:pt x="232" y="498"/>
                    <a:pt x="253" y="498"/>
                    <a:pt x="274" y="498"/>
                  </a:cubicBezTo>
                  <a:cubicBezTo>
                    <a:pt x="274" y="470"/>
                    <a:pt x="274" y="442"/>
                    <a:pt x="274" y="415"/>
                  </a:cubicBezTo>
                  <a:cubicBezTo>
                    <a:pt x="253" y="415"/>
                    <a:pt x="232" y="415"/>
                    <a:pt x="211" y="415"/>
                  </a:cubicBezTo>
                  <a:cubicBezTo>
                    <a:pt x="211" y="442"/>
                    <a:pt x="211" y="470"/>
                    <a:pt x="211" y="498"/>
                  </a:cubicBezTo>
                  <a:close/>
                  <a:moveTo>
                    <a:pt x="315" y="415"/>
                  </a:moveTo>
                  <a:cubicBezTo>
                    <a:pt x="315" y="443"/>
                    <a:pt x="315" y="470"/>
                    <a:pt x="315" y="498"/>
                  </a:cubicBezTo>
                  <a:cubicBezTo>
                    <a:pt x="336" y="498"/>
                    <a:pt x="357" y="498"/>
                    <a:pt x="377" y="498"/>
                  </a:cubicBezTo>
                  <a:cubicBezTo>
                    <a:pt x="377" y="470"/>
                    <a:pt x="377" y="442"/>
                    <a:pt x="377" y="415"/>
                  </a:cubicBezTo>
                  <a:cubicBezTo>
                    <a:pt x="356" y="415"/>
                    <a:pt x="336" y="415"/>
                    <a:pt x="315" y="415"/>
                  </a:cubicBezTo>
                  <a:close/>
                  <a:moveTo>
                    <a:pt x="108" y="621"/>
                  </a:moveTo>
                  <a:cubicBezTo>
                    <a:pt x="130" y="621"/>
                    <a:pt x="150" y="621"/>
                    <a:pt x="171" y="621"/>
                  </a:cubicBezTo>
                  <a:cubicBezTo>
                    <a:pt x="171" y="593"/>
                    <a:pt x="171" y="566"/>
                    <a:pt x="171" y="538"/>
                  </a:cubicBezTo>
                  <a:cubicBezTo>
                    <a:pt x="150" y="538"/>
                    <a:pt x="129" y="538"/>
                    <a:pt x="108" y="538"/>
                  </a:cubicBezTo>
                  <a:cubicBezTo>
                    <a:pt x="108" y="566"/>
                    <a:pt x="108" y="593"/>
                    <a:pt x="108" y="621"/>
                  </a:cubicBezTo>
                  <a:close/>
                  <a:moveTo>
                    <a:pt x="274" y="621"/>
                  </a:moveTo>
                  <a:cubicBezTo>
                    <a:pt x="274" y="593"/>
                    <a:pt x="274" y="566"/>
                    <a:pt x="274" y="538"/>
                  </a:cubicBezTo>
                  <a:cubicBezTo>
                    <a:pt x="253" y="538"/>
                    <a:pt x="232" y="538"/>
                    <a:pt x="211" y="538"/>
                  </a:cubicBezTo>
                  <a:cubicBezTo>
                    <a:pt x="211" y="566"/>
                    <a:pt x="211" y="593"/>
                    <a:pt x="211" y="621"/>
                  </a:cubicBezTo>
                  <a:cubicBezTo>
                    <a:pt x="233" y="621"/>
                    <a:pt x="253" y="621"/>
                    <a:pt x="274" y="621"/>
                  </a:cubicBezTo>
                  <a:close/>
                  <a:moveTo>
                    <a:pt x="377" y="621"/>
                  </a:moveTo>
                  <a:cubicBezTo>
                    <a:pt x="377" y="593"/>
                    <a:pt x="377" y="566"/>
                    <a:pt x="377" y="538"/>
                  </a:cubicBezTo>
                  <a:cubicBezTo>
                    <a:pt x="356" y="538"/>
                    <a:pt x="336" y="538"/>
                    <a:pt x="315" y="538"/>
                  </a:cubicBezTo>
                  <a:cubicBezTo>
                    <a:pt x="315" y="566"/>
                    <a:pt x="315" y="593"/>
                    <a:pt x="315" y="621"/>
                  </a:cubicBezTo>
                  <a:cubicBezTo>
                    <a:pt x="336" y="621"/>
                    <a:pt x="356" y="621"/>
                    <a:pt x="377" y="621"/>
                  </a:cubicBezTo>
                  <a:close/>
                  <a:moveTo>
                    <a:pt x="659" y="349"/>
                  </a:moveTo>
                  <a:cubicBezTo>
                    <a:pt x="659" y="340"/>
                    <a:pt x="659" y="331"/>
                    <a:pt x="659" y="322"/>
                  </a:cubicBezTo>
                  <a:cubicBezTo>
                    <a:pt x="660" y="317"/>
                    <a:pt x="658" y="317"/>
                    <a:pt x="654" y="317"/>
                  </a:cubicBezTo>
                  <a:cubicBezTo>
                    <a:pt x="607" y="317"/>
                    <a:pt x="560" y="317"/>
                    <a:pt x="513" y="317"/>
                  </a:cubicBezTo>
                  <a:cubicBezTo>
                    <a:pt x="511" y="317"/>
                    <a:pt x="510" y="317"/>
                    <a:pt x="508" y="317"/>
                  </a:cubicBezTo>
                  <a:cubicBezTo>
                    <a:pt x="508" y="328"/>
                    <a:pt x="508" y="338"/>
                    <a:pt x="508" y="349"/>
                  </a:cubicBezTo>
                  <a:cubicBezTo>
                    <a:pt x="558" y="349"/>
                    <a:pt x="608" y="349"/>
                    <a:pt x="659" y="349"/>
                  </a:cubicBezTo>
                  <a:close/>
                  <a:moveTo>
                    <a:pt x="508" y="452"/>
                  </a:moveTo>
                  <a:cubicBezTo>
                    <a:pt x="517" y="452"/>
                    <a:pt x="525" y="452"/>
                    <a:pt x="533" y="452"/>
                  </a:cubicBezTo>
                  <a:cubicBezTo>
                    <a:pt x="573" y="452"/>
                    <a:pt x="614" y="452"/>
                    <a:pt x="654" y="452"/>
                  </a:cubicBezTo>
                  <a:cubicBezTo>
                    <a:pt x="658" y="452"/>
                    <a:pt x="660" y="451"/>
                    <a:pt x="659" y="446"/>
                  </a:cubicBezTo>
                  <a:cubicBezTo>
                    <a:pt x="659" y="442"/>
                    <a:pt x="659" y="438"/>
                    <a:pt x="659" y="433"/>
                  </a:cubicBezTo>
                  <a:cubicBezTo>
                    <a:pt x="659" y="429"/>
                    <a:pt x="659" y="424"/>
                    <a:pt x="659" y="419"/>
                  </a:cubicBezTo>
                  <a:cubicBezTo>
                    <a:pt x="608" y="419"/>
                    <a:pt x="558" y="419"/>
                    <a:pt x="508" y="419"/>
                  </a:cubicBezTo>
                  <a:cubicBezTo>
                    <a:pt x="508" y="430"/>
                    <a:pt x="508" y="440"/>
                    <a:pt x="508" y="452"/>
                  </a:cubicBezTo>
                  <a:close/>
                  <a:moveTo>
                    <a:pt x="659" y="624"/>
                  </a:moveTo>
                  <a:cubicBezTo>
                    <a:pt x="608" y="624"/>
                    <a:pt x="558" y="624"/>
                    <a:pt x="508" y="624"/>
                  </a:cubicBezTo>
                  <a:cubicBezTo>
                    <a:pt x="508" y="635"/>
                    <a:pt x="508" y="646"/>
                    <a:pt x="508" y="656"/>
                  </a:cubicBezTo>
                  <a:cubicBezTo>
                    <a:pt x="559" y="656"/>
                    <a:pt x="609" y="656"/>
                    <a:pt x="659" y="656"/>
                  </a:cubicBezTo>
                  <a:cubicBezTo>
                    <a:pt x="659" y="646"/>
                    <a:pt x="659" y="635"/>
                    <a:pt x="659" y="624"/>
                  </a:cubicBezTo>
                  <a:close/>
                  <a:moveTo>
                    <a:pt x="659" y="246"/>
                  </a:moveTo>
                  <a:cubicBezTo>
                    <a:pt x="659" y="235"/>
                    <a:pt x="659" y="225"/>
                    <a:pt x="659" y="215"/>
                  </a:cubicBezTo>
                  <a:cubicBezTo>
                    <a:pt x="608" y="215"/>
                    <a:pt x="558" y="215"/>
                    <a:pt x="508" y="215"/>
                  </a:cubicBezTo>
                  <a:cubicBezTo>
                    <a:pt x="508" y="226"/>
                    <a:pt x="508" y="236"/>
                    <a:pt x="508" y="246"/>
                  </a:cubicBezTo>
                  <a:cubicBezTo>
                    <a:pt x="558" y="246"/>
                    <a:pt x="609" y="246"/>
                    <a:pt x="659" y="246"/>
                  </a:cubicBezTo>
                  <a:close/>
                  <a:moveTo>
                    <a:pt x="508" y="522"/>
                  </a:moveTo>
                  <a:cubicBezTo>
                    <a:pt x="508" y="533"/>
                    <a:pt x="508" y="543"/>
                    <a:pt x="508" y="553"/>
                  </a:cubicBezTo>
                  <a:cubicBezTo>
                    <a:pt x="559" y="553"/>
                    <a:pt x="609" y="553"/>
                    <a:pt x="659" y="553"/>
                  </a:cubicBezTo>
                  <a:cubicBezTo>
                    <a:pt x="659" y="543"/>
                    <a:pt x="659" y="532"/>
                    <a:pt x="659" y="522"/>
                  </a:cubicBezTo>
                  <a:cubicBezTo>
                    <a:pt x="609" y="522"/>
                    <a:pt x="558" y="522"/>
                    <a:pt x="508" y="522"/>
                  </a:cubicBezTo>
                  <a:close/>
                </a:path>
              </a:pathLst>
            </a:custGeom>
            <a:solidFill>
              <a:schemeClr val="bg1"/>
            </a:solidFill>
            <a:ln w="3175" cmpd="sng">
              <a:noFill/>
              <a:round/>
              <a:headEnd/>
              <a:tailEnd/>
            </a:ln>
            <a:effectLst/>
          </p:spPr>
          <p:txBody>
            <a:bodyPr vert="horz" wrap="square" lIns="91388" tIns="45694" rIns="91388" bIns="45694" numCol="1" anchor="t" anchorCtr="0" compatLnSpc="1">
              <a:prstTxWarp prst="textNoShape">
                <a:avLst/>
              </a:prstTxWarp>
            </a:bodyPr>
            <a:lstStyle/>
            <a:p>
              <a:endParaRPr lang="en-US" sz="2399" dirty="0">
                <a:solidFill>
                  <a:srgbClr val="FFFFFF"/>
                </a:solidFill>
              </a:endParaRPr>
            </a:p>
          </p:txBody>
        </p:sp>
      </p:grpSp>
      <p:sp>
        <p:nvSpPr>
          <p:cNvPr id="19" name="Title 1"/>
          <p:cNvSpPr txBox="1">
            <a:spLocks/>
          </p:cNvSpPr>
          <p:nvPr/>
        </p:nvSpPr>
        <p:spPr bwMode="gray">
          <a:xfrm>
            <a:off x="3944619" y="764043"/>
            <a:ext cx="4371603" cy="110001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defPPr>
              <a:defRPr lang="en-US"/>
            </a:defPPr>
            <a:lvl1pPr algn="ctr">
              <a:lnSpc>
                <a:spcPct val="100000"/>
              </a:lnSpc>
              <a:spcBef>
                <a:spcPct val="0"/>
              </a:spcBef>
              <a:buClrTx/>
              <a:buFontTx/>
              <a:buNone/>
              <a:defRPr sz="2666" spc="100">
                <a:solidFill>
                  <a:schemeClr val="bg1"/>
                </a:solidFill>
                <a:latin typeface="Calibri" pitchFamily="34" charset="0"/>
                <a:ea typeface="ＭＳ Ｐゴシック" charset="0"/>
                <a:cs typeface="ＭＳ Ｐゴシック" charset="0"/>
              </a:defRPr>
            </a:lvl1pPr>
            <a:lvl2pPr marL="742950" indent="-285750" eaLnBrk="0" hangingPunct="0">
              <a:lnSpc>
                <a:spcPct val="90000"/>
              </a:lnSpc>
              <a:spcBef>
                <a:spcPts val="800"/>
              </a:spcBef>
              <a:buClr>
                <a:srgbClr val="9F9F9F"/>
              </a:buClr>
              <a:buFont typeface="Arial" pitchFamily="34" charset="0"/>
              <a:buChar char="–"/>
              <a:defRPr sz="2400">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9pPr>
          </a:lstStyle>
          <a:p>
            <a:pPr>
              <a:lnSpc>
                <a:spcPct val="85000"/>
              </a:lnSpc>
              <a:spcAft>
                <a:spcPts val="300"/>
              </a:spcAft>
            </a:pPr>
            <a:r>
              <a:rPr lang="en-US" altLang="en-US" sz="3999" b="1" dirty="0">
                <a:solidFill>
                  <a:srgbClr val="313D3F">
                    <a:alpha val="90000"/>
                  </a:srgbClr>
                </a:solidFill>
                <a:latin typeface="Calibri"/>
                <a:ea typeface="Calibri" charset="0"/>
                <a:cs typeface="Calibri" charset="0"/>
              </a:rPr>
              <a:t>Complete</a:t>
            </a:r>
          </a:p>
          <a:p>
            <a:pPr>
              <a:lnSpc>
                <a:spcPct val="85000"/>
              </a:lnSpc>
              <a:spcAft>
                <a:spcPts val="300"/>
              </a:spcAft>
            </a:pPr>
            <a:r>
              <a:rPr lang="en-US" altLang="en-US" sz="3999" b="1" dirty="0">
                <a:solidFill>
                  <a:srgbClr val="313D3F">
                    <a:alpha val="90000"/>
                  </a:srgbClr>
                </a:solidFill>
                <a:latin typeface="Calibri"/>
                <a:ea typeface="Calibri" charset="0"/>
                <a:cs typeface="Calibri" charset="0"/>
              </a:rPr>
              <a:t>Deployment Choice</a:t>
            </a:r>
          </a:p>
        </p:txBody>
      </p:sp>
      <p:pic>
        <p:nvPicPr>
          <p:cNvPr id="20" name="Picture 19"/>
          <p:cNvPicPr>
            <a:picLocks noChangeAspect="1"/>
          </p:cNvPicPr>
          <p:nvPr/>
        </p:nvPicPr>
        <p:blipFill>
          <a:blip r:embed="rId4" cstate="screen">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flipH="1">
            <a:off x="8341044" y="1571313"/>
            <a:ext cx="1925651" cy="955851"/>
          </a:xfrm>
          <a:prstGeom prst="rect">
            <a:avLst/>
          </a:prstGeom>
        </p:spPr>
      </p:pic>
      <p:sp>
        <p:nvSpPr>
          <p:cNvPr id="22" name="Rectangle 34"/>
          <p:cNvSpPr>
            <a:spLocks noChangeArrowheads="1"/>
          </p:cNvSpPr>
          <p:nvPr/>
        </p:nvSpPr>
        <p:spPr bwMode="gray">
          <a:xfrm>
            <a:off x="1066312" y="5161450"/>
            <a:ext cx="10056226" cy="435888"/>
          </a:xfrm>
          <a:prstGeom prst="rect">
            <a:avLst/>
          </a:prstGeom>
          <a:noFill/>
          <a:ln w="9525">
            <a:noFill/>
            <a:miter lim="800000"/>
            <a:headEnd/>
            <a:tailEnd/>
          </a:ln>
          <a:extLst/>
        </p:spPr>
        <p:txBody>
          <a:bodyPr vert="horz" wrap="none" lIns="0" tIns="0" rIns="0" bIns="0" numCol="1" rtlCol="0" anchor="ctr" anchorCtr="0" compatLnSpc="1">
            <a:prstTxWarp prst="textNoShape">
              <a:avLst/>
            </a:prstTxWarp>
            <a:spAutoFit/>
          </a:bodyPr>
          <a:lstStyle/>
          <a:p>
            <a:pPr algn="ctr" eaLnBrk="0" fontAlgn="base" hangingPunct="0">
              <a:lnSpc>
                <a:spcPct val="80000"/>
              </a:lnSpc>
              <a:spcBef>
                <a:spcPct val="0"/>
              </a:spcBef>
              <a:spcAft>
                <a:spcPct val="0"/>
              </a:spcAft>
            </a:pPr>
            <a:r>
              <a:rPr lang="en-US" altLang="en-US" sz="3399" dirty="0">
                <a:solidFill>
                  <a:srgbClr val="313D3F"/>
                </a:solidFill>
              </a:rPr>
              <a:t>Move Workloads Between On Premises and Public Cloud</a:t>
            </a:r>
          </a:p>
        </p:txBody>
      </p:sp>
      <p:grpSp>
        <p:nvGrpSpPr>
          <p:cNvPr id="23" name="Group 22"/>
          <p:cNvGrpSpPr/>
          <p:nvPr/>
        </p:nvGrpSpPr>
        <p:grpSpPr>
          <a:xfrm>
            <a:off x="4389658" y="2507254"/>
            <a:ext cx="3871657" cy="2234230"/>
            <a:chOff x="4388581" y="2507014"/>
            <a:chExt cx="3872666" cy="2234812"/>
          </a:xfrm>
        </p:grpSpPr>
        <p:grpSp>
          <p:nvGrpSpPr>
            <p:cNvPr id="24" name="Group 23"/>
            <p:cNvGrpSpPr/>
            <p:nvPr/>
          </p:nvGrpSpPr>
          <p:grpSpPr>
            <a:xfrm>
              <a:off x="4388581" y="2507014"/>
              <a:ext cx="3872666" cy="2234812"/>
              <a:chOff x="7916947" y="2507013"/>
              <a:chExt cx="3873674" cy="2234812"/>
            </a:xfrm>
          </p:grpSpPr>
          <p:sp>
            <p:nvSpPr>
              <p:cNvPr id="26" name="Freeform 25"/>
              <p:cNvSpPr/>
              <p:nvPr/>
            </p:nvSpPr>
            <p:spPr>
              <a:xfrm flipH="1">
                <a:off x="8093214" y="2685254"/>
                <a:ext cx="3550737" cy="1943142"/>
              </a:xfrm>
              <a:custGeom>
                <a:avLst/>
                <a:gdLst>
                  <a:gd name="connsiteX0" fmla="*/ 2027166 w 3550737"/>
                  <a:gd name="connsiteY0" fmla="*/ 355 h 1943142"/>
                  <a:gd name="connsiteX1" fmla="*/ 2591107 w 3550737"/>
                  <a:gd name="connsiteY1" fmla="*/ 277282 h 1943142"/>
                  <a:gd name="connsiteX2" fmla="*/ 2690596 w 3550737"/>
                  <a:gd name="connsiteY2" fmla="*/ 483366 h 1943142"/>
                  <a:gd name="connsiteX3" fmla="*/ 2696049 w 3550737"/>
                  <a:gd name="connsiteY3" fmla="*/ 518418 h 1943142"/>
                  <a:gd name="connsiteX4" fmla="*/ 2724468 w 3550737"/>
                  <a:gd name="connsiteY4" fmla="*/ 510449 h 1943142"/>
                  <a:gd name="connsiteX5" fmla="*/ 2770825 w 3550737"/>
                  <a:gd name="connsiteY5" fmla="*/ 506227 h 1943142"/>
                  <a:gd name="connsiteX6" fmla="*/ 2933471 w 3550737"/>
                  <a:gd name="connsiteY6" fmla="*/ 567089 h 1943142"/>
                  <a:gd name="connsiteX7" fmla="*/ 2937036 w 3550737"/>
                  <a:gd name="connsiteY7" fmla="*/ 571866 h 1943142"/>
                  <a:gd name="connsiteX8" fmla="*/ 2975405 w 3550737"/>
                  <a:gd name="connsiteY8" fmla="*/ 579385 h 1943142"/>
                  <a:gd name="connsiteX9" fmla="*/ 3542953 w 3550737"/>
                  <a:gd name="connsiteY9" fmla="*/ 1375472 h 1943142"/>
                  <a:gd name="connsiteX10" fmla="*/ 2874727 w 3550737"/>
                  <a:gd name="connsiteY10" fmla="*/ 1943142 h 1943142"/>
                  <a:gd name="connsiteX11" fmla="*/ 522889 w 3550737"/>
                  <a:gd name="connsiteY11" fmla="*/ 1943142 h 1943142"/>
                  <a:gd name="connsiteX12" fmla="*/ 156701 w 3550737"/>
                  <a:gd name="connsiteY12" fmla="*/ 1787178 h 1943142"/>
                  <a:gd name="connsiteX13" fmla="*/ 1077 w 3550737"/>
                  <a:gd name="connsiteY13" fmla="*/ 1329728 h 1943142"/>
                  <a:gd name="connsiteX14" fmla="*/ 239270 w 3550737"/>
                  <a:gd name="connsiteY14" fmla="*/ 918328 h 1943142"/>
                  <a:gd name="connsiteX15" fmla="*/ 605459 w 3550737"/>
                  <a:gd name="connsiteY15" fmla="*/ 835742 h 1943142"/>
                  <a:gd name="connsiteX16" fmla="*/ 651194 w 3550737"/>
                  <a:gd name="connsiteY16" fmla="*/ 808417 h 1943142"/>
                  <a:gd name="connsiteX17" fmla="*/ 1072019 w 3550737"/>
                  <a:gd name="connsiteY17" fmla="*/ 478684 h 1943142"/>
                  <a:gd name="connsiteX18" fmla="*/ 1324907 w 3550737"/>
                  <a:gd name="connsiteY18" fmla="*/ 459265 h 1943142"/>
                  <a:gd name="connsiteX19" fmla="*/ 1364668 w 3550737"/>
                  <a:gd name="connsiteY19" fmla="*/ 468255 h 1943142"/>
                  <a:gd name="connsiteX20" fmla="*/ 1359149 w 3550737"/>
                  <a:gd name="connsiteY20" fmla="*/ 442707 h 1943142"/>
                  <a:gd name="connsiteX21" fmla="*/ 1550874 w 3550737"/>
                  <a:gd name="connsiteY21" fmla="*/ 222849 h 1943142"/>
                  <a:gd name="connsiteX22" fmla="*/ 1552623 w 3550737"/>
                  <a:gd name="connsiteY22" fmla="*/ 222684 h 1943142"/>
                  <a:gd name="connsiteX23" fmla="*/ 1591193 w 3550737"/>
                  <a:gd name="connsiteY23" fmla="*/ 180833 h 1943142"/>
                  <a:gd name="connsiteX24" fmla="*/ 2027166 w 3550737"/>
                  <a:gd name="connsiteY24" fmla="*/ 355 h 19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0737" h="1943142">
                    <a:moveTo>
                      <a:pt x="2027166" y="355"/>
                    </a:moveTo>
                    <a:cubicBezTo>
                      <a:pt x="2238730" y="-6476"/>
                      <a:pt x="2453748" y="85091"/>
                      <a:pt x="2591107" y="277282"/>
                    </a:cubicBezTo>
                    <a:cubicBezTo>
                      <a:pt x="2636842" y="341448"/>
                      <a:pt x="2671143" y="410143"/>
                      <a:pt x="2690596" y="483366"/>
                    </a:cubicBezTo>
                    <a:lnTo>
                      <a:pt x="2696049" y="518418"/>
                    </a:lnTo>
                    <a:lnTo>
                      <a:pt x="2724468" y="510449"/>
                    </a:lnTo>
                    <a:cubicBezTo>
                      <a:pt x="2739442" y="507681"/>
                      <a:pt x="2754946" y="506227"/>
                      <a:pt x="2770825" y="506227"/>
                    </a:cubicBezTo>
                    <a:cubicBezTo>
                      <a:pt x="2834342" y="506227"/>
                      <a:pt x="2891846" y="529486"/>
                      <a:pt x="2933471" y="567089"/>
                    </a:cubicBezTo>
                    <a:lnTo>
                      <a:pt x="2937036" y="571866"/>
                    </a:lnTo>
                    <a:lnTo>
                      <a:pt x="2975405" y="579385"/>
                    </a:lnTo>
                    <a:cubicBezTo>
                      <a:pt x="3360013" y="652453"/>
                      <a:pt x="3597590" y="991398"/>
                      <a:pt x="3542953" y="1375472"/>
                    </a:cubicBezTo>
                    <a:cubicBezTo>
                      <a:pt x="3488010" y="1695995"/>
                      <a:pt x="3204389" y="1943142"/>
                      <a:pt x="2874727" y="1943142"/>
                    </a:cubicBezTo>
                    <a:cubicBezTo>
                      <a:pt x="2087712" y="1943142"/>
                      <a:pt x="1309904" y="1943142"/>
                      <a:pt x="522889" y="1943142"/>
                    </a:cubicBezTo>
                    <a:cubicBezTo>
                      <a:pt x="385683" y="1943142"/>
                      <a:pt x="257380" y="1888187"/>
                      <a:pt x="156701" y="1787178"/>
                    </a:cubicBezTo>
                    <a:cubicBezTo>
                      <a:pt x="37912" y="1659153"/>
                      <a:pt x="-7823" y="1503805"/>
                      <a:pt x="1077" y="1329728"/>
                    </a:cubicBezTo>
                    <a:cubicBezTo>
                      <a:pt x="19495" y="1155651"/>
                      <a:pt x="92856" y="1018722"/>
                      <a:pt x="239270" y="918328"/>
                    </a:cubicBezTo>
                    <a:cubicBezTo>
                      <a:pt x="349157" y="844952"/>
                      <a:pt x="467946" y="817321"/>
                      <a:pt x="605459" y="835742"/>
                    </a:cubicBezTo>
                    <a:cubicBezTo>
                      <a:pt x="632470" y="835742"/>
                      <a:pt x="641986" y="826531"/>
                      <a:pt x="651194" y="808417"/>
                    </a:cubicBezTo>
                    <a:cubicBezTo>
                      <a:pt x="751873" y="634340"/>
                      <a:pt x="888772" y="524429"/>
                      <a:pt x="1072019" y="478684"/>
                    </a:cubicBezTo>
                    <a:cubicBezTo>
                      <a:pt x="1158886" y="455811"/>
                      <a:pt x="1243604" y="446677"/>
                      <a:pt x="1324907" y="459265"/>
                    </a:cubicBezTo>
                    <a:lnTo>
                      <a:pt x="1364668" y="468255"/>
                    </a:lnTo>
                    <a:lnTo>
                      <a:pt x="1359149" y="442707"/>
                    </a:lnTo>
                    <a:cubicBezTo>
                      <a:pt x="1359149" y="334257"/>
                      <a:pt x="1441457" y="243775"/>
                      <a:pt x="1550874" y="222849"/>
                    </a:cubicBezTo>
                    <a:lnTo>
                      <a:pt x="1552623" y="222684"/>
                    </a:lnTo>
                    <a:lnTo>
                      <a:pt x="1591193" y="180833"/>
                    </a:lnTo>
                    <a:cubicBezTo>
                      <a:pt x="1711763" y="65951"/>
                      <a:pt x="1868493" y="5478"/>
                      <a:pt x="2027166" y="355"/>
                    </a:cubicBez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89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sp>
            <p:nvSpPr>
              <p:cNvPr id="28" name="Freeform 2"/>
              <p:cNvSpPr>
                <a:spLocks noChangeArrowheads="1"/>
              </p:cNvSpPr>
              <p:nvPr/>
            </p:nvSpPr>
            <p:spPr bwMode="gray">
              <a:xfrm>
                <a:off x="7916947" y="2507013"/>
                <a:ext cx="3873674" cy="2234812"/>
              </a:xfrm>
              <a:custGeom>
                <a:avLst/>
                <a:gdLst>
                  <a:gd name="T0" fmla="*/ 6797 w 12971"/>
                  <a:gd name="T1" fmla="*/ 7573 h 7574"/>
                  <a:gd name="T2" fmla="*/ 6797 w 12971"/>
                  <a:gd name="T3" fmla="*/ 7573 h 7574"/>
                  <a:gd name="T4" fmla="*/ 3042 w 12971"/>
                  <a:gd name="T5" fmla="*/ 7573 h 7574"/>
                  <a:gd name="T6" fmla="*/ 567 w 12971"/>
                  <a:gd name="T7" fmla="*/ 6083 h 7574"/>
                  <a:gd name="T8" fmla="*/ 1044 w 12971"/>
                  <a:gd name="T9" fmla="*/ 2864 h 7574"/>
                  <a:gd name="T10" fmla="*/ 3042 w 12971"/>
                  <a:gd name="T11" fmla="*/ 2029 h 7574"/>
                  <a:gd name="T12" fmla="*/ 3131 w 12971"/>
                  <a:gd name="T13" fmla="*/ 1969 h 7574"/>
                  <a:gd name="T14" fmla="*/ 5159 w 12971"/>
                  <a:gd name="T15" fmla="*/ 240 h 7574"/>
                  <a:gd name="T16" fmla="*/ 8050 w 12971"/>
                  <a:gd name="T17" fmla="*/ 1611 h 7574"/>
                  <a:gd name="T18" fmla="*/ 8169 w 12971"/>
                  <a:gd name="T19" fmla="*/ 1671 h 7574"/>
                  <a:gd name="T20" fmla="*/ 10525 w 12971"/>
                  <a:gd name="T21" fmla="*/ 2804 h 7574"/>
                  <a:gd name="T22" fmla="*/ 10614 w 12971"/>
                  <a:gd name="T23" fmla="*/ 2893 h 7574"/>
                  <a:gd name="T24" fmla="*/ 12791 w 12971"/>
                  <a:gd name="T25" fmla="*/ 4621 h 7574"/>
                  <a:gd name="T26" fmla="*/ 12254 w 12971"/>
                  <a:gd name="T27" fmla="*/ 6828 h 7574"/>
                  <a:gd name="T28" fmla="*/ 10793 w 12971"/>
                  <a:gd name="T29" fmla="*/ 7544 h 7574"/>
                  <a:gd name="T30" fmla="*/ 10555 w 12971"/>
                  <a:gd name="T31" fmla="*/ 7573 h 7574"/>
                  <a:gd name="T32" fmla="*/ 6797 w 12971"/>
                  <a:gd name="T33" fmla="*/ 7573 h 7574"/>
                  <a:gd name="T34" fmla="*/ 3608 w 12971"/>
                  <a:gd name="T35" fmla="*/ 3400 h 7574"/>
                  <a:gd name="T36" fmla="*/ 3608 w 12971"/>
                  <a:gd name="T37" fmla="*/ 3400 h 7574"/>
                  <a:gd name="T38" fmla="*/ 3161 w 12971"/>
                  <a:gd name="T39" fmla="*/ 3251 h 7574"/>
                  <a:gd name="T40" fmla="*/ 3071 w 12971"/>
                  <a:gd name="T41" fmla="*/ 3161 h 7574"/>
                  <a:gd name="T42" fmla="*/ 3012 w 12971"/>
                  <a:gd name="T43" fmla="*/ 2655 h 7574"/>
                  <a:gd name="T44" fmla="*/ 2922 w 12971"/>
                  <a:gd name="T45" fmla="*/ 2565 h 7574"/>
                  <a:gd name="T46" fmla="*/ 2654 w 12971"/>
                  <a:gd name="T47" fmla="*/ 2595 h 7574"/>
                  <a:gd name="T48" fmla="*/ 805 w 12971"/>
                  <a:gd name="T49" fmla="*/ 5188 h 7574"/>
                  <a:gd name="T50" fmla="*/ 2982 w 12971"/>
                  <a:gd name="T51" fmla="*/ 7037 h 7574"/>
                  <a:gd name="T52" fmla="*/ 10644 w 12971"/>
                  <a:gd name="T53" fmla="*/ 7037 h 7574"/>
                  <a:gd name="T54" fmla="*/ 11837 w 12971"/>
                  <a:gd name="T55" fmla="*/ 6529 h 7574"/>
                  <a:gd name="T56" fmla="*/ 12344 w 12971"/>
                  <a:gd name="T57" fmla="*/ 5039 h 7574"/>
                  <a:gd name="T58" fmla="*/ 11568 w 12971"/>
                  <a:gd name="T59" fmla="*/ 3699 h 7574"/>
                  <a:gd name="T60" fmla="*/ 10375 w 12971"/>
                  <a:gd name="T61" fmla="*/ 3430 h 7574"/>
                  <a:gd name="T62" fmla="*/ 10226 w 12971"/>
                  <a:gd name="T63" fmla="*/ 3341 h 7574"/>
                  <a:gd name="T64" fmla="*/ 8855 w 12971"/>
                  <a:gd name="T65" fmla="*/ 2267 h 7574"/>
                  <a:gd name="T66" fmla="*/ 7274 w 12971"/>
                  <a:gd name="T67" fmla="*/ 2565 h 7574"/>
                  <a:gd name="T68" fmla="*/ 7215 w 12971"/>
                  <a:gd name="T69" fmla="*/ 2565 h 7574"/>
                  <a:gd name="T70" fmla="*/ 6738 w 12971"/>
                  <a:gd name="T71" fmla="*/ 2356 h 7574"/>
                  <a:gd name="T72" fmla="*/ 7573 w 12971"/>
                  <a:gd name="T73" fmla="*/ 1820 h 7574"/>
                  <a:gd name="T74" fmla="*/ 7513 w 12971"/>
                  <a:gd name="T75" fmla="*/ 1730 h 7574"/>
                  <a:gd name="T76" fmla="*/ 3906 w 12971"/>
                  <a:gd name="T77" fmla="*/ 1611 h 7574"/>
                  <a:gd name="T78" fmla="*/ 3548 w 12971"/>
                  <a:gd name="T79" fmla="*/ 3042 h 7574"/>
                  <a:gd name="T80" fmla="*/ 3608 w 12971"/>
                  <a:gd name="T81" fmla="*/ 3400 h 7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71" h="7574">
                    <a:moveTo>
                      <a:pt x="6797" y="7573"/>
                    </a:moveTo>
                    <a:lnTo>
                      <a:pt x="6797" y="7573"/>
                    </a:lnTo>
                    <a:cubicBezTo>
                      <a:pt x="5546" y="7573"/>
                      <a:pt x="4293" y="7573"/>
                      <a:pt x="3042" y="7573"/>
                    </a:cubicBezTo>
                    <a:cubicBezTo>
                      <a:pt x="1939" y="7544"/>
                      <a:pt x="1104" y="7037"/>
                      <a:pt x="567" y="6083"/>
                    </a:cubicBezTo>
                    <a:cubicBezTo>
                      <a:pt x="0" y="5039"/>
                      <a:pt x="209" y="3699"/>
                      <a:pt x="1044" y="2864"/>
                    </a:cubicBezTo>
                    <a:cubicBezTo>
                      <a:pt x="1581" y="2327"/>
                      <a:pt x="2266" y="2029"/>
                      <a:pt x="3042" y="2029"/>
                    </a:cubicBezTo>
                    <a:cubicBezTo>
                      <a:pt x="3101" y="2029"/>
                      <a:pt x="3131" y="2029"/>
                      <a:pt x="3131" y="1969"/>
                    </a:cubicBezTo>
                    <a:cubicBezTo>
                      <a:pt x="3489" y="1044"/>
                      <a:pt x="4174" y="448"/>
                      <a:pt x="5159" y="240"/>
                    </a:cubicBezTo>
                    <a:cubicBezTo>
                      <a:pt x="6321" y="0"/>
                      <a:pt x="7513" y="567"/>
                      <a:pt x="8050" y="1611"/>
                    </a:cubicBezTo>
                    <a:cubicBezTo>
                      <a:pt x="8080" y="1671"/>
                      <a:pt x="8109" y="1671"/>
                      <a:pt x="8169" y="1671"/>
                    </a:cubicBezTo>
                    <a:cubicBezTo>
                      <a:pt x="9153" y="1641"/>
                      <a:pt x="9929" y="2029"/>
                      <a:pt x="10525" y="2804"/>
                    </a:cubicBezTo>
                    <a:cubicBezTo>
                      <a:pt x="10555" y="2864"/>
                      <a:pt x="10555" y="2864"/>
                      <a:pt x="10614" y="2893"/>
                    </a:cubicBezTo>
                    <a:cubicBezTo>
                      <a:pt x="11687" y="2893"/>
                      <a:pt x="12553" y="3579"/>
                      <a:pt x="12791" y="4621"/>
                    </a:cubicBezTo>
                    <a:cubicBezTo>
                      <a:pt x="12970" y="5426"/>
                      <a:pt x="12821" y="6172"/>
                      <a:pt x="12254" y="6828"/>
                    </a:cubicBezTo>
                    <a:cubicBezTo>
                      <a:pt x="11867" y="7275"/>
                      <a:pt x="11390" y="7514"/>
                      <a:pt x="10793" y="7544"/>
                    </a:cubicBezTo>
                    <a:cubicBezTo>
                      <a:pt x="10733" y="7573"/>
                      <a:pt x="10644" y="7573"/>
                      <a:pt x="10555" y="7573"/>
                    </a:cubicBezTo>
                    <a:cubicBezTo>
                      <a:pt x="9302" y="7573"/>
                      <a:pt x="8050" y="7573"/>
                      <a:pt x="6797" y="7573"/>
                    </a:cubicBezTo>
                    <a:close/>
                    <a:moveTo>
                      <a:pt x="3608" y="3400"/>
                    </a:moveTo>
                    <a:lnTo>
                      <a:pt x="3608" y="3400"/>
                    </a:lnTo>
                    <a:cubicBezTo>
                      <a:pt x="3459" y="3341"/>
                      <a:pt x="3310" y="3310"/>
                      <a:pt x="3161" y="3251"/>
                    </a:cubicBezTo>
                    <a:cubicBezTo>
                      <a:pt x="3101" y="3222"/>
                      <a:pt x="3071" y="3222"/>
                      <a:pt x="3071" y="3161"/>
                    </a:cubicBezTo>
                    <a:cubicBezTo>
                      <a:pt x="3042" y="2983"/>
                      <a:pt x="3012" y="2804"/>
                      <a:pt x="3012" y="2655"/>
                    </a:cubicBezTo>
                    <a:cubicBezTo>
                      <a:pt x="3012" y="2595"/>
                      <a:pt x="3012" y="2565"/>
                      <a:pt x="2922" y="2565"/>
                    </a:cubicBezTo>
                    <a:cubicBezTo>
                      <a:pt x="2833" y="2565"/>
                      <a:pt x="2743" y="2565"/>
                      <a:pt x="2654" y="2595"/>
                    </a:cubicBezTo>
                    <a:cubicBezTo>
                      <a:pt x="1401" y="2833"/>
                      <a:pt x="627" y="3937"/>
                      <a:pt x="805" y="5188"/>
                    </a:cubicBezTo>
                    <a:cubicBezTo>
                      <a:pt x="984" y="6232"/>
                      <a:pt x="1908" y="7037"/>
                      <a:pt x="2982" y="7037"/>
                    </a:cubicBezTo>
                    <a:cubicBezTo>
                      <a:pt x="5546" y="7037"/>
                      <a:pt x="8080" y="7037"/>
                      <a:pt x="10644" y="7037"/>
                    </a:cubicBezTo>
                    <a:cubicBezTo>
                      <a:pt x="11091" y="7037"/>
                      <a:pt x="11509" y="6858"/>
                      <a:pt x="11837" y="6529"/>
                    </a:cubicBezTo>
                    <a:cubicBezTo>
                      <a:pt x="12224" y="6112"/>
                      <a:pt x="12373" y="5606"/>
                      <a:pt x="12344" y="5039"/>
                    </a:cubicBezTo>
                    <a:cubicBezTo>
                      <a:pt x="12284" y="4472"/>
                      <a:pt x="12045" y="4026"/>
                      <a:pt x="11568" y="3699"/>
                    </a:cubicBezTo>
                    <a:cubicBezTo>
                      <a:pt x="11210" y="3460"/>
                      <a:pt x="10823" y="3370"/>
                      <a:pt x="10375" y="3430"/>
                    </a:cubicBezTo>
                    <a:cubicBezTo>
                      <a:pt x="10287" y="3430"/>
                      <a:pt x="10256" y="3400"/>
                      <a:pt x="10226" y="3341"/>
                    </a:cubicBezTo>
                    <a:cubicBezTo>
                      <a:pt x="9898" y="2774"/>
                      <a:pt x="9452" y="2416"/>
                      <a:pt x="8855" y="2267"/>
                    </a:cubicBezTo>
                    <a:cubicBezTo>
                      <a:pt x="8289" y="2118"/>
                      <a:pt x="7751" y="2148"/>
                      <a:pt x="7274" y="2565"/>
                    </a:cubicBezTo>
                    <a:cubicBezTo>
                      <a:pt x="7245" y="2565"/>
                      <a:pt x="7215" y="2565"/>
                      <a:pt x="7215" y="2565"/>
                    </a:cubicBezTo>
                    <a:cubicBezTo>
                      <a:pt x="7066" y="2506"/>
                      <a:pt x="6916" y="2416"/>
                      <a:pt x="6738" y="2356"/>
                    </a:cubicBezTo>
                    <a:cubicBezTo>
                      <a:pt x="6977" y="2118"/>
                      <a:pt x="7245" y="1939"/>
                      <a:pt x="7573" y="1820"/>
                    </a:cubicBezTo>
                    <a:cubicBezTo>
                      <a:pt x="7543" y="1790"/>
                      <a:pt x="7543" y="1760"/>
                      <a:pt x="7513" y="1730"/>
                    </a:cubicBezTo>
                    <a:cubicBezTo>
                      <a:pt x="6708" y="418"/>
                      <a:pt x="4801" y="359"/>
                      <a:pt x="3906" y="1611"/>
                    </a:cubicBezTo>
                    <a:cubicBezTo>
                      <a:pt x="3608" y="2029"/>
                      <a:pt x="3459" y="2506"/>
                      <a:pt x="3548" y="3042"/>
                    </a:cubicBezTo>
                    <a:cubicBezTo>
                      <a:pt x="3578" y="3161"/>
                      <a:pt x="3608" y="3281"/>
                      <a:pt x="3608" y="3400"/>
                    </a:cubicBezTo>
                    <a:close/>
                  </a:path>
                </a:pathLst>
              </a:custGeom>
              <a:solidFill>
                <a:schemeClr val="accent5">
                  <a:lumMod val="60000"/>
                  <a:lumOff val="40000"/>
                </a:schemeClr>
              </a:solidFill>
              <a:ln>
                <a:noFill/>
              </a:ln>
              <a:effectLst/>
              <a:extLst/>
            </p:spPr>
            <p:txBody>
              <a:bodyPr wrap="none" anchor="ctr"/>
              <a:lstStyle/>
              <a:p>
                <a:endParaRPr lang="en-US" sz="1799" dirty="0">
                  <a:solidFill>
                    <a:srgbClr val="5F5F5F"/>
                  </a:solidFill>
                </a:endParaRPr>
              </a:p>
            </p:txBody>
          </p:sp>
          <p:sp>
            <p:nvSpPr>
              <p:cNvPr id="29" name="TextBox 28"/>
              <p:cNvSpPr txBox="1">
                <a:spLocks noChangeArrowheads="1"/>
              </p:cNvSpPr>
              <p:nvPr/>
            </p:nvSpPr>
            <p:spPr bwMode="gray">
              <a:xfrm>
                <a:off x="8457675" y="3797591"/>
                <a:ext cx="1564679" cy="256419"/>
              </a:xfrm>
              <a:prstGeom prst="rect">
                <a:avLst/>
              </a:prstGeom>
              <a:noFill/>
              <a:ln w="9525">
                <a:noFill/>
                <a:miter lim="800000"/>
                <a:headEnd/>
                <a:tailEnd/>
              </a:ln>
              <a:extLst/>
            </p:spPr>
            <p:txBody>
              <a:bodyPr vert="horz" wrap="none" lIns="0" tIns="0" rIns="0" bIns="0" numCol="1" rtlCol="0" anchor="ctr" anchorCtr="0" compatLnSpc="1">
                <a:prstTxWarp prst="textNoShape">
                  <a:avLst/>
                </a:prstTxWarp>
                <a:spAutoFit/>
              </a:bodyPr>
              <a:lstStyle>
                <a:defPPr>
                  <a:defRPr lang="en-US"/>
                </a:defPPr>
                <a:lvl1pPr algn="ctr" eaLnBrk="0" fontAlgn="base" hangingPunct="0">
                  <a:lnSpc>
                    <a:spcPct val="80000"/>
                  </a:lnSpc>
                  <a:spcBef>
                    <a:spcPct val="0"/>
                  </a:spcBef>
                  <a:spcAft>
                    <a:spcPct val="0"/>
                  </a:spcAft>
                  <a:defRPr sz="3600">
                    <a:latin typeface="+mj-lt"/>
                    <a:ea typeface="+mj-ea"/>
                    <a:cs typeface="+mj-cs"/>
                  </a:defRPr>
                </a:lvl1pPr>
                <a:lvl2pPr eaLnBrk="0" fontAlgn="base" hangingPunct="0">
                  <a:lnSpc>
                    <a:spcPct val="80000"/>
                  </a:lnSpc>
                  <a:spcBef>
                    <a:spcPct val="0"/>
                  </a:spcBef>
                  <a:spcAft>
                    <a:spcPct val="0"/>
                  </a:spcAft>
                  <a:defRPr sz="3600">
                    <a:latin typeface="Calibri" pitchFamily="34" charset="0"/>
                  </a:defRPr>
                </a:lvl2pPr>
                <a:lvl3pPr eaLnBrk="0" fontAlgn="base" hangingPunct="0">
                  <a:lnSpc>
                    <a:spcPct val="80000"/>
                  </a:lnSpc>
                  <a:spcBef>
                    <a:spcPct val="0"/>
                  </a:spcBef>
                  <a:spcAft>
                    <a:spcPct val="0"/>
                  </a:spcAft>
                  <a:defRPr sz="3600">
                    <a:latin typeface="Calibri" pitchFamily="34" charset="0"/>
                  </a:defRPr>
                </a:lvl3pPr>
                <a:lvl4pPr eaLnBrk="0" fontAlgn="base" hangingPunct="0">
                  <a:lnSpc>
                    <a:spcPct val="80000"/>
                  </a:lnSpc>
                  <a:spcBef>
                    <a:spcPct val="0"/>
                  </a:spcBef>
                  <a:spcAft>
                    <a:spcPct val="0"/>
                  </a:spcAft>
                  <a:defRPr sz="3600">
                    <a:latin typeface="Calibri" pitchFamily="34" charset="0"/>
                  </a:defRPr>
                </a:lvl4pPr>
                <a:lvl5pPr eaLnBrk="0" fontAlgn="base" hangingPunct="0">
                  <a:lnSpc>
                    <a:spcPct val="80000"/>
                  </a:lnSpc>
                  <a:spcBef>
                    <a:spcPct val="0"/>
                  </a:spcBef>
                  <a:spcAft>
                    <a:spcPct val="0"/>
                  </a:spcAft>
                  <a:defRPr sz="3600">
                    <a:latin typeface="Calibri" pitchFamily="34" charset="0"/>
                  </a:defRPr>
                </a:lvl5pPr>
                <a:lvl6pPr marL="457101" fontAlgn="base">
                  <a:lnSpc>
                    <a:spcPct val="80000"/>
                  </a:lnSpc>
                  <a:spcBef>
                    <a:spcPct val="0"/>
                  </a:spcBef>
                  <a:spcAft>
                    <a:spcPct val="0"/>
                  </a:spcAft>
                  <a:defRPr sz="3600">
                    <a:latin typeface="Calibri" pitchFamily="34" charset="0"/>
                  </a:defRPr>
                </a:lvl6pPr>
                <a:lvl7pPr marL="914209" fontAlgn="base">
                  <a:lnSpc>
                    <a:spcPct val="80000"/>
                  </a:lnSpc>
                  <a:spcBef>
                    <a:spcPct val="0"/>
                  </a:spcBef>
                  <a:spcAft>
                    <a:spcPct val="0"/>
                  </a:spcAft>
                  <a:defRPr sz="3600">
                    <a:latin typeface="Calibri" pitchFamily="34" charset="0"/>
                  </a:defRPr>
                </a:lvl7pPr>
                <a:lvl8pPr marL="1371313" fontAlgn="base">
                  <a:lnSpc>
                    <a:spcPct val="80000"/>
                  </a:lnSpc>
                  <a:spcBef>
                    <a:spcPct val="0"/>
                  </a:spcBef>
                  <a:spcAft>
                    <a:spcPct val="0"/>
                  </a:spcAft>
                  <a:defRPr sz="3600">
                    <a:latin typeface="Calibri" pitchFamily="34" charset="0"/>
                  </a:defRPr>
                </a:lvl8pPr>
                <a:lvl9pPr marL="1828420" fontAlgn="base">
                  <a:lnSpc>
                    <a:spcPct val="80000"/>
                  </a:lnSpc>
                  <a:spcBef>
                    <a:spcPct val="0"/>
                  </a:spcBef>
                  <a:spcAft>
                    <a:spcPct val="0"/>
                  </a:spcAft>
                  <a:defRPr sz="3600">
                    <a:latin typeface="Calibri" pitchFamily="34" charset="0"/>
                  </a:defRPr>
                </a:lvl9pPr>
              </a:lstStyle>
              <a:p>
                <a:r>
                  <a:rPr lang="en-US" altLang="en-US" sz="1999" b="1" dirty="0">
                    <a:solidFill>
                      <a:srgbClr val="FFFFFF"/>
                    </a:solidFill>
                  </a:rPr>
                  <a:t>PUBLIC CLOUD</a:t>
                </a:r>
              </a:p>
            </p:txBody>
          </p:sp>
        </p:grpSp>
        <p:pic>
          <p:nvPicPr>
            <p:cNvPr id="25" name="Picture 24"/>
            <p:cNvPicPr>
              <a:picLocks noChangeAspect="1"/>
            </p:cNvPicPr>
            <p:nvPr/>
          </p:nvPicPr>
          <p:blipFill>
            <a:blip r:embed="rId6" cstate="screen">
              <a:lum bright="70000" contrast="-70000"/>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611457" y="3412767"/>
              <a:ext cx="811728" cy="813312"/>
            </a:xfrm>
            <a:prstGeom prst="rect">
              <a:avLst/>
            </a:prstGeom>
          </p:spPr>
        </p:pic>
      </p:grpSp>
      <p:pic>
        <p:nvPicPr>
          <p:cNvPr id="30" name="Picture 29"/>
          <p:cNvPicPr>
            <a:picLocks noChangeAspect="1"/>
          </p:cNvPicPr>
          <p:nvPr/>
        </p:nvPicPr>
        <p:blipFill>
          <a:blip r:embed="rId4" cstate="screen">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58797" y="1506412"/>
            <a:ext cx="1925651" cy="955851"/>
          </a:xfrm>
          <a:prstGeom prst="rect">
            <a:avLst/>
          </a:prstGeom>
        </p:spPr>
      </p:pic>
      <p:sp>
        <p:nvSpPr>
          <p:cNvPr id="33" name="Left-Right Arrow 32"/>
          <p:cNvSpPr/>
          <p:nvPr/>
        </p:nvSpPr>
        <p:spPr>
          <a:xfrm>
            <a:off x="4790208" y="2924443"/>
            <a:ext cx="2900940" cy="1455818"/>
          </a:xfrm>
          <a:prstGeom prst="leftRightArrow">
            <a:avLst/>
          </a:prstGeom>
          <a:solidFill>
            <a:schemeClr val="accent1">
              <a:alpha val="70000"/>
            </a:schemeClr>
          </a:solidFill>
          <a:ln w="381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endParaRPr>
          </a:p>
        </p:txBody>
      </p:sp>
    </p:spTree>
    <p:extLst>
      <p:ext uri="{BB962C8B-B14F-4D97-AF65-F5344CB8AC3E}">
        <p14:creationId xmlns:p14="http://schemas.microsoft.com/office/powerpoint/2010/main" val="143641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94402E-6 3.00139E-6 L 0.27584 0.00231 " pathEditMode="relative" rAng="0" ptsTypes="AA">
                                      <p:cBhvr>
                                        <p:cTn id="6" dur="2000" fill="hold"/>
                                        <p:tgtEl>
                                          <p:spTgt spid="23"/>
                                        </p:tgtEl>
                                        <p:attrNameLst>
                                          <p:attrName>ppt_x</p:attrName>
                                          <p:attrName>ppt_y</p:attrName>
                                        </p:attrNameLst>
                                      </p:cBhvr>
                                      <p:rCtr x="13785" y="116"/>
                                    </p:animMotion>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42" presetClass="path" presetSubtype="0" accel="50000" decel="50000" fill="hold" nodeType="withEffect">
                                  <p:stCondLst>
                                    <p:cond delay="0"/>
                                  </p:stCondLst>
                                  <p:childTnLst>
                                    <p:animMotion origin="layout" path="M 2.90549E-6 1.8805E-6 L -0.29042 0.00069 " pathEditMode="relative" rAng="0" ptsTypes="AA">
                                      <p:cBhvr>
                                        <p:cTn id="10" dur="2000" fill="hold"/>
                                        <p:tgtEl>
                                          <p:spTgt spid="11"/>
                                        </p:tgtEl>
                                        <p:attrNameLst>
                                          <p:attrName>ppt_x</p:attrName>
                                          <p:attrName>ppt_y</p:attrName>
                                        </p:attrNameLst>
                                      </p:cBhvr>
                                      <p:rCtr x="-14527" y="23"/>
                                    </p:animMotion>
                                  </p:childTnLst>
                                </p:cTn>
                              </p:par>
                            </p:childTnLst>
                          </p:cTn>
                        </p:par>
                        <p:par>
                          <p:cTn id="11" fill="hold">
                            <p:stCondLst>
                              <p:cond delay="2000"/>
                            </p:stCondLst>
                            <p:childTnLst>
                              <p:par>
                                <p:cTn id="12" presetID="10" presetClass="entr" presetSubtype="0" fill="hold" grpId="0" nodeType="afterEffect">
                                  <p:stCondLst>
                                    <p:cond delay="5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750"/>
                                        <p:tgtEl>
                                          <p:spTgt spid="33"/>
                                        </p:tgtEl>
                                      </p:cBhvr>
                                    </p:animEffect>
                                  </p:childTnLst>
                                </p:cTn>
                              </p:par>
                              <p:par>
                                <p:cTn id="15" presetID="10" presetClass="entr" presetSubtype="0" fill="hold" grpId="1" nodeType="withEffect">
                                  <p:stCondLst>
                                    <p:cond delay="50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7946823" y="6555434"/>
            <a:ext cx="3199567" cy="182832"/>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sp>
        <p:nvSpPr>
          <p:cNvPr id="33" name="Title 1"/>
          <p:cNvSpPr txBox="1">
            <a:spLocks/>
          </p:cNvSpPr>
          <p:nvPr/>
        </p:nvSpPr>
        <p:spPr bwMode="gray">
          <a:xfrm>
            <a:off x="534868" y="806183"/>
            <a:ext cx="4723170" cy="6461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algn="ctr">
              <a:lnSpc>
                <a:spcPct val="100000"/>
              </a:lnSpc>
              <a:spcBef>
                <a:spcPct val="0"/>
              </a:spcBef>
              <a:buClrTx/>
              <a:buFontTx/>
              <a:buNone/>
              <a:defRPr sz="2666" spc="100">
                <a:solidFill>
                  <a:schemeClr val="bg1"/>
                </a:solidFill>
                <a:latin typeface="Calibri" pitchFamily="34" charset="0"/>
                <a:ea typeface="ＭＳ Ｐゴシック" charset="0"/>
                <a:cs typeface="ＭＳ Ｐゴシック" charset="0"/>
              </a:defRPr>
            </a:lvl1pPr>
            <a:lvl2pPr marL="742950" indent="-285750" eaLnBrk="0" hangingPunct="0">
              <a:lnSpc>
                <a:spcPct val="90000"/>
              </a:lnSpc>
              <a:spcBef>
                <a:spcPts val="800"/>
              </a:spcBef>
              <a:buClr>
                <a:srgbClr val="9F9F9F"/>
              </a:buClr>
              <a:buFont typeface="Arial" pitchFamily="34" charset="0"/>
              <a:buChar char="–"/>
              <a:defRPr sz="2400">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9pPr>
          </a:lstStyle>
          <a:p>
            <a:pPr>
              <a:lnSpc>
                <a:spcPct val="85000"/>
              </a:lnSpc>
              <a:spcAft>
                <a:spcPts val="300"/>
              </a:spcAft>
            </a:pPr>
            <a:r>
              <a:rPr lang="en-US" altLang="en-US" sz="4799" dirty="0">
                <a:solidFill>
                  <a:srgbClr val="FFFFFF">
                    <a:alpha val="90000"/>
                  </a:srgbClr>
                </a:solidFill>
                <a:latin typeface="Calibri"/>
                <a:ea typeface="Calibri" charset="0"/>
                <a:cs typeface="Calibri" charset="0"/>
              </a:rPr>
              <a:t>Cloud@Customer</a:t>
            </a:r>
          </a:p>
        </p:txBody>
      </p:sp>
      <p:grpSp>
        <p:nvGrpSpPr>
          <p:cNvPr id="53" name="Group 52"/>
          <p:cNvGrpSpPr/>
          <p:nvPr/>
        </p:nvGrpSpPr>
        <p:grpSpPr>
          <a:xfrm>
            <a:off x="1540831" y="2214638"/>
            <a:ext cx="3781311" cy="2182094"/>
            <a:chOff x="784302" y="2456530"/>
            <a:chExt cx="3781311" cy="2182094"/>
          </a:xfrm>
        </p:grpSpPr>
        <p:grpSp>
          <p:nvGrpSpPr>
            <p:cNvPr id="35" name="Group 34"/>
            <p:cNvGrpSpPr/>
            <p:nvPr/>
          </p:nvGrpSpPr>
          <p:grpSpPr>
            <a:xfrm>
              <a:off x="784302" y="2456530"/>
              <a:ext cx="3781311" cy="2182094"/>
              <a:chOff x="784302" y="2404394"/>
              <a:chExt cx="3871657" cy="2234230"/>
            </a:xfrm>
          </p:grpSpPr>
          <p:sp>
            <p:nvSpPr>
              <p:cNvPr id="42" name="Freeform 41"/>
              <p:cNvSpPr/>
              <p:nvPr/>
            </p:nvSpPr>
            <p:spPr>
              <a:xfrm flipH="1">
                <a:off x="944705" y="2582589"/>
                <a:ext cx="3548888" cy="1942636"/>
              </a:xfrm>
              <a:custGeom>
                <a:avLst/>
                <a:gdLst>
                  <a:gd name="connsiteX0" fmla="*/ 2027166 w 3550737"/>
                  <a:gd name="connsiteY0" fmla="*/ 355 h 1943142"/>
                  <a:gd name="connsiteX1" fmla="*/ 2591107 w 3550737"/>
                  <a:gd name="connsiteY1" fmla="*/ 277282 h 1943142"/>
                  <a:gd name="connsiteX2" fmla="*/ 2690596 w 3550737"/>
                  <a:gd name="connsiteY2" fmla="*/ 483366 h 1943142"/>
                  <a:gd name="connsiteX3" fmla="*/ 2696049 w 3550737"/>
                  <a:gd name="connsiteY3" fmla="*/ 518418 h 1943142"/>
                  <a:gd name="connsiteX4" fmla="*/ 2724468 w 3550737"/>
                  <a:gd name="connsiteY4" fmla="*/ 510449 h 1943142"/>
                  <a:gd name="connsiteX5" fmla="*/ 2770825 w 3550737"/>
                  <a:gd name="connsiteY5" fmla="*/ 506227 h 1943142"/>
                  <a:gd name="connsiteX6" fmla="*/ 2933471 w 3550737"/>
                  <a:gd name="connsiteY6" fmla="*/ 567089 h 1943142"/>
                  <a:gd name="connsiteX7" fmla="*/ 2937036 w 3550737"/>
                  <a:gd name="connsiteY7" fmla="*/ 571866 h 1943142"/>
                  <a:gd name="connsiteX8" fmla="*/ 2975405 w 3550737"/>
                  <a:gd name="connsiteY8" fmla="*/ 579385 h 1943142"/>
                  <a:gd name="connsiteX9" fmla="*/ 3542953 w 3550737"/>
                  <a:gd name="connsiteY9" fmla="*/ 1375472 h 1943142"/>
                  <a:gd name="connsiteX10" fmla="*/ 2874727 w 3550737"/>
                  <a:gd name="connsiteY10" fmla="*/ 1943142 h 1943142"/>
                  <a:gd name="connsiteX11" fmla="*/ 522889 w 3550737"/>
                  <a:gd name="connsiteY11" fmla="*/ 1943142 h 1943142"/>
                  <a:gd name="connsiteX12" fmla="*/ 156701 w 3550737"/>
                  <a:gd name="connsiteY12" fmla="*/ 1787178 h 1943142"/>
                  <a:gd name="connsiteX13" fmla="*/ 1077 w 3550737"/>
                  <a:gd name="connsiteY13" fmla="*/ 1329728 h 1943142"/>
                  <a:gd name="connsiteX14" fmla="*/ 239270 w 3550737"/>
                  <a:gd name="connsiteY14" fmla="*/ 918328 h 1943142"/>
                  <a:gd name="connsiteX15" fmla="*/ 605459 w 3550737"/>
                  <a:gd name="connsiteY15" fmla="*/ 835742 h 1943142"/>
                  <a:gd name="connsiteX16" fmla="*/ 651194 w 3550737"/>
                  <a:gd name="connsiteY16" fmla="*/ 808417 h 1943142"/>
                  <a:gd name="connsiteX17" fmla="*/ 1072019 w 3550737"/>
                  <a:gd name="connsiteY17" fmla="*/ 478684 h 1943142"/>
                  <a:gd name="connsiteX18" fmla="*/ 1324907 w 3550737"/>
                  <a:gd name="connsiteY18" fmla="*/ 459265 h 1943142"/>
                  <a:gd name="connsiteX19" fmla="*/ 1364668 w 3550737"/>
                  <a:gd name="connsiteY19" fmla="*/ 468255 h 1943142"/>
                  <a:gd name="connsiteX20" fmla="*/ 1359149 w 3550737"/>
                  <a:gd name="connsiteY20" fmla="*/ 442707 h 1943142"/>
                  <a:gd name="connsiteX21" fmla="*/ 1550874 w 3550737"/>
                  <a:gd name="connsiteY21" fmla="*/ 222849 h 1943142"/>
                  <a:gd name="connsiteX22" fmla="*/ 1552623 w 3550737"/>
                  <a:gd name="connsiteY22" fmla="*/ 222684 h 1943142"/>
                  <a:gd name="connsiteX23" fmla="*/ 1591193 w 3550737"/>
                  <a:gd name="connsiteY23" fmla="*/ 180833 h 1943142"/>
                  <a:gd name="connsiteX24" fmla="*/ 2027166 w 3550737"/>
                  <a:gd name="connsiteY24" fmla="*/ 355 h 19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0737" h="1943142">
                    <a:moveTo>
                      <a:pt x="2027166" y="355"/>
                    </a:moveTo>
                    <a:cubicBezTo>
                      <a:pt x="2238730" y="-6476"/>
                      <a:pt x="2453748" y="85091"/>
                      <a:pt x="2591107" y="277282"/>
                    </a:cubicBezTo>
                    <a:cubicBezTo>
                      <a:pt x="2636842" y="341448"/>
                      <a:pt x="2671143" y="410143"/>
                      <a:pt x="2690596" y="483366"/>
                    </a:cubicBezTo>
                    <a:lnTo>
                      <a:pt x="2696049" y="518418"/>
                    </a:lnTo>
                    <a:lnTo>
                      <a:pt x="2724468" y="510449"/>
                    </a:lnTo>
                    <a:cubicBezTo>
                      <a:pt x="2739442" y="507681"/>
                      <a:pt x="2754946" y="506227"/>
                      <a:pt x="2770825" y="506227"/>
                    </a:cubicBezTo>
                    <a:cubicBezTo>
                      <a:pt x="2834342" y="506227"/>
                      <a:pt x="2891846" y="529486"/>
                      <a:pt x="2933471" y="567089"/>
                    </a:cubicBezTo>
                    <a:lnTo>
                      <a:pt x="2937036" y="571866"/>
                    </a:lnTo>
                    <a:lnTo>
                      <a:pt x="2975405" y="579385"/>
                    </a:lnTo>
                    <a:cubicBezTo>
                      <a:pt x="3360013" y="652453"/>
                      <a:pt x="3597590" y="991398"/>
                      <a:pt x="3542953" y="1375472"/>
                    </a:cubicBezTo>
                    <a:cubicBezTo>
                      <a:pt x="3488010" y="1695995"/>
                      <a:pt x="3204389" y="1943142"/>
                      <a:pt x="2874727" y="1943142"/>
                    </a:cubicBezTo>
                    <a:cubicBezTo>
                      <a:pt x="2087712" y="1943142"/>
                      <a:pt x="1309904" y="1943142"/>
                      <a:pt x="522889" y="1943142"/>
                    </a:cubicBezTo>
                    <a:cubicBezTo>
                      <a:pt x="385683" y="1943142"/>
                      <a:pt x="257380" y="1888187"/>
                      <a:pt x="156701" y="1787178"/>
                    </a:cubicBezTo>
                    <a:cubicBezTo>
                      <a:pt x="37912" y="1659153"/>
                      <a:pt x="-7823" y="1503805"/>
                      <a:pt x="1077" y="1329728"/>
                    </a:cubicBezTo>
                    <a:cubicBezTo>
                      <a:pt x="19495" y="1155651"/>
                      <a:pt x="92856" y="1018722"/>
                      <a:pt x="239270" y="918328"/>
                    </a:cubicBezTo>
                    <a:cubicBezTo>
                      <a:pt x="349157" y="844952"/>
                      <a:pt x="467946" y="817321"/>
                      <a:pt x="605459" y="835742"/>
                    </a:cubicBezTo>
                    <a:cubicBezTo>
                      <a:pt x="632470" y="835742"/>
                      <a:pt x="641986" y="826531"/>
                      <a:pt x="651194" y="808417"/>
                    </a:cubicBezTo>
                    <a:cubicBezTo>
                      <a:pt x="751873" y="634340"/>
                      <a:pt x="888772" y="524429"/>
                      <a:pt x="1072019" y="478684"/>
                    </a:cubicBezTo>
                    <a:cubicBezTo>
                      <a:pt x="1158886" y="455811"/>
                      <a:pt x="1243604" y="446677"/>
                      <a:pt x="1324907" y="459265"/>
                    </a:cubicBezTo>
                    <a:lnTo>
                      <a:pt x="1364668" y="468255"/>
                    </a:lnTo>
                    <a:lnTo>
                      <a:pt x="1359149" y="442707"/>
                    </a:lnTo>
                    <a:cubicBezTo>
                      <a:pt x="1359149" y="334257"/>
                      <a:pt x="1441457" y="243775"/>
                      <a:pt x="1550874" y="222849"/>
                    </a:cubicBezTo>
                    <a:lnTo>
                      <a:pt x="1552623" y="222684"/>
                    </a:lnTo>
                    <a:lnTo>
                      <a:pt x="1591193" y="180833"/>
                    </a:lnTo>
                    <a:cubicBezTo>
                      <a:pt x="1711763" y="65951"/>
                      <a:pt x="1868493" y="5478"/>
                      <a:pt x="2027166" y="355"/>
                    </a:cubicBez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89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grpSp>
            <p:nvGrpSpPr>
              <p:cNvPr id="43" name="Group 42"/>
              <p:cNvGrpSpPr/>
              <p:nvPr/>
            </p:nvGrpSpPr>
            <p:grpSpPr>
              <a:xfrm>
                <a:off x="784302" y="2404394"/>
                <a:ext cx="3871657" cy="2234230"/>
                <a:chOff x="7780421" y="1981200"/>
                <a:chExt cx="4203874" cy="2425312"/>
              </a:xfrm>
              <a:solidFill>
                <a:schemeClr val="accent5">
                  <a:lumMod val="60000"/>
                  <a:lumOff val="40000"/>
                </a:schemeClr>
              </a:solidFill>
            </p:grpSpPr>
            <p:sp>
              <p:nvSpPr>
                <p:cNvPr id="46" name="Freeform 3" hidden="1"/>
                <p:cNvSpPr>
                  <a:spLocks noChangeArrowheads="1"/>
                </p:cNvSpPr>
                <p:nvPr/>
              </p:nvSpPr>
              <p:spPr bwMode="gray">
                <a:xfrm>
                  <a:off x="7976676" y="2090245"/>
                  <a:ext cx="3811366" cy="2167499"/>
                </a:xfrm>
                <a:custGeom>
                  <a:avLst/>
                  <a:gdLst>
                    <a:gd name="T0" fmla="*/ 2981 w 11747"/>
                    <a:gd name="T1" fmla="*/ 3041 h 6679"/>
                    <a:gd name="T2" fmla="*/ 2981 w 11747"/>
                    <a:gd name="T3" fmla="*/ 3041 h 6679"/>
                    <a:gd name="T4" fmla="*/ 2921 w 11747"/>
                    <a:gd name="T5" fmla="*/ 2683 h 6679"/>
                    <a:gd name="T6" fmla="*/ 3279 w 11747"/>
                    <a:gd name="T7" fmla="*/ 1252 h 6679"/>
                    <a:gd name="T8" fmla="*/ 6886 w 11747"/>
                    <a:gd name="T9" fmla="*/ 1371 h 6679"/>
                    <a:gd name="T10" fmla="*/ 6946 w 11747"/>
                    <a:gd name="T11" fmla="*/ 1461 h 6679"/>
                    <a:gd name="T12" fmla="*/ 6111 w 11747"/>
                    <a:gd name="T13" fmla="*/ 1997 h 6679"/>
                    <a:gd name="T14" fmla="*/ 6588 w 11747"/>
                    <a:gd name="T15" fmla="*/ 2206 h 6679"/>
                    <a:gd name="T16" fmla="*/ 6647 w 11747"/>
                    <a:gd name="T17" fmla="*/ 2206 h 6679"/>
                    <a:gd name="T18" fmla="*/ 8228 w 11747"/>
                    <a:gd name="T19" fmla="*/ 1908 h 6679"/>
                    <a:gd name="T20" fmla="*/ 9599 w 11747"/>
                    <a:gd name="T21" fmla="*/ 2982 h 6679"/>
                    <a:gd name="T22" fmla="*/ 9748 w 11747"/>
                    <a:gd name="T23" fmla="*/ 3071 h 6679"/>
                    <a:gd name="T24" fmla="*/ 10941 w 11747"/>
                    <a:gd name="T25" fmla="*/ 3340 h 6679"/>
                    <a:gd name="T26" fmla="*/ 11717 w 11747"/>
                    <a:gd name="T27" fmla="*/ 4680 h 6679"/>
                    <a:gd name="T28" fmla="*/ 11210 w 11747"/>
                    <a:gd name="T29" fmla="*/ 6170 h 6679"/>
                    <a:gd name="T30" fmla="*/ 10017 w 11747"/>
                    <a:gd name="T31" fmla="*/ 6678 h 6679"/>
                    <a:gd name="T32" fmla="*/ 2355 w 11747"/>
                    <a:gd name="T33" fmla="*/ 6678 h 6679"/>
                    <a:gd name="T34" fmla="*/ 178 w 11747"/>
                    <a:gd name="T35" fmla="*/ 4829 h 6679"/>
                    <a:gd name="T36" fmla="*/ 2027 w 11747"/>
                    <a:gd name="T37" fmla="*/ 2236 h 6679"/>
                    <a:gd name="T38" fmla="*/ 2295 w 11747"/>
                    <a:gd name="T39" fmla="*/ 2206 h 6679"/>
                    <a:gd name="T40" fmla="*/ 2385 w 11747"/>
                    <a:gd name="T41" fmla="*/ 2296 h 6679"/>
                    <a:gd name="T42" fmla="*/ 2444 w 11747"/>
                    <a:gd name="T43" fmla="*/ 2802 h 6679"/>
                    <a:gd name="T44" fmla="*/ 2534 w 11747"/>
                    <a:gd name="T45" fmla="*/ 2892 h 6679"/>
                    <a:gd name="T46" fmla="*/ 2981 w 11747"/>
                    <a:gd name="T47" fmla="*/ 3041 h 6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47" h="6679">
                      <a:moveTo>
                        <a:pt x="2981" y="3041"/>
                      </a:moveTo>
                      <a:lnTo>
                        <a:pt x="2981" y="3041"/>
                      </a:lnTo>
                      <a:cubicBezTo>
                        <a:pt x="2981" y="2922"/>
                        <a:pt x="2951" y="2802"/>
                        <a:pt x="2921" y="2683"/>
                      </a:cubicBezTo>
                      <a:cubicBezTo>
                        <a:pt x="2832" y="2147"/>
                        <a:pt x="2981" y="1670"/>
                        <a:pt x="3279" y="1252"/>
                      </a:cubicBezTo>
                      <a:cubicBezTo>
                        <a:pt x="4174" y="0"/>
                        <a:pt x="6081" y="59"/>
                        <a:pt x="6886" y="1371"/>
                      </a:cubicBezTo>
                      <a:cubicBezTo>
                        <a:pt x="6916" y="1401"/>
                        <a:pt x="6916" y="1431"/>
                        <a:pt x="6946" y="1461"/>
                      </a:cubicBezTo>
                      <a:cubicBezTo>
                        <a:pt x="6618" y="1580"/>
                        <a:pt x="6350" y="1759"/>
                        <a:pt x="6111" y="1997"/>
                      </a:cubicBezTo>
                      <a:cubicBezTo>
                        <a:pt x="6289" y="2057"/>
                        <a:pt x="6439" y="2147"/>
                        <a:pt x="6588" y="2206"/>
                      </a:cubicBezTo>
                      <a:cubicBezTo>
                        <a:pt x="6588" y="2206"/>
                        <a:pt x="6618" y="2206"/>
                        <a:pt x="6647" y="2206"/>
                      </a:cubicBezTo>
                      <a:cubicBezTo>
                        <a:pt x="7124" y="1789"/>
                        <a:pt x="7662" y="1759"/>
                        <a:pt x="8228" y="1908"/>
                      </a:cubicBezTo>
                      <a:cubicBezTo>
                        <a:pt x="8825" y="2057"/>
                        <a:pt x="9271" y="2415"/>
                        <a:pt x="9599" y="2982"/>
                      </a:cubicBezTo>
                      <a:cubicBezTo>
                        <a:pt x="9629" y="3041"/>
                        <a:pt x="9660" y="3071"/>
                        <a:pt x="9748" y="3071"/>
                      </a:cubicBezTo>
                      <a:cubicBezTo>
                        <a:pt x="10196" y="3011"/>
                        <a:pt x="10583" y="3101"/>
                        <a:pt x="10941" y="3340"/>
                      </a:cubicBezTo>
                      <a:cubicBezTo>
                        <a:pt x="11418" y="3667"/>
                        <a:pt x="11657" y="4113"/>
                        <a:pt x="11717" y="4680"/>
                      </a:cubicBezTo>
                      <a:cubicBezTo>
                        <a:pt x="11746" y="5247"/>
                        <a:pt x="11597" y="5753"/>
                        <a:pt x="11210" y="6170"/>
                      </a:cubicBezTo>
                      <a:cubicBezTo>
                        <a:pt x="10882" y="6499"/>
                        <a:pt x="10464" y="6678"/>
                        <a:pt x="10017" y="6678"/>
                      </a:cubicBezTo>
                      <a:cubicBezTo>
                        <a:pt x="7453" y="6678"/>
                        <a:pt x="4919" y="6678"/>
                        <a:pt x="2355" y="6678"/>
                      </a:cubicBezTo>
                      <a:cubicBezTo>
                        <a:pt x="1281" y="6678"/>
                        <a:pt x="357" y="5873"/>
                        <a:pt x="178" y="4829"/>
                      </a:cubicBezTo>
                      <a:cubicBezTo>
                        <a:pt x="0" y="3578"/>
                        <a:pt x="774" y="2474"/>
                        <a:pt x="2027" y="2236"/>
                      </a:cubicBezTo>
                      <a:cubicBezTo>
                        <a:pt x="2116" y="2206"/>
                        <a:pt x="2206" y="2206"/>
                        <a:pt x="2295" y="2206"/>
                      </a:cubicBezTo>
                      <a:cubicBezTo>
                        <a:pt x="2385" y="2206"/>
                        <a:pt x="2385" y="2236"/>
                        <a:pt x="2385" y="2296"/>
                      </a:cubicBezTo>
                      <a:cubicBezTo>
                        <a:pt x="2385" y="2445"/>
                        <a:pt x="2415" y="2624"/>
                        <a:pt x="2444" y="2802"/>
                      </a:cubicBezTo>
                      <a:cubicBezTo>
                        <a:pt x="2444" y="2863"/>
                        <a:pt x="2474" y="2863"/>
                        <a:pt x="2534" y="2892"/>
                      </a:cubicBezTo>
                      <a:cubicBezTo>
                        <a:pt x="2683" y="2951"/>
                        <a:pt x="2832" y="2982"/>
                        <a:pt x="2981" y="3041"/>
                      </a:cubicBezTo>
                    </a:path>
                  </a:pathLst>
                </a:custGeom>
                <a:grpFill/>
                <a:ln>
                  <a:noFill/>
                </a:ln>
                <a:effectLst/>
                <a:extLst/>
              </p:spPr>
              <p:txBody>
                <a:bodyPr wrap="none" anchor="ctr"/>
                <a:lstStyle/>
                <a:p>
                  <a:endParaRPr lang="en-US" sz="1799" dirty="0">
                    <a:solidFill>
                      <a:srgbClr val="5F5F5F"/>
                    </a:solidFill>
                  </a:endParaRPr>
                </a:p>
              </p:txBody>
            </p:sp>
            <p:sp>
              <p:nvSpPr>
                <p:cNvPr id="47" name="Freeform 2"/>
                <p:cNvSpPr>
                  <a:spLocks noChangeArrowheads="1"/>
                </p:cNvSpPr>
                <p:nvPr/>
              </p:nvSpPr>
              <p:spPr bwMode="gray">
                <a:xfrm>
                  <a:off x="7780421" y="1981200"/>
                  <a:ext cx="4203874" cy="2425312"/>
                </a:xfrm>
                <a:custGeom>
                  <a:avLst/>
                  <a:gdLst>
                    <a:gd name="T0" fmla="*/ 6797 w 12971"/>
                    <a:gd name="T1" fmla="*/ 7573 h 7574"/>
                    <a:gd name="T2" fmla="*/ 6797 w 12971"/>
                    <a:gd name="T3" fmla="*/ 7573 h 7574"/>
                    <a:gd name="T4" fmla="*/ 3042 w 12971"/>
                    <a:gd name="T5" fmla="*/ 7573 h 7574"/>
                    <a:gd name="T6" fmla="*/ 567 w 12971"/>
                    <a:gd name="T7" fmla="*/ 6083 h 7574"/>
                    <a:gd name="T8" fmla="*/ 1044 w 12971"/>
                    <a:gd name="T9" fmla="*/ 2864 h 7574"/>
                    <a:gd name="T10" fmla="*/ 3042 w 12971"/>
                    <a:gd name="T11" fmla="*/ 2029 h 7574"/>
                    <a:gd name="T12" fmla="*/ 3131 w 12971"/>
                    <a:gd name="T13" fmla="*/ 1969 h 7574"/>
                    <a:gd name="T14" fmla="*/ 5159 w 12971"/>
                    <a:gd name="T15" fmla="*/ 240 h 7574"/>
                    <a:gd name="T16" fmla="*/ 8050 w 12971"/>
                    <a:gd name="T17" fmla="*/ 1611 h 7574"/>
                    <a:gd name="T18" fmla="*/ 8169 w 12971"/>
                    <a:gd name="T19" fmla="*/ 1671 h 7574"/>
                    <a:gd name="T20" fmla="*/ 10525 w 12971"/>
                    <a:gd name="T21" fmla="*/ 2804 h 7574"/>
                    <a:gd name="T22" fmla="*/ 10614 w 12971"/>
                    <a:gd name="T23" fmla="*/ 2893 h 7574"/>
                    <a:gd name="T24" fmla="*/ 12791 w 12971"/>
                    <a:gd name="T25" fmla="*/ 4621 h 7574"/>
                    <a:gd name="T26" fmla="*/ 12254 w 12971"/>
                    <a:gd name="T27" fmla="*/ 6828 h 7574"/>
                    <a:gd name="T28" fmla="*/ 10793 w 12971"/>
                    <a:gd name="T29" fmla="*/ 7544 h 7574"/>
                    <a:gd name="T30" fmla="*/ 10555 w 12971"/>
                    <a:gd name="T31" fmla="*/ 7573 h 7574"/>
                    <a:gd name="T32" fmla="*/ 6797 w 12971"/>
                    <a:gd name="T33" fmla="*/ 7573 h 7574"/>
                    <a:gd name="T34" fmla="*/ 3608 w 12971"/>
                    <a:gd name="T35" fmla="*/ 3400 h 7574"/>
                    <a:gd name="T36" fmla="*/ 3608 w 12971"/>
                    <a:gd name="T37" fmla="*/ 3400 h 7574"/>
                    <a:gd name="T38" fmla="*/ 3161 w 12971"/>
                    <a:gd name="T39" fmla="*/ 3251 h 7574"/>
                    <a:gd name="T40" fmla="*/ 3071 w 12971"/>
                    <a:gd name="T41" fmla="*/ 3161 h 7574"/>
                    <a:gd name="T42" fmla="*/ 3012 w 12971"/>
                    <a:gd name="T43" fmla="*/ 2655 h 7574"/>
                    <a:gd name="T44" fmla="*/ 2922 w 12971"/>
                    <a:gd name="T45" fmla="*/ 2565 h 7574"/>
                    <a:gd name="T46" fmla="*/ 2654 w 12971"/>
                    <a:gd name="T47" fmla="*/ 2595 h 7574"/>
                    <a:gd name="T48" fmla="*/ 805 w 12971"/>
                    <a:gd name="T49" fmla="*/ 5188 h 7574"/>
                    <a:gd name="T50" fmla="*/ 2982 w 12971"/>
                    <a:gd name="T51" fmla="*/ 7037 h 7574"/>
                    <a:gd name="T52" fmla="*/ 10644 w 12971"/>
                    <a:gd name="T53" fmla="*/ 7037 h 7574"/>
                    <a:gd name="T54" fmla="*/ 11837 w 12971"/>
                    <a:gd name="T55" fmla="*/ 6529 h 7574"/>
                    <a:gd name="T56" fmla="*/ 12344 w 12971"/>
                    <a:gd name="T57" fmla="*/ 5039 h 7574"/>
                    <a:gd name="T58" fmla="*/ 11568 w 12971"/>
                    <a:gd name="T59" fmla="*/ 3699 h 7574"/>
                    <a:gd name="T60" fmla="*/ 10375 w 12971"/>
                    <a:gd name="T61" fmla="*/ 3430 h 7574"/>
                    <a:gd name="T62" fmla="*/ 10226 w 12971"/>
                    <a:gd name="T63" fmla="*/ 3341 h 7574"/>
                    <a:gd name="T64" fmla="*/ 8855 w 12971"/>
                    <a:gd name="T65" fmla="*/ 2267 h 7574"/>
                    <a:gd name="T66" fmla="*/ 7274 w 12971"/>
                    <a:gd name="T67" fmla="*/ 2565 h 7574"/>
                    <a:gd name="T68" fmla="*/ 7215 w 12971"/>
                    <a:gd name="T69" fmla="*/ 2565 h 7574"/>
                    <a:gd name="T70" fmla="*/ 6738 w 12971"/>
                    <a:gd name="T71" fmla="*/ 2356 h 7574"/>
                    <a:gd name="T72" fmla="*/ 7573 w 12971"/>
                    <a:gd name="T73" fmla="*/ 1820 h 7574"/>
                    <a:gd name="T74" fmla="*/ 7513 w 12971"/>
                    <a:gd name="T75" fmla="*/ 1730 h 7574"/>
                    <a:gd name="T76" fmla="*/ 3906 w 12971"/>
                    <a:gd name="T77" fmla="*/ 1611 h 7574"/>
                    <a:gd name="T78" fmla="*/ 3548 w 12971"/>
                    <a:gd name="T79" fmla="*/ 3042 h 7574"/>
                    <a:gd name="T80" fmla="*/ 3608 w 12971"/>
                    <a:gd name="T81" fmla="*/ 3400 h 7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71" h="7574">
                      <a:moveTo>
                        <a:pt x="6797" y="7573"/>
                      </a:moveTo>
                      <a:lnTo>
                        <a:pt x="6797" y="7573"/>
                      </a:lnTo>
                      <a:cubicBezTo>
                        <a:pt x="5546" y="7573"/>
                        <a:pt x="4293" y="7573"/>
                        <a:pt x="3042" y="7573"/>
                      </a:cubicBezTo>
                      <a:cubicBezTo>
                        <a:pt x="1939" y="7544"/>
                        <a:pt x="1104" y="7037"/>
                        <a:pt x="567" y="6083"/>
                      </a:cubicBezTo>
                      <a:cubicBezTo>
                        <a:pt x="0" y="5039"/>
                        <a:pt x="209" y="3699"/>
                        <a:pt x="1044" y="2864"/>
                      </a:cubicBezTo>
                      <a:cubicBezTo>
                        <a:pt x="1581" y="2327"/>
                        <a:pt x="2266" y="2029"/>
                        <a:pt x="3042" y="2029"/>
                      </a:cubicBezTo>
                      <a:cubicBezTo>
                        <a:pt x="3101" y="2029"/>
                        <a:pt x="3131" y="2029"/>
                        <a:pt x="3131" y="1969"/>
                      </a:cubicBezTo>
                      <a:cubicBezTo>
                        <a:pt x="3489" y="1044"/>
                        <a:pt x="4174" y="448"/>
                        <a:pt x="5159" y="240"/>
                      </a:cubicBezTo>
                      <a:cubicBezTo>
                        <a:pt x="6321" y="0"/>
                        <a:pt x="7513" y="567"/>
                        <a:pt x="8050" y="1611"/>
                      </a:cubicBezTo>
                      <a:cubicBezTo>
                        <a:pt x="8080" y="1671"/>
                        <a:pt x="8109" y="1671"/>
                        <a:pt x="8169" y="1671"/>
                      </a:cubicBezTo>
                      <a:cubicBezTo>
                        <a:pt x="9153" y="1641"/>
                        <a:pt x="9929" y="2029"/>
                        <a:pt x="10525" y="2804"/>
                      </a:cubicBezTo>
                      <a:cubicBezTo>
                        <a:pt x="10555" y="2864"/>
                        <a:pt x="10555" y="2864"/>
                        <a:pt x="10614" y="2893"/>
                      </a:cubicBezTo>
                      <a:cubicBezTo>
                        <a:pt x="11687" y="2893"/>
                        <a:pt x="12553" y="3579"/>
                        <a:pt x="12791" y="4621"/>
                      </a:cubicBezTo>
                      <a:cubicBezTo>
                        <a:pt x="12970" y="5426"/>
                        <a:pt x="12821" y="6172"/>
                        <a:pt x="12254" y="6828"/>
                      </a:cubicBezTo>
                      <a:cubicBezTo>
                        <a:pt x="11867" y="7275"/>
                        <a:pt x="11390" y="7514"/>
                        <a:pt x="10793" y="7544"/>
                      </a:cubicBezTo>
                      <a:cubicBezTo>
                        <a:pt x="10733" y="7573"/>
                        <a:pt x="10644" y="7573"/>
                        <a:pt x="10555" y="7573"/>
                      </a:cubicBezTo>
                      <a:cubicBezTo>
                        <a:pt x="9302" y="7573"/>
                        <a:pt x="8050" y="7573"/>
                        <a:pt x="6797" y="7573"/>
                      </a:cubicBezTo>
                      <a:close/>
                      <a:moveTo>
                        <a:pt x="3608" y="3400"/>
                      </a:moveTo>
                      <a:lnTo>
                        <a:pt x="3608" y="3400"/>
                      </a:lnTo>
                      <a:cubicBezTo>
                        <a:pt x="3459" y="3341"/>
                        <a:pt x="3310" y="3310"/>
                        <a:pt x="3161" y="3251"/>
                      </a:cubicBezTo>
                      <a:cubicBezTo>
                        <a:pt x="3101" y="3222"/>
                        <a:pt x="3071" y="3222"/>
                        <a:pt x="3071" y="3161"/>
                      </a:cubicBezTo>
                      <a:cubicBezTo>
                        <a:pt x="3042" y="2983"/>
                        <a:pt x="3012" y="2804"/>
                        <a:pt x="3012" y="2655"/>
                      </a:cubicBezTo>
                      <a:cubicBezTo>
                        <a:pt x="3012" y="2595"/>
                        <a:pt x="3012" y="2565"/>
                        <a:pt x="2922" y="2565"/>
                      </a:cubicBezTo>
                      <a:cubicBezTo>
                        <a:pt x="2833" y="2565"/>
                        <a:pt x="2743" y="2565"/>
                        <a:pt x="2654" y="2595"/>
                      </a:cubicBezTo>
                      <a:cubicBezTo>
                        <a:pt x="1401" y="2833"/>
                        <a:pt x="627" y="3937"/>
                        <a:pt x="805" y="5188"/>
                      </a:cubicBezTo>
                      <a:cubicBezTo>
                        <a:pt x="984" y="6232"/>
                        <a:pt x="1908" y="7037"/>
                        <a:pt x="2982" y="7037"/>
                      </a:cubicBezTo>
                      <a:cubicBezTo>
                        <a:pt x="5546" y="7037"/>
                        <a:pt x="8080" y="7037"/>
                        <a:pt x="10644" y="7037"/>
                      </a:cubicBezTo>
                      <a:cubicBezTo>
                        <a:pt x="11091" y="7037"/>
                        <a:pt x="11509" y="6858"/>
                        <a:pt x="11837" y="6529"/>
                      </a:cubicBezTo>
                      <a:cubicBezTo>
                        <a:pt x="12224" y="6112"/>
                        <a:pt x="12373" y="5606"/>
                        <a:pt x="12344" y="5039"/>
                      </a:cubicBezTo>
                      <a:cubicBezTo>
                        <a:pt x="12284" y="4472"/>
                        <a:pt x="12045" y="4026"/>
                        <a:pt x="11568" y="3699"/>
                      </a:cubicBezTo>
                      <a:cubicBezTo>
                        <a:pt x="11210" y="3460"/>
                        <a:pt x="10823" y="3370"/>
                        <a:pt x="10375" y="3430"/>
                      </a:cubicBezTo>
                      <a:cubicBezTo>
                        <a:pt x="10287" y="3430"/>
                        <a:pt x="10256" y="3400"/>
                        <a:pt x="10226" y="3341"/>
                      </a:cubicBezTo>
                      <a:cubicBezTo>
                        <a:pt x="9898" y="2774"/>
                        <a:pt x="9452" y="2416"/>
                        <a:pt x="8855" y="2267"/>
                      </a:cubicBezTo>
                      <a:cubicBezTo>
                        <a:pt x="8289" y="2118"/>
                        <a:pt x="7751" y="2148"/>
                        <a:pt x="7274" y="2565"/>
                      </a:cubicBezTo>
                      <a:cubicBezTo>
                        <a:pt x="7245" y="2565"/>
                        <a:pt x="7215" y="2565"/>
                        <a:pt x="7215" y="2565"/>
                      </a:cubicBezTo>
                      <a:cubicBezTo>
                        <a:pt x="7066" y="2506"/>
                        <a:pt x="6916" y="2416"/>
                        <a:pt x="6738" y="2356"/>
                      </a:cubicBezTo>
                      <a:cubicBezTo>
                        <a:pt x="6977" y="2118"/>
                        <a:pt x="7245" y="1939"/>
                        <a:pt x="7573" y="1820"/>
                      </a:cubicBezTo>
                      <a:cubicBezTo>
                        <a:pt x="7543" y="1790"/>
                        <a:pt x="7543" y="1760"/>
                        <a:pt x="7513" y="1730"/>
                      </a:cubicBezTo>
                      <a:cubicBezTo>
                        <a:pt x="6708" y="418"/>
                        <a:pt x="4801" y="359"/>
                        <a:pt x="3906" y="1611"/>
                      </a:cubicBezTo>
                      <a:cubicBezTo>
                        <a:pt x="3608" y="2029"/>
                        <a:pt x="3459" y="2506"/>
                        <a:pt x="3548" y="3042"/>
                      </a:cubicBezTo>
                      <a:cubicBezTo>
                        <a:pt x="3578" y="3161"/>
                        <a:pt x="3608" y="3281"/>
                        <a:pt x="3608" y="3400"/>
                      </a:cubicBezTo>
                      <a:close/>
                    </a:path>
                  </a:pathLst>
                </a:custGeom>
                <a:grpFill/>
                <a:ln>
                  <a:noFill/>
                </a:ln>
                <a:effectLst/>
                <a:extLst/>
              </p:spPr>
              <p:txBody>
                <a:bodyPr wrap="none" anchor="ctr"/>
                <a:lstStyle/>
                <a:p>
                  <a:endParaRPr lang="en-US" sz="1799" dirty="0">
                    <a:solidFill>
                      <a:srgbClr val="5F5F5F"/>
                    </a:solidFill>
                  </a:endParaRPr>
                </a:p>
              </p:txBody>
            </p:sp>
          </p:grpSp>
        </p:grpSp>
        <p:sp>
          <p:nvSpPr>
            <p:cNvPr id="44" name="TextBox 26"/>
            <p:cNvSpPr txBox="1">
              <a:spLocks noChangeArrowheads="1"/>
            </p:cNvSpPr>
            <p:nvPr/>
          </p:nvSpPr>
          <p:spPr bwMode="gray">
            <a:xfrm>
              <a:off x="2443518" y="3677733"/>
              <a:ext cx="1467245" cy="30769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lnSpc>
                  <a:spcPct val="90000"/>
                </a:lnSpc>
                <a:spcBef>
                  <a:spcPts val="1200"/>
                </a:spcBef>
                <a:buClr>
                  <a:srgbClr val="9F9F9F"/>
                </a:buClr>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800"/>
                </a:spcBef>
                <a:buClr>
                  <a:srgbClr val="9F9F9F"/>
                </a:buClr>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solidFill>
                    <a:schemeClr val="tx1"/>
                  </a:solidFill>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solidFill>
                    <a:schemeClr val="tx1"/>
                  </a:solidFill>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9pPr>
            </a:lstStyle>
            <a:p>
              <a:pPr algn="ctr" eaLnBrk="1" hangingPunct="1">
                <a:lnSpc>
                  <a:spcPct val="100000"/>
                </a:lnSpc>
                <a:spcBef>
                  <a:spcPct val="0"/>
                </a:spcBef>
                <a:buClrTx/>
                <a:buFontTx/>
                <a:buNone/>
              </a:pPr>
              <a:r>
                <a:rPr lang="en-US" altLang="en-US" sz="1999" b="1" cap="all" dirty="0">
                  <a:solidFill>
                    <a:srgbClr val="FFFFFF"/>
                  </a:solidFill>
                  <a:ea typeface="ＭＳ Ｐゴシック" charset="0"/>
                  <a:cs typeface="ＭＳ Ｐゴシック" charset="0"/>
                </a:rPr>
                <a:t>On Premises</a:t>
              </a:r>
            </a:p>
          </p:txBody>
        </p:sp>
        <p:sp>
          <p:nvSpPr>
            <p:cNvPr id="45" name="Freeform 9"/>
            <p:cNvSpPr>
              <a:spLocks noEditPoints="1"/>
            </p:cNvSpPr>
            <p:nvPr/>
          </p:nvSpPr>
          <p:spPr bwMode="gray">
            <a:xfrm>
              <a:off x="1727200" y="3520599"/>
              <a:ext cx="585842" cy="620381"/>
            </a:xfrm>
            <a:custGeom>
              <a:avLst/>
              <a:gdLst/>
              <a:ahLst/>
              <a:cxnLst>
                <a:cxn ang="0">
                  <a:pos x="761" y="803"/>
                </a:cxn>
                <a:cxn ang="0">
                  <a:pos x="0" y="750"/>
                </a:cxn>
                <a:cxn ang="0">
                  <a:pos x="47" y="231"/>
                </a:cxn>
                <a:cxn ang="0">
                  <a:pos x="438" y="656"/>
                </a:cxn>
                <a:cxn ang="0">
                  <a:pos x="454" y="215"/>
                </a:cxn>
                <a:cxn ang="0">
                  <a:pos x="175" y="38"/>
                </a:cxn>
                <a:cxn ang="0">
                  <a:pos x="482" y="80"/>
                </a:cxn>
                <a:cxn ang="0">
                  <a:pos x="385" y="123"/>
                </a:cxn>
                <a:cxn ang="0">
                  <a:pos x="351" y="141"/>
                </a:cxn>
                <a:cxn ang="0">
                  <a:pos x="351" y="198"/>
                </a:cxn>
                <a:cxn ang="0">
                  <a:pos x="367" y="193"/>
                </a:cxn>
                <a:cxn ang="0">
                  <a:pos x="371" y="147"/>
                </a:cxn>
                <a:cxn ang="0">
                  <a:pos x="708" y="3"/>
                </a:cxn>
                <a:cxn ang="0">
                  <a:pos x="713" y="8"/>
                </a:cxn>
                <a:cxn ang="0">
                  <a:pos x="721" y="750"/>
                </a:cxn>
                <a:cxn ang="0">
                  <a:pos x="108" y="661"/>
                </a:cxn>
                <a:cxn ang="0">
                  <a:pos x="171" y="752"/>
                </a:cxn>
                <a:cxn ang="0">
                  <a:pos x="108" y="661"/>
                </a:cxn>
                <a:cxn ang="0">
                  <a:pos x="211" y="752"/>
                </a:cxn>
                <a:cxn ang="0">
                  <a:pos x="274" y="661"/>
                </a:cxn>
                <a:cxn ang="0">
                  <a:pos x="377" y="752"/>
                </a:cxn>
                <a:cxn ang="0">
                  <a:pos x="378" y="665"/>
                </a:cxn>
                <a:cxn ang="0">
                  <a:pos x="318" y="661"/>
                </a:cxn>
                <a:cxn ang="0">
                  <a:pos x="315" y="752"/>
                </a:cxn>
                <a:cxn ang="0">
                  <a:pos x="171" y="288"/>
                </a:cxn>
                <a:cxn ang="0">
                  <a:pos x="108" y="374"/>
                </a:cxn>
                <a:cxn ang="0">
                  <a:pos x="171" y="288"/>
                </a:cxn>
                <a:cxn ang="0">
                  <a:pos x="211" y="374"/>
                </a:cxn>
                <a:cxn ang="0">
                  <a:pos x="274" y="288"/>
                </a:cxn>
                <a:cxn ang="0">
                  <a:pos x="315" y="288"/>
                </a:cxn>
                <a:cxn ang="0">
                  <a:pos x="377" y="374"/>
                </a:cxn>
                <a:cxn ang="0">
                  <a:pos x="315" y="288"/>
                </a:cxn>
                <a:cxn ang="0">
                  <a:pos x="171" y="415"/>
                </a:cxn>
                <a:cxn ang="0">
                  <a:pos x="108" y="498"/>
                </a:cxn>
                <a:cxn ang="0">
                  <a:pos x="211" y="498"/>
                </a:cxn>
                <a:cxn ang="0">
                  <a:pos x="274" y="415"/>
                </a:cxn>
                <a:cxn ang="0">
                  <a:pos x="211" y="498"/>
                </a:cxn>
                <a:cxn ang="0">
                  <a:pos x="315" y="498"/>
                </a:cxn>
                <a:cxn ang="0">
                  <a:pos x="377" y="415"/>
                </a:cxn>
                <a:cxn ang="0">
                  <a:pos x="108" y="621"/>
                </a:cxn>
                <a:cxn ang="0">
                  <a:pos x="171" y="538"/>
                </a:cxn>
                <a:cxn ang="0">
                  <a:pos x="108" y="621"/>
                </a:cxn>
                <a:cxn ang="0">
                  <a:pos x="274" y="538"/>
                </a:cxn>
                <a:cxn ang="0">
                  <a:pos x="211" y="621"/>
                </a:cxn>
                <a:cxn ang="0">
                  <a:pos x="377" y="621"/>
                </a:cxn>
                <a:cxn ang="0">
                  <a:pos x="315" y="538"/>
                </a:cxn>
                <a:cxn ang="0">
                  <a:pos x="377" y="621"/>
                </a:cxn>
                <a:cxn ang="0">
                  <a:pos x="659" y="322"/>
                </a:cxn>
                <a:cxn ang="0">
                  <a:pos x="513" y="317"/>
                </a:cxn>
                <a:cxn ang="0">
                  <a:pos x="508" y="349"/>
                </a:cxn>
                <a:cxn ang="0">
                  <a:pos x="508" y="452"/>
                </a:cxn>
                <a:cxn ang="0">
                  <a:pos x="654" y="452"/>
                </a:cxn>
                <a:cxn ang="0">
                  <a:pos x="659" y="433"/>
                </a:cxn>
                <a:cxn ang="0">
                  <a:pos x="508" y="419"/>
                </a:cxn>
                <a:cxn ang="0">
                  <a:pos x="659" y="624"/>
                </a:cxn>
                <a:cxn ang="0">
                  <a:pos x="508" y="656"/>
                </a:cxn>
                <a:cxn ang="0">
                  <a:pos x="659" y="624"/>
                </a:cxn>
                <a:cxn ang="0">
                  <a:pos x="659" y="215"/>
                </a:cxn>
                <a:cxn ang="0">
                  <a:pos x="508" y="246"/>
                </a:cxn>
                <a:cxn ang="0">
                  <a:pos x="508" y="522"/>
                </a:cxn>
                <a:cxn ang="0">
                  <a:pos x="659" y="553"/>
                </a:cxn>
                <a:cxn ang="0">
                  <a:pos x="508" y="522"/>
                </a:cxn>
              </a:cxnLst>
              <a:rect l="0" t="0" r="r" b="b"/>
              <a:pathLst>
                <a:path w="761" h="803">
                  <a:moveTo>
                    <a:pt x="761" y="750"/>
                  </a:moveTo>
                  <a:cubicBezTo>
                    <a:pt x="761" y="768"/>
                    <a:pt x="761" y="785"/>
                    <a:pt x="761" y="803"/>
                  </a:cubicBezTo>
                  <a:cubicBezTo>
                    <a:pt x="507" y="803"/>
                    <a:pt x="254" y="803"/>
                    <a:pt x="0" y="803"/>
                  </a:cubicBezTo>
                  <a:cubicBezTo>
                    <a:pt x="0" y="785"/>
                    <a:pt x="0" y="768"/>
                    <a:pt x="0" y="750"/>
                  </a:cubicBezTo>
                  <a:cubicBezTo>
                    <a:pt x="16" y="750"/>
                    <a:pt x="31" y="750"/>
                    <a:pt x="47" y="750"/>
                  </a:cubicBezTo>
                  <a:cubicBezTo>
                    <a:pt x="47" y="577"/>
                    <a:pt x="47" y="404"/>
                    <a:pt x="47" y="231"/>
                  </a:cubicBezTo>
                  <a:cubicBezTo>
                    <a:pt x="178" y="231"/>
                    <a:pt x="308" y="231"/>
                    <a:pt x="438" y="231"/>
                  </a:cubicBezTo>
                  <a:cubicBezTo>
                    <a:pt x="438" y="373"/>
                    <a:pt x="438" y="514"/>
                    <a:pt x="438" y="656"/>
                  </a:cubicBezTo>
                  <a:cubicBezTo>
                    <a:pt x="444" y="656"/>
                    <a:pt x="448" y="656"/>
                    <a:pt x="454" y="656"/>
                  </a:cubicBezTo>
                  <a:cubicBezTo>
                    <a:pt x="454" y="509"/>
                    <a:pt x="454" y="362"/>
                    <a:pt x="454" y="215"/>
                  </a:cubicBezTo>
                  <a:cubicBezTo>
                    <a:pt x="361" y="215"/>
                    <a:pt x="268" y="215"/>
                    <a:pt x="175" y="215"/>
                  </a:cubicBezTo>
                  <a:cubicBezTo>
                    <a:pt x="175" y="156"/>
                    <a:pt x="175" y="97"/>
                    <a:pt x="175" y="38"/>
                  </a:cubicBezTo>
                  <a:cubicBezTo>
                    <a:pt x="277" y="38"/>
                    <a:pt x="380" y="38"/>
                    <a:pt x="483" y="38"/>
                  </a:cubicBezTo>
                  <a:cubicBezTo>
                    <a:pt x="483" y="52"/>
                    <a:pt x="483" y="66"/>
                    <a:pt x="482" y="80"/>
                  </a:cubicBezTo>
                  <a:cubicBezTo>
                    <a:pt x="482" y="81"/>
                    <a:pt x="480" y="83"/>
                    <a:pt x="479" y="83"/>
                  </a:cubicBezTo>
                  <a:cubicBezTo>
                    <a:pt x="448" y="97"/>
                    <a:pt x="416" y="110"/>
                    <a:pt x="385" y="123"/>
                  </a:cubicBezTo>
                  <a:cubicBezTo>
                    <a:pt x="375" y="128"/>
                    <a:pt x="364" y="132"/>
                    <a:pt x="354" y="137"/>
                  </a:cubicBezTo>
                  <a:cubicBezTo>
                    <a:pt x="353" y="137"/>
                    <a:pt x="351" y="139"/>
                    <a:pt x="351" y="141"/>
                  </a:cubicBezTo>
                  <a:cubicBezTo>
                    <a:pt x="351" y="159"/>
                    <a:pt x="351" y="178"/>
                    <a:pt x="351" y="197"/>
                  </a:cubicBezTo>
                  <a:cubicBezTo>
                    <a:pt x="351" y="197"/>
                    <a:pt x="351" y="197"/>
                    <a:pt x="351" y="198"/>
                  </a:cubicBezTo>
                  <a:cubicBezTo>
                    <a:pt x="356" y="198"/>
                    <a:pt x="361" y="198"/>
                    <a:pt x="367" y="198"/>
                  </a:cubicBezTo>
                  <a:cubicBezTo>
                    <a:pt x="367" y="196"/>
                    <a:pt x="367" y="195"/>
                    <a:pt x="367" y="193"/>
                  </a:cubicBezTo>
                  <a:cubicBezTo>
                    <a:pt x="367" y="180"/>
                    <a:pt x="367" y="167"/>
                    <a:pt x="367" y="154"/>
                  </a:cubicBezTo>
                  <a:cubicBezTo>
                    <a:pt x="367" y="150"/>
                    <a:pt x="368" y="148"/>
                    <a:pt x="371" y="147"/>
                  </a:cubicBezTo>
                  <a:cubicBezTo>
                    <a:pt x="467" y="106"/>
                    <a:pt x="563" y="64"/>
                    <a:pt x="659" y="23"/>
                  </a:cubicBezTo>
                  <a:cubicBezTo>
                    <a:pt x="676" y="16"/>
                    <a:pt x="692" y="9"/>
                    <a:pt x="708" y="3"/>
                  </a:cubicBezTo>
                  <a:cubicBezTo>
                    <a:pt x="709" y="2"/>
                    <a:pt x="711" y="1"/>
                    <a:pt x="713" y="0"/>
                  </a:cubicBezTo>
                  <a:cubicBezTo>
                    <a:pt x="713" y="3"/>
                    <a:pt x="713" y="5"/>
                    <a:pt x="713" y="8"/>
                  </a:cubicBezTo>
                  <a:cubicBezTo>
                    <a:pt x="713" y="253"/>
                    <a:pt x="713" y="497"/>
                    <a:pt x="713" y="742"/>
                  </a:cubicBezTo>
                  <a:cubicBezTo>
                    <a:pt x="713" y="752"/>
                    <a:pt x="712" y="750"/>
                    <a:pt x="721" y="750"/>
                  </a:cubicBezTo>
                  <a:cubicBezTo>
                    <a:pt x="734" y="750"/>
                    <a:pt x="747" y="750"/>
                    <a:pt x="761" y="750"/>
                  </a:cubicBezTo>
                  <a:close/>
                  <a:moveTo>
                    <a:pt x="108" y="661"/>
                  </a:moveTo>
                  <a:cubicBezTo>
                    <a:pt x="108" y="692"/>
                    <a:pt x="108" y="722"/>
                    <a:pt x="108" y="752"/>
                  </a:cubicBezTo>
                  <a:cubicBezTo>
                    <a:pt x="129" y="752"/>
                    <a:pt x="150" y="752"/>
                    <a:pt x="171" y="752"/>
                  </a:cubicBezTo>
                  <a:cubicBezTo>
                    <a:pt x="171" y="722"/>
                    <a:pt x="171" y="692"/>
                    <a:pt x="171" y="661"/>
                  </a:cubicBezTo>
                  <a:cubicBezTo>
                    <a:pt x="150" y="661"/>
                    <a:pt x="129" y="661"/>
                    <a:pt x="108" y="661"/>
                  </a:cubicBezTo>
                  <a:close/>
                  <a:moveTo>
                    <a:pt x="211" y="661"/>
                  </a:moveTo>
                  <a:cubicBezTo>
                    <a:pt x="211" y="692"/>
                    <a:pt x="211" y="722"/>
                    <a:pt x="211" y="752"/>
                  </a:cubicBezTo>
                  <a:cubicBezTo>
                    <a:pt x="232" y="752"/>
                    <a:pt x="253" y="752"/>
                    <a:pt x="274" y="752"/>
                  </a:cubicBezTo>
                  <a:cubicBezTo>
                    <a:pt x="274" y="722"/>
                    <a:pt x="274" y="692"/>
                    <a:pt x="274" y="661"/>
                  </a:cubicBezTo>
                  <a:cubicBezTo>
                    <a:pt x="253" y="661"/>
                    <a:pt x="233" y="661"/>
                    <a:pt x="211" y="661"/>
                  </a:cubicBezTo>
                  <a:close/>
                  <a:moveTo>
                    <a:pt x="377" y="752"/>
                  </a:moveTo>
                  <a:cubicBezTo>
                    <a:pt x="377" y="751"/>
                    <a:pt x="378" y="750"/>
                    <a:pt x="378" y="749"/>
                  </a:cubicBezTo>
                  <a:cubicBezTo>
                    <a:pt x="378" y="721"/>
                    <a:pt x="378" y="693"/>
                    <a:pt x="378" y="665"/>
                  </a:cubicBezTo>
                  <a:cubicBezTo>
                    <a:pt x="378" y="662"/>
                    <a:pt x="376" y="661"/>
                    <a:pt x="374" y="661"/>
                  </a:cubicBezTo>
                  <a:cubicBezTo>
                    <a:pt x="355" y="661"/>
                    <a:pt x="337" y="661"/>
                    <a:pt x="318" y="661"/>
                  </a:cubicBezTo>
                  <a:cubicBezTo>
                    <a:pt x="317" y="661"/>
                    <a:pt x="316" y="661"/>
                    <a:pt x="315" y="661"/>
                  </a:cubicBezTo>
                  <a:cubicBezTo>
                    <a:pt x="315" y="692"/>
                    <a:pt x="315" y="722"/>
                    <a:pt x="315" y="752"/>
                  </a:cubicBezTo>
                  <a:cubicBezTo>
                    <a:pt x="336" y="752"/>
                    <a:pt x="357" y="752"/>
                    <a:pt x="377" y="752"/>
                  </a:cubicBezTo>
                  <a:close/>
                  <a:moveTo>
                    <a:pt x="171" y="288"/>
                  </a:moveTo>
                  <a:cubicBezTo>
                    <a:pt x="150" y="288"/>
                    <a:pt x="129" y="288"/>
                    <a:pt x="108" y="288"/>
                  </a:cubicBezTo>
                  <a:cubicBezTo>
                    <a:pt x="108" y="317"/>
                    <a:pt x="108" y="345"/>
                    <a:pt x="108" y="374"/>
                  </a:cubicBezTo>
                  <a:cubicBezTo>
                    <a:pt x="129" y="374"/>
                    <a:pt x="150" y="374"/>
                    <a:pt x="171" y="374"/>
                  </a:cubicBezTo>
                  <a:cubicBezTo>
                    <a:pt x="171" y="345"/>
                    <a:pt x="171" y="317"/>
                    <a:pt x="171" y="288"/>
                  </a:cubicBezTo>
                  <a:close/>
                  <a:moveTo>
                    <a:pt x="211" y="288"/>
                  </a:moveTo>
                  <a:cubicBezTo>
                    <a:pt x="211" y="317"/>
                    <a:pt x="211" y="345"/>
                    <a:pt x="211" y="374"/>
                  </a:cubicBezTo>
                  <a:cubicBezTo>
                    <a:pt x="232" y="374"/>
                    <a:pt x="253" y="374"/>
                    <a:pt x="274" y="374"/>
                  </a:cubicBezTo>
                  <a:cubicBezTo>
                    <a:pt x="274" y="345"/>
                    <a:pt x="274" y="317"/>
                    <a:pt x="274" y="288"/>
                  </a:cubicBezTo>
                  <a:cubicBezTo>
                    <a:pt x="253" y="288"/>
                    <a:pt x="232" y="288"/>
                    <a:pt x="211" y="288"/>
                  </a:cubicBezTo>
                  <a:close/>
                  <a:moveTo>
                    <a:pt x="315" y="288"/>
                  </a:moveTo>
                  <a:cubicBezTo>
                    <a:pt x="315" y="317"/>
                    <a:pt x="315" y="345"/>
                    <a:pt x="315" y="374"/>
                  </a:cubicBezTo>
                  <a:cubicBezTo>
                    <a:pt x="336" y="374"/>
                    <a:pt x="357" y="374"/>
                    <a:pt x="377" y="374"/>
                  </a:cubicBezTo>
                  <a:cubicBezTo>
                    <a:pt x="377" y="345"/>
                    <a:pt x="377" y="317"/>
                    <a:pt x="377" y="288"/>
                  </a:cubicBezTo>
                  <a:cubicBezTo>
                    <a:pt x="357" y="288"/>
                    <a:pt x="336" y="288"/>
                    <a:pt x="315" y="288"/>
                  </a:cubicBezTo>
                  <a:close/>
                  <a:moveTo>
                    <a:pt x="171" y="498"/>
                  </a:moveTo>
                  <a:cubicBezTo>
                    <a:pt x="171" y="470"/>
                    <a:pt x="171" y="442"/>
                    <a:pt x="171" y="415"/>
                  </a:cubicBezTo>
                  <a:cubicBezTo>
                    <a:pt x="150" y="415"/>
                    <a:pt x="129" y="415"/>
                    <a:pt x="108" y="415"/>
                  </a:cubicBezTo>
                  <a:cubicBezTo>
                    <a:pt x="108" y="442"/>
                    <a:pt x="108" y="470"/>
                    <a:pt x="108" y="498"/>
                  </a:cubicBezTo>
                  <a:cubicBezTo>
                    <a:pt x="129" y="498"/>
                    <a:pt x="150" y="498"/>
                    <a:pt x="171" y="498"/>
                  </a:cubicBezTo>
                  <a:close/>
                  <a:moveTo>
                    <a:pt x="211" y="498"/>
                  </a:moveTo>
                  <a:cubicBezTo>
                    <a:pt x="232" y="498"/>
                    <a:pt x="253" y="498"/>
                    <a:pt x="274" y="498"/>
                  </a:cubicBezTo>
                  <a:cubicBezTo>
                    <a:pt x="274" y="470"/>
                    <a:pt x="274" y="442"/>
                    <a:pt x="274" y="415"/>
                  </a:cubicBezTo>
                  <a:cubicBezTo>
                    <a:pt x="253" y="415"/>
                    <a:pt x="232" y="415"/>
                    <a:pt x="211" y="415"/>
                  </a:cubicBezTo>
                  <a:cubicBezTo>
                    <a:pt x="211" y="442"/>
                    <a:pt x="211" y="470"/>
                    <a:pt x="211" y="498"/>
                  </a:cubicBezTo>
                  <a:close/>
                  <a:moveTo>
                    <a:pt x="315" y="415"/>
                  </a:moveTo>
                  <a:cubicBezTo>
                    <a:pt x="315" y="443"/>
                    <a:pt x="315" y="470"/>
                    <a:pt x="315" y="498"/>
                  </a:cubicBezTo>
                  <a:cubicBezTo>
                    <a:pt x="336" y="498"/>
                    <a:pt x="357" y="498"/>
                    <a:pt x="377" y="498"/>
                  </a:cubicBezTo>
                  <a:cubicBezTo>
                    <a:pt x="377" y="470"/>
                    <a:pt x="377" y="442"/>
                    <a:pt x="377" y="415"/>
                  </a:cubicBezTo>
                  <a:cubicBezTo>
                    <a:pt x="356" y="415"/>
                    <a:pt x="336" y="415"/>
                    <a:pt x="315" y="415"/>
                  </a:cubicBezTo>
                  <a:close/>
                  <a:moveTo>
                    <a:pt x="108" y="621"/>
                  </a:moveTo>
                  <a:cubicBezTo>
                    <a:pt x="130" y="621"/>
                    <a:pt x="150" y="621"/>
                    <a:pt x="171" y="621"/>
                  </a:cubicBezTo>
                  <a:cubicBezTo>
                    <a:pt x="171" y="593"/>
                    <a:pt x="171" y="566"/>
                    <a:pt x="171" y="538"/>
                  </a:cubicBezTo>
                  <a:cubicBezTo>
                    <a:pt x="150" y="538"/>
                    <a:pt x="129" y="538"/>
                    <a:pt x="108" y="538"/>
                  </a:cubicBezTo>
                  <a:cubicBezTo>
                    <a:pt x="108" y="566"/>
                    <a:pt x="108" y="593"/>
                    <a:pt x="108" y="621"/>
                  </a:cubicBezTo>
                  <a:close/>
                  <a:moveTo>
                    <a:pt x="274" y="621"/>
                  </a:moveTo>
                  <a:cubicBezTo>
                    <a:pt x="274" y="593"/>
                    <a:pt x="274" y="566"/>
                    <a:pt x="274" y="538"/>
                  </a:cubicBezTo>
                  <a:cubicBezTo>
                    <a:pt x="253" y="538"/>
                    <a:pt x="232" y="538"/>
                    <a:pt x="211" y="538"/>
                  </a:cubicBezTo>
                  <a:cubicBezTo>
                    <a:pt x="211" y="566"/>
                    <a:pt x="211" y="593"/>
                    <a:pt x="211" y="621"/>
                  </a:cubicBezTo>
                  <a:cubicBezTo>
                    <a:pt x="233" y="621"/>
                    <a:pt x="253" y="621"/>
                    <a:pt x="274" y="621"/>
                  </a:cubicBezTo>
                  <a:close/>
                  <a:moveTo>
                    <a:pt x="377" y="621"/>
                  </a:moveTo>
                  <a:cubicBezTo>
                    <a:pt x="377" y="593"/>
                    <a:pt x="377" y="566"/>
                    <a:pt x="377" y="538"/>
                  </a:cubicBezTo>
                  <a:cubicBezTo>
                    <a:pt x="356" y="538"/>
                    <a:pt x="336" y="538"/>
                    <a:pt x="315" y="538"/>
                  </a:cubicBezTo>
                  <a:cubicBezTo>
                    <a:pt x="315" y="566"/>
                    <a:pt x="315" y="593"/>
                    <a:pt x="315" y="621"/>
                  </a:cubicBezTo>
                  <a:cubicBezTo>
                    <a:pt x="336" y="621"/>
                    <a:pt x="356" y="621"/>
                    <a:pt x="377" y="621"/>
                  </a:cubicBezTo>
                  <a:close/>
                  <a:moveTo>
                    <a:pt x="659" y="349"/>
                  </a:moveTo>
                  <a:cubicBezTo>
                    <a:pt x="659" y="340"/>
                    <a:pt x="659" y="331"/>
                    <a:pt x="659" y="322"/>
                  </a:cubicBezTo>
                  <a:cubicBezTo>
                    <a:pt x="660" y="317"/>
                    <a:pt x="658" y="317"/>
                    <a:pt x="654" y="317"/>
                  </a:cubicBezTo>
                  <a:cubicBezTo>
                    <a:pt x="607" y="317"/>
                    <a:pt x="560" y="317"/>
                    <a:pt x="513" y="317"/>
                  </a:cubicBezTo>
                  <a:cubicBezTo>
                    <a:pt x="511" y="317"/>
                    <a:pt x="510" y="317"/>
                    <a:pt x="508" y="317"/>
                  </a:cubicBezTo>
                  <a:cubicBezTo>
                    <a:pt x="508" y="328"/>
                    <a:pt x="508" y="338"/>
                    <a:pt x="508" y="349"/>
                  </a:cubicBezTo>
                  <a:cubicBezTo>
                    <a:pt x="558" y="349"/>
                    <a:pt x="608" y="349"/>
                    <a:pt x="659" y="349"/>
                  </a:cubicBezTo>
                  <a:close/>
                  <a:moveTo>
                    <a:pt x="508" y="452"/>
                  </a:moveTo>
                  <a:cubicBezTo>
                    <a:pt x="517" y="452"/>
                    <a:pt x="525" y="452"/>
                    <a:pt x="533" y="452"/>
                  </a:cubicBezTo>
                  <a:cubicBezTo>
                    <a:pt x="573" y="452"/>
                    <a:pt x="614" y="452"/>
                    <a:pt x="654" y="452"/>
                  </a:cubicBezTo>
                  <a:cubicBezTo>
                    <a:pt x="658" y="452"/>
                    <a:pt x="660" y="451"/>
                    <a:pt x="659" y="446"/>
                  </a:cubicBezTo>
                  <a:cubicBezTo>
                    <a:pt x="659" y="442"/>
                    <a:pt x="659" y="438"/>
                    <a:pt x="659" y="433"/>
                  </a:cubicBezTo>
                  <a:cubicBezTo>
                    <a:pt x="659" y="429"/>
                    <a:pt x="659" y="424"/>
                    <a:pt x="659" y="419"/>
                  </a:cubicBezTo>
                  <a:cubicBezTo>
                    <a:pt x="608" y="419"/>
                    <a:pt x="558" y="419"/>
                    <a:pt x="508" y="419"/>
                  </a:cubicBezTo>
                  <a:cubicBezTo>
                    <a:pt x="508" y="430"/>
                    <a:pt x="508" y="440"/>
                    <a:pt x="508" y="452"/>
                  </a:cubicBezTo>
                  <a:close/>
                  <a:moveTo>
                    <a:pt x="659" y="624"/>
                  </a:moveTo>
                  <a:cubicBezTo>
                    <a:pt x="608" y="624"/>
                    <a:pt x="558" y="624"/>
                    <a:pt x="508" y="624"/>
                  </a:cubicBezTo>
                  <a:cubicBezTo>
                    <a:pt x="508" y="635"/>
                    <a:pt x="508" y="646"/>
                    <a:pt x="508" y="656"/>
                  </a:cubicBezTo>
                  <a:cubicBezTo>
                    <a:pt x="559" y="656"/>
                    <a:pt x="609" y="656"/>
                    <a:pt x="659" y="656"/>
                  </a:cubicBezTo>
                  <a:cubicBezTo>
                    <a:pt x="659" y="646"/>
                    <a:pt x="659" y="635"/>
                    <a:pt x="659" y="624"/>
                  </a:cubicBezTo>
                  <a:close/>
                  <a:moveTo>
                    <a:pt x="659" y="246"/>
                  </a:moveTo>
                  <a:cubicBezTo>
                    <a:pt x="659" y="235"/>
                    <a:pt x="659" y="225"/>
                    <a:pt x="659" y="215"/>
                  </a:cubicBezTo>
                  <a:cubicBezTo>
                    <a:pt x="608" y="215"/>
                    <a:pt x="558" y="215"/>
                    <a:pt x="508" y="215"/>
                  </a:cubicBezTo>
                  <a:cubicBezTo>
                    <a:pt x="508" y="226"/>
                    <a:pt x="508" y="236"/>
                    <a:pt x="508" y="246"/>
                  </a:cubicBezTo>
                  <a:cubicBezTo>
                    <a:pt x="558" y="246"/>
                    <a:pt x="609" y="246"/>
                    <a:pt x="659" y="246"/>
                  </a:cubicBezTo>
                  <a:close/>
                  <a:moveTo>
                    <a:pt x="508" y="522"/>
                  </a:moveTo>
                  <a:cubicBezTo>
                    <a:pt x="508" y="533"/>
                    <a:pt x="508" y="543"/>
                    <a:pt x="508" y="553"/>
                  </a:cubicBezTo>
                  <a:cubicBezTo>
                    <a:pt x="559" y="553"/>
                    <a:pt x="609" y="553"/>
                    <a:pt x="659" y="553"/>
                  </a:cubicBezTo>
                  <a:cubicBezTo>
                    <a:pt x="659" y="543"/>
                    <a:pt x="659" y="532"/>
                    <a:pt x="659" y="522"/>
                  </a:cubicBezTo>
                  <a:cubicBezTo>
                    <a:pt x="609" y="522"/>
                    <a:pt x="558" y="522"/>
                    <a:pt x="508" y="522"/>
                  </a:cubicBezTo>
                  <a:close/>
                </a:path>
              </a:pathLst>
            </a:custGeom>
            <a:solidFill>
              <a:schemeClr val="bg1"/>
            </a:solidFill>
            <a:ln w="3175" cmpd="sng">
              <a:noFill/>
              <a:round/>
              <a:headEnd/>
              <a:tailEnd/>
            </a:ln>
            <a:effectLst/>
          </p:spPr>
          <p:txBody>
            <a:bodyPr vert="horz" wrap="square" lIns="91388" tIns="45694" rIns="91388" bIns="45694" numCol="1" anchor="t" anchorCtr="0" compatLnSpc="1">
              <a:prstTxWarp prst="textNoShape">
                <a:avLst/>
              </a:prstTxWarp>
            </a:bodyPr>
            <a:lstStyle/>
            <a:p>
              <a:endParaRPr lang="en-US" sz="2399" dirty="0">
                <a:solidFill>
                  <a:srgbClr val="FFFFFF"/>
                </a:solidFill>
              </a:endParaRPr>
            </a:p>
          </p:txBody>
        </p:sp>
      </p:grpSp>
      <p:grpSp>
        <p:nvGrpSpPr>
          <p:cNvPr id="64" name="Group 63"/>
          <p:cNvGrpSpPr/>
          <p:nvPr/>
        </p:nvGrpSpPr>
        <p:grpSpPr>
          <a:xfrm>
            <a:off x="7468759" y="2214638"/>
            <a:ext cx="3781311" cy="2182094"/>
            <a:chOff x="7951900" y="2456530"/>
            <a:chExt cx="3781311" cy="2182094"/>
          </a:xfrm>
        </p:grpSpPr>
        <p:grpSp>
          <p:nvGrpSpPr>
            <p:cNvPr id="55" name="Group 54"/>
            <p:cNvGrpSpPr/>
            <p:nvPr/>
          </p:nvGrpSpPr>
          <p:grpSpPr>
            <a:xfrm>
              <a:off x="7951900" y="2456530"/>
              <a:ext cx="3781311" cy="2182094"/>
              <a:chOff x="784302" y="2456530"/>
              <a:chExt cx="3781311" cy="2182094"/>
            </a:xfrm>
          </p:grpSpPr>
          <p:grpSp>
            <p:nvGrpSpPr>
              <p:cNvPr id="56" name="Group 55"/>
              <p:cNvGrpSpPr/>
              <p:nvPr/>
            </p:nvGrpSpPr>
            <p:grpSpPr>
              <a:xfrm>
                <a:off x="784302" y="2456530"/>
                <a:ext cx="3781311" cy="2182094"/>
                <a:chOff x="784302" y="2404394"/>
                <a:chExt cx="3871657" cy="2234230"/>
              </a:xfrm>
            </p:grpSpPr>
            <p:sp>
              <p:nvSpPr>
                <p:cNvPr id="59" name="Freeform 58"/>
                <p:cNvSpPr/>
                <p:nvPr/>
              </p:nvSpPr>
              <p:spPr>
                <a:xfrm flipH="1">
                  <a:off x="944705" y="2582589"/>
                  <a:ext cx="3548888" cy="1942636"/>
                </a:xfrm>
                <a:custGeom>
                  <a:avLst/>
                  <a:gdLst>
                    <a:gd name="connsiteX0" fmla="*/ 2027166 w 3550737"/>
                    <a:gd name="connsiteY0" fmla="*/ 355 h 1943142"/>
                    <a:gd name="connsiteX1" fmla="*/ 2591107 w 3550737"/>
                    <a:gd name="connsiteY1" fmla="*/ 277282 h 1943142"/>
                    <a:gd name="connsiteX2" fmla="*/ 2690596 w 3550737"/>
                    <a:gd name="connsiteY2" fmla="*/ 483366 h 1943142"/>
                    <a:gd name="connsiteX3" fmla="*/ 2696049 w 3550737"/>
                    <a:gd name="connsiteY3" fmla="*/ 518418 h 1943142"/>
                    <a:gd name="connsiteX4" fmla="*/ 2724468 w 3550737"/>
                    <a:gd name="connsiteY4" fmla="*/ 510449 h 1943142"/>
                    <a:gd name="connsiteX5" fmla="*/ 2770825 w 3550737"/>
                    <a:gd name="connsiteY5" fmla="*/ 506227 h 1943142"/>
                    <a:gd name="connsiteX6" fmla="*/ 2933471 w 3550737"/>
                    <a:gd name="connsiteY6" fmla="*/ 567089 h 1943142"/>
                    <a:gd name="connsiteX7" fmla="*/ 2937036 w 3550737"/>
                    <a:gd name="connsiteY7" fmla="*/ 571866 h 1943142"/>
                    <a:gd name="connsiteX8" fmla="*/ 2975405 w 3550737"/>
                    <a:gd name="connsiteY8" fmla="*/ 579385 h 1943142"/>
                    <a:gd name="connsiteX9" fmla="*/ 3542953 w 3550737"/>
                    <a:gd name="connsiteY9" fmla="*/ 1375472 h 1943142"/>
                    <a:gd name="connsiteX10" fmla="*/ 2874727 w 3550737"/>
                    <a:gd name="connsiteY10" fmla="*/ 1943142 h 1943142"/>
                    <a:gd name="connsiteX11" fmla="*/ 522889 w 3550737"/>
                    <a:gd name="connsiteY11" fmla="*/ 1943142 h 1943142"/>
                    <a:gd name="connsiteX12" fmla="*/ 156701 w 3550737"/>
                    <a:gd name="connsiteY12" fmla="*/ 1787178 h 1943142"/>
                    <a:gd name="connsiteX13" fmla="*/ 1077 w 3550737"/>
                    <a:gd name="connsiteY13" fmla="*/ 1329728 h 1943142"/>
                    <a:gd name="connsiteX14" fmla="*/ 239270 w 3550737"/>
                    <a:gd name="connsiteY14" fmla="*/ 918328 h 1943142"/>
                    <a:gd name="connsiteX15" fmla="*/ 605459 w 3550737"/>
                    <a:gd name="connsiteY15" fmla="*/ 835742 h 1943142"/>
                    <a:gd name="connsiteX16" fmla="*/ 651194 w 3550737"/>
                    <a:gd name="connsiteY16" fmla="*/ 808417 h 1943142"/>
                    <a:gd name="connsiteX17" fmla="*/ 1072019 w 3550737"/>
                    <a:gd name="connsiteY17" fmla="*/ 478684 h 1943142"/>
                    <a:gd name="connsiteX18" fmla="*/ 1324907 w 3550737"/>
                    <a:gd name="connsiteY18" fmla="*/ 459265 h 1943142"/>
                    <a:gd name="connsiteX19" fmla="*/ 1364668 w 3550737"/>
                    <a:gd name="connsiteY19" fmla="*/ 468255 h 1943142"/>
                    <a:gd name="connsiteX20" fmla="*/ 1359149 w 3550737"/>
                    <a:gd name="connsiteY20" fmla="*/ 442707 h 1943142"/>
                    <a:gd name="connsiteX21" fmla="*/ 1550874 w 3550737"/>
                    <a:gd name="connsiteY21" fmla="*/ 222849 h 1943142"/>
                    <a:gd name="connsiteX22" fmla="*/ 1552623 w 3550737"/>
                    <a:gd name="connsiteY22" fmla="*/ 222684 h 1943142"/>
                    <a:gd name="connsiteX23" fmla="*/ 1591193 w 3550737"/>
                    <a:gd name="connsiteY23" fmla="*/ 180833 h 1943142"/>
                    <a:gd name="connsiteX24" fmla="*/ 2027166 w 3550737"/>
                    <a:gd name="connsiteY24" fmla="*/ 355 h 19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0737" h="1943142">
                      <a:moveTo>
                        <a:pt x="2027166" y="355"/>
                      </a:moveTo>
                      <a:cubicBezTo>
                        <a:pt x="2238730" y="-6476"/>
                        <a:pt x="2453748" y="85091"/>
                        <a:pt x="2591107" y="277282"/>
                      </a:cubicBezTo>
                      <a:cubicBezTo>
                        <a:pt x="2636842" y="341448"/>
                        <a:pt x="2671143" y="410143"/>
                        <a:pt x="2690596" y="483366"/>
                      </a:cubicBezTo>
                      <a:lnTo>
                        <a:pt x="2696049" y="518418"/>
                      </a:lnTo>
                      <a:lnTo>
                        <a:pt x="2724468" y="510449"/>
                      </a:lnTo>
                      <a:cubicBezTo>
                        <a:pt x="2739442" y="507681"/>
                        <a:pt x="2754946" y="506227"/>
                        <a:pt x="2770825" y="506227"/>
                      </a:cubicBezTo>
                      <a:cubicBezTo>
                        <a:pt x="2834342" y="506227"/>
                        <a:pt x="2891846" y="529486"/>
                        <a:pt x="2933471" y="567089"/>
                      </a:cubicBezTo>
                      <a:lnTo>
                        <a:pt x="2937036" y="571866"/>
                      </a:lnTo>
                      <a:lnTo>
                        <a:pt x="2975405" y="579385"/>
                      </a:lnTo>
                      <a:cubicBezTo>
                        <a:pt x="3360013" y="652453"/>
                        <a:pt x="3597590" y="991398"/>
                        <a:pt x="3542953" y="1375472"/>
                      </a:cubicBezTo>
                      <a:cubicBezTo>
                        <a:pt x="3488010" y="1695995"/>
                        <a:pt x="3204389" y="1943142"/>
                        <a:pt x="2874727" y="1943142"/>
                      </a:cubicBezTo>
                      <a:cubicBezTo>
                        <a:pt x="2087712" y="1943142"/>
                        <a:pt x="1309904" y="1943142"/>
                        <a:pt x="522889" y="1943142"/>
                      </a:cubicBezTo>
                      <a:cubicBezTo>
                        <a:pt x="385683" y="1943142"/>
                        <a:pt x="257380" y="1888187"/>
                        <a:pt x="156701" y="1787178"/>
                      </a:cubicBezTo>
                      <a:cubicBezTo>
                        <a:pt x="37912" y="1659153"/>
                        <a:pt x="-7823" y="1503805"/>
                        <a:pt x="1077" y="1329728"/>
                      </a:cubicBezTo>
                      <a:cubicBezTo>
                        <a:pt x="19495" y="1155651"/>
                        <a:pt x="92856" y="1018722"/>
                        <a:pt x="239270" y="918328"/>
                      </a:cubicBezTo>
                      <a:cubicBezTo>
                        <a:pt x="349157" y="844952"/>
                        <a:pt x="467946" y="817321"/>
                        <a:pt x="605459" y="835742"/>
                      </a:cubicBezTo>
                      <a:cubicBezTo>
                        <a:pt x="632470" y="835742"/>
                        <a:pt x="641986" y="826531"/>
                        <a:pt x="651194" y="808417"/>
                      </a:cubicBezTo>
                      <a:cubicBezTo>
                        <a:pt x="751873" y="634340"/>
                        <a:pt x="888772" y="524429"/>
                        <a:pt x="1072019" y="478684"/>
                      </a:cubicBezTo>
                      <a:cubicBezTo>
                        <a:pt x="1158886" y="455811"/>
                        <a:pt x="1243604" y="446677"/>
                        <a:pt x="1324907" y="459265"/>
                      </a:cubicBezTo>
                      <a:lnTo>
                        <a:pt x="1364668" y="468255"/>
                      </a:lnTo>
                      <a:lnTo>
                        <a:pt x="1359149" y="442707"/>
                      </a:lnTo>
                      <a:cubicBezTo>
                        <a:pt x="1359149" y="334257"/>
                        <a:pt x="1441457" y="243775"/>
                        <a:pt x="1550874" y="222849"/>
                      </a:cubicBezTo>
                      <a:lnTo>
                        <a:pt x="1552623" y="222684"/>
                      </a:lnTo>
                      <a:lnTo>
                        <a:pt x="1591193" y="180833"/>
                      </a:lnTo>
                      <a:cubicBezTo>
                        <a:pt x="1711763" y="65951"/>
                        <a:pt x="1868493" y="5478"/>
                        <a:pt x="2027166" y="355"/>
                      </a:cubicBezTo>
                      <a:close/>
                    </a:path>
                  </a:pathLst>
                </a:cu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89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grpSp>
              <p:nvGrpSpPr>
                <p:cNvPr id="60" name="Group 59"/>
                <p:cNvGrpSpPr/>
                <p:nvPr/>
              </p:nvGrpSpPr>
              <p:grpSpPr>
                <a:xfrm>
                  <a:off x="784302" y="2404394"/>
                  <a:ext cx="3871657" cy="2234230"/>
                  <a:chOff x="7780421" y="1981200"/>
                  <a:chExt cx="4203874" cy="2425312"/>
                </a:xfrm>
                <a:solidFill>
                  <a:schemeClr val="accent5">
                    <a:lumMod val="60000"/>
                    <a:lumOff val="40000"/>
                  </a:schemeClr>
                </a:solidFill>
              </p:grpSpPr>
              <p:sp>
                <p:nvSpPr>
                  <p:cNvPr id="61" name="Freeform 3" hidden="1"/>
                  <p:cNvSpPr>
                    <a:spLocks noChangeArrowheads="1"/>
                  </p:cNvSpPr>
                  <p:nvPr/>
                </p:nvSpPr>
                <p:spPr bwMode="gray">
                  <a:xfrm>
                    <a:off x="7976676" y="2090245"/>
                    <a:ext cx="3811366" cy="2167499"/>
                  </a:xfrm>
                  <a:custGeom>
                    <a:avLst/>
                    <a:gdLst>
                      <a:gd name="T0" fmla="*/ 2981 w 11747"/>
                      <a:gd name="T1" fmla="*/ 3041 h 6679"/>
                      <a:gd name="T2" fmla="*/ 2981 w 11747"/>
                      <a:gd name="T3" fmla="*/ 3041 h 6679"/>
                      <a:gd name="T4" fmla="*/ 2921 w 11747"/>
                      <a:gd name="T5" fmla="*/ 2683 h 6679"/>
                      <a:gd name="T6" fmla="*/ 3279 w 11747"/>
                      <a:gd name="T7" fmla="*/ 1252 h 6679"/>
                      <a:gd name="T8" fmla="*/ 6886 w 11747"/>
                      <a:gd name="T9" fmla="*/ 1371 h 6679"/>
                      <a:gd name="T10" fmla="*/ 6946 w 11747"/>
                      <a:gd name="T11" fmla="*/ 1461 h 6679"/>
                      <a:gd name="T12" fmla="*/ 6111 w 11747"/>
                      <a:gd name="T13" fmla="*/ 1997 h 6679"/>
                      <a:gd name="T14" fmla="*/ 6588 w 11747"/>
                      <a:gd name="T15" fmla="*/ 2206 h 6679"/>
                      <a:gd name="T16" fmla="*/ 6647 w 11747"/>
                      <a:gd name="T17" fmla="*/ 2206 h 6679"/>
                      <a:gd name="T18" fmla="*/ 8228 w 11747"/>
                      <a:gd name="T19" fmla="*/ 1908 h 6679"/>
                      <a:gd name="T20" fmla="*/ 9599 w 11747"/>
                      <a:gd name="T21" fmla="*/ 2982 h 6679"/>
                      <a:gd name="T22" fmla="*/ 9748 w 11747"/>
                      <a:gd name="T23" fmla="*/ 3071 h 6679"/>
                      <a:gd name="T24" fmla="*/ 10941 w 11747"/>
                      <a:gd name="T25" fmla="*/ 3340 h 6679"/>
                      <a:gd name="T26" fmla="*/ 11717 w 11747"/>
                      <a:gd name="T27" fmla="*/ 4680 h 6679"/>
                      <a:gd name="T28" fmla="*/ 11210 w 11747"/>
                      <a:gd name="T29" fmla="*/ 6170 h 6679"/>
                      <a:gd name="T30" fmla="*/ 10017 w 11747"/>
                      <a:gd name="T31" fmla="*/ 6678 h 6679"/>
                      <a:gd name="T32" fmla="*/ 2355 w 11747"/>
                      <a:gd name="T33" fmla="*/ 6678 h 6679"/>
                      <a:gd name="T34" fmla="*/ 178 w 11747"/>
                      <a:gd name="T35" fmla="*/ 4829 h 6679"/>
                      <a:gd name="T36" fmla="*/ 2027 w 11747"/>
                      <a:gd name="T37" fmla="*/ 2236 h 6679"/>
                      <a:gd name="T38" fmla="*/ 2295 w 11747"/>
                      <a:gd name="T39" fmla="*/ 2206 h 6679"/>
                      <a:gd name="T40" fmla="*/ 2385 w 11747"/>
                      <a:gd name="T41" fmla="*/ 2296 h 6679"/>
                      <a:gd name="T42" fmla="*/ 2444 w 11747"/>
                      <a:gd name="T43" fmla="*/ 2802 h 6679"/>
                      <a:gd name="T44" fmla="*/ 2534 w 11747"/>
                      <a:gd name="T45" fmla="*/ 2892 h 6679"/>
                      <a:gd name="T46" fmla="*/ 2981 w 11747"/>
                      <a:gd name="T47" fmla="*/ 3041 h 6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47" h="6679">
                        <a:moveTo>
                          <a:pt x="2981" y="3041"/>
                        </a:moveTo>
                        <a:lnTo>
                          <a:pt x="2981" y="3041"/>
                        </a:lnTo>
                        <a:cubicBezTo>
                          <a:pt x="2981" y="2922"/>
                          <a:pt x="2951" y="2802"/>
                          <a:pt x="2921" y="2683"/>
                        </a:cubicBezTo>
                        <a:cubicBezTo>
                          <a:pt x="2832" y="2147"/>
                          <a:pt x="2981" y="1670"/>
                          <a:pt x="3279" y="1252"/>
                        </a:cubicBezTo>
                        <a:cubicBezTo>
                          <a:pt x="4174" y="0"/>
                          <a:pt x="6081" y="59"/>
                          <a:pt x="6886" y="1371"/>
                        </a:cubicBezTo>
                        <a:cubicBezTo>
                          <a:pt x="6916" y="1401"/>
                          <a:pt x="6916" y="1431"/>
                          <a:pt x="6946" y="1461"/>
                        </a:cubicBezTo>
                        <a:cubicBezTo>
                          <a:pt x="6618" y="1580"/>
                          <a:pt x="6350" y="1759"/>
                          <a:pt x="6111" y="1997"/>
                        </a:cubicBezTo>
                        <a:cubicBezTo>
                          <a:pt x="6289" y="2057"/>
                          <a:pt x="6439" y="2147"/>
                          <a:pt x="6588" y="2206"/>
                        </a:cubicBezTo>
                        <a:cubicBezTo>
                          <a:pt x="6588" y="2206"/>
                          <a:pt x="6618" y="2206"/>
                          <a:pt x="6647" y="2206"/>
                        </a:cubicBezTo>
                        <a:cubicBezTo>
                          <a:pt x="7124" y="1789"/>
                          <a:pt x="7662" y="1759"/>
                          <a:pt x="8228" y="1908"/>
                        </a:cubicBezTo>
                        <a:cubicBezTo>
                          <a:pt x="8825" y="2057"/>
                          <a:pt x="9271" y="2415"/>
                          <a:pt x="9599" y="2982"/>
                        </a:cubicBezTo>
                        <a:cubicBezTo>
                          <a:pt x="9629" y="3041"/>
                          <a:pt x="9660" y="3071"/>
                          <a:pt x="9748" y="3071"/>
                        </a:cubicBezTo>
                        <a:cubicBezTo>
                          <a:pt x="10196" y="3011"/>
                          <a:pt x="10583" y="3101"/>
                          <a:pt x="10941" y="3340"/>
                        </a:cubicBezTo>
                        <a:cubicBezTo>
                          <a:pt x="11418" y="3667"/>
                          <a:pt x="11657" y="4113"/>
                          <a:pt x="11717" y="4680"/>
                        </a:cubicBezTo>
                        <a:cubicBezTo>
                          <a:pt x="11746" y="5247"/>
                          <a:pt x="11597" y="5753"/>
                          <a:pt x="11210" y="6170"/>
                        </a:cubicBezTo>
                        <a:cubicBezTo>
                          <a:pt x="10882" y="6499"/>
                          <a:pt x="10464" y="6678"/>
                          <a:pt x="10017" y="6678"/>
                        </a:cubicBezTo>
                        <a:cubicBezTo>
                          <a:pt x="7453" y="6678"/>
                          <a:pt x="4919" y="6678"/>
                          <a:pt x="2355" y="6678"/>
                        </a:cubicBezTo>
                        <a:cubicBezTo>
                          <a:pt x="1281" y="6678"/>
                          <a:pt x="357" y="5873"/>
                          <a:pt x="178" y="4829"/>
                        </a:cubicBezTo>
                        <a:cubicBezTo>
                          <a:pt x="0" y="3578"/>
                          <a:pt x="774" y="2474"/>
                          <a:pt x="2027" y="2236"/>
                        </a:cubicBezTo>
                        <a:cubicBezTo>
                          <a:pt x="2116" y="2206"/>
                          <a:pt x="2206" y="2206"/>
                          <a:pt x="2295" y="2206"/>
                        </a:cubicBezTo>
                        <a:cubicBezTo>
                          <a:pt x="2385" y="2206"/>
                          <a:pt x="2385" y="2236"/>
                          <a:pt x="2385" y="2296"/>
                        </a:cubicBezTo>
                        <a:cubicBezTo>
                          <a:pt x="2385" y="2445"/>
                          <a:pt x="2415" y="2624"/>
                          <a:pt x="2444" y="2802"/>
                        </a:cubicBezTo>
                        <a:cubicBezTo>
                          <a:pt x="2444" y="2863"/>
                          <a:pt x="2474" y="2863"/>
                          <a:pt x="2534" y="2892"/>
                        </a:cubicBezTo>
                        <a:cubicBezTo>
                          <a:pt x="2683" y="2951"/>
                          <a:pt x="2832" y="2982"/>
                          <a:pt x="2981" y="3041"/>
                        </a:cubicBezTo>
                      </a:path>
                    </a:pathLst>
                  </a:custGeom>
                  <a:grpFill/>
                  <a:ln>
                    <a:noFill/>
                  </a:ln>
                  <a:effectLst/>
                  <a:extLst/>
                </p:spPr>
                <p:txBody>
                  <a:bodyPr wrap="none" anchor="ctr"/>
                  <a:lstStyle/>
                  <a:p>
                    <a:endParaRPr lang="en-US" sz="1799" dirty="0">
                      <a:solidFill>
                        <a:srgbClr val="5F5F5F"/>
                      </a:solidFill>
                    </a:endParaRPr>
                  </a:p>
                </p:txBody>
              </p:sp>
              <p:sp>
                <p:nvSpPr>
                  <p:cNvPr id="62" name="Freeform 2"/>
                  <p:cNvSpPr>
                    <a:spLocks noChangeArrowheads="1"/>
                  </p:cNvSpPr>
                  <p:nvPr/>
                </p:nvSpPr>
                <p:spPr bwMode="gray">
                  <a:xfrm>
                    <a:off x="7780421" y="1981200"/>
                    <a:ext cx="4203874" cy="2425312"/>
                  </a:xfrm>
                  <a:custGeom>
                    <a:avLst/>
                    <a:gdLst>
                      <a:gd name="T0" fmla="*/ 6797 w 12971"/>
                      <a:gd name="T1" fmla="*/ 7573 h 7574"/>
                      <a:gd name="T2" fmla="*/ 6797 w 12971"/>
                      <a:gd name="T3" fmla="*/ 7573 h 7574"/>
                      <a:gd name="T4" fmla="*/ 3042 w 12971"/>
                      <a:gd name="T5" fmla="*/ 7573 h 7574"/>
                      <a:gd name="T6" fmla="*/ 567 w 12971"/>
                      <a:gd name="T7" fmla="*/ 6083 h 7574"/>
                      <a:gd name="T8" fmla="*/ 1044 w 12971"/>
                      <a:gd name="T9" fmla="*/ 2864 h 7574"/>
                      <a:gd name="T10" fmla="*/ 3042 w 12971"/>
                      <a:gd name="T11" fmla="*/ 2029 h 7574"/>
                      <a:gd name="T12" fmla="*/ 3131 w 12971"/>
                      <a:gd name="T13" fmla="*/ 1969 h 7574"/>
                      <a:gd name="T14" fmla="*/ 5159 w 12971"/>
                      <a:gd name="T15" fmla="*/ 240 h 7574"/>
                      <a:gd name="T16" fmla="*/ 8050 w 12971"/>
                      <a:gd name="T17" fmla="*/ 1611 h 7574"/>
                      <a:gd name="T18" fmla="*/ 8169 w 12971"/>
                      <a:gd name="T19" fmla="*/ 1671 h 7574"/>
                      <a:gd name="T20" fmla="*/ 10525 w 12971"/>
                      <a:gd name="T21" fmla="*/ 2804 h 7574"/>
                      <a:gd name="T22" fmla="*/ 10614 w 12971"/>
                      <a:gd name="T23" fmla="*/ 2893 h 7574"/>
                      <a:gd name="T24" fmla="*/ 12791 w 12971"/>
                      <a:gd name="T25" fmla="*/ 4621 h 7574"/>
                      <a:gd name="T26" fmla="*/ 12254 w 12971"/>
                      <a:gd name="T27" fmla="*/ 6828 h 7574"/>
                      <a:gd name="T28" fmla="*/ 10793 w 12971"/>
                      <a:gd name="T29" fmla="*/ 7544 h 7574"/>
                      <a:gd name="T30" fmla="*/ 10555 w 12971"/>
                      <a:gd name="T31" fmla="*/ 7573 h 7574"/>
                      <a:gd name="T32" fmla="*/ 6797 w 12971"/>
                      <a:gd name="T33" fmla="*/ 7573 h 7574"/>
                      <a:gd name="T34" fmla="*/ 3608 w 12971"/>
                      <a:gd name="T35" fmla="*/ 3400 h 7574"/>
                      <a:gd name="T36" fmla="*/ 3608 w 12971"/>
                      <a:gd name="T37" fmla="*/ 3400 h 7574"/>
                      <a:gd name="T38" fmla="*/ 3161 w 12971"/>
                      <a:gd name="T39" fmla="*/ 3251 h 7574"/>
                      <a:gd name="T40" fmla="*/ 3071 w 12971"/>
                      <a:gd name="T41" fmla="*/ 3161 h 7574"/>
                      <a:gd name="T42" fmla="*/ 3012 w 12971"/>
                      <a:gd name="T43" fmla="*/ 2655 h 7574"/>
                      <a:gd name="T44" fmla="*/ 2922 w 12971"/>
                      <a:gd name="T45" fmla="*/ 2565 h 7574"/>
                      <a:gd name="T46" fmla="*/ 2654 w 12971"/>
                      <a:gd name="T47" fmla="*/ 2595 h 7574"/>
                      <a:gd name="T48" fmla="*/ 805 w 12971"/>
                      <a:gd name="T49" fmla="*/ 5188 h 7574"/>
                      <a:gd name="T50" fmla="*/ 2982 w 12971"/>
                      <a:gd name="T51" fmla="*/ 7037 h 7574"/>
                      <a:gd name="T52" fmla="*/ 10644 w 12971"/>
                      <a:gd name="T53" fmla="*/ 7037 h 7574"/>
                      <a:gd name="T54" fmla="*/ 11837 w 12971"/>
                      <a:gd name="T55" fmla="*/ 6529 h 7574"/>
                      <a:gd name="T56" fmla="*/ 12344 w 12971"/>
                      <a:gd name="T57" fmla="*/ 5039 h 7574"/>
                      <a:gd name="T58" fmla="*/ 11568 w 12971"/>
                      <a:gd name="T59" fmla="*/ 3699 h 7574"/>
                      <a:gd name="T60" fmla="*/ 10375 w 12971"/>
                      <a:gd name="T61" fmla="*/ 3430 h 7574"/>
                      <a:gd name="T62" fmla="*/ 10226 w 12971"/>
                      <a:gd name="T63" fmla="*/ 3341 h 7574"/>
                      <a:gd name="T64" fmla="*/ 8855 w 12971"/>
                      <a:gd name="T65" fmla="*/ 2267 h 7574"/>
                      <a:gd name="T66" fmla="*/ 7274 w 12971"/>
                      <a:gd name="T67" fmla="*/ 2565 h 7574"/>
                      <a:gd name="T68" fmla="*/ 7215 w 12971"/>
                      <a:gd name="T69" fmla="*/ 2565 h 7574"/>
                      <a:gd name="T70" fmla="*/ 6738 w 12971"/>
                      <a:gd name="T71" fmla="*/ 2356 h 7574"/>
                      <a:gd name="T72" fmla="*/ 7573 w 12971"/>
                      <a:gd name="T73" fmla="*/ 1820 h 7574"/>
                      <a:gd name="T74" fmla="*/ 7513 w 12971"/>
                      <a:gd name="T75" fmla="*/ 1730 h 7574"/>
                      <a:gd name="T76" fmla="*/ 3906 w 12971"/>
                      <a:gd name="T77" fmla="*/ 1611 h 7574"/>
                      <a:gd name="T78" fmla="*/ 3548 w 12971"/>
                      <a:gd name="T79" fmla="*/ 3042 h 7574"/>
                      <a:gd name="T80" fmla="*/ 3608 w 12971"/>
                      <a:gd name="T81" fmla="*/ 3400 h 7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71" h="7574">
                        <a:moveTo>
                          <a:pt x="6797" y="7573"/>
                        </a:moveTo>
                        <a:lnTo>
                          <a:pt x="6797" y="7573"/>
                        </a:lnTo>
                        <a:cubicBezTo>
                          <a:pt x="5546" y="7573"/>
                          <a:pt x="4293" y="7573"/>
                          <a:pt x="3042" y="7573"/>
                        </a:cubicBezTo>
                        <a:cubicBezTo>
                          <a:pt x="1939" y="7544"/>
                          <a:pt x="1104" y="7037"/>
                          <a:pt x="567" y="6083"/>
                        </a:cubicBezTo>
                        <a:cubicBezTo>
                          <a:pt x="0" y="5039"/>
                          <a:pt x="209" y="3699"/>
                          <a:pt x="1044" y="2864"/>
                        </a:cubicBezTo>
                        <a:cubicBezTo>
                          <a:pt x="1581" y="2327"/>
                          <a:pt x="2266" y="2029"/>
                          <a:pt x="3042" y="2029"/>
                        </a:cubicBezTo>
                        <a:cubicBezTo>
                          <a:pt x="3101" y="2029"/>
                          <a:pt x="3131" y="2029"/>
                          <a:pt x="3131" y="1969"/>
                        </a:cubicBezTo>
                        <a:cubicBezTo>
                          <a:pt x="3489" y="1044"/>
                          <a:pt x="4174" y="448"/>
                          <a:pt x="5159" y="240"/>
                        </a:cubicBezTo>
                        <a:cubicBezTo>
                          <a:pt x="6321" y="0"/>
                          <a:pt x="7513" y="567"/>
                          <a:pt x="8050" y="1611"/>
                        </a:cubicBezTo>
                        <a:cubicBezTo>
                          <a:pt x="8080" y="1671"/>
                          <a:pt x="8109" y="1671"/>
                          <a:pt x="8169" y="1671"/>
                        </a:cubicBezTo>
                        <a:cubicBezTo>
                          <a:pt x="9153" y="1641"/>
                          <a:pt x="9929" y="2029"/>
                          <a:pt x="10525" y="2804"/>
                        </a:cubicBezTo>
                        <a:cubicBezTo>
                          <a:pt x="10555" y="2864"/>
                          <a:pt x="10555" y="2864"/>
                          <a:pt x="10614" y="2893"/>
                        </a:cubicBezTo>
                        <a:cubicBezTo>
                          <a:pt x="11687" y="2893"/>
                          <a:pt x="12553" y="3579"/>
                          <a:pt x="12791" y="4621"/>
                        </a:cubicBezTo>
                        <a:cubicBezTo>
                          <a:pt x="12970" y="5426"/>
                          <a:pt x="12821" y="6172"/>
                          <a:pt x="12254" y="6828"/>
                        </a:cubicBezTo>
                        <a:cubicBezTo>
                          <a:pt x="11867" y="7275"/>
                          <a:pt x="11390" y="7514"/>
                          <a:pt x="10793" y="7544"/>
                        </a:cubicBezTo>
                        <a:cubicBezTo>
                          <a:pt x="10733" y="7573"/>
                          <a:pt x="10644" y="7573"/>
                          <a:pt x="10555" y="7573"/>
                        </a:cubicBezTo>
                        <a:cubicBezTo>
                          <a:pt x="9302" y="7573"/>
                          <a:pt x="8050" y="7573"/>
                          <a:pt x="6797" y="7573"/>
                        </a:cubicBezTo>
                        <a:close/>
                        <a:moveTo>
                          <a:pt x="3608" y="3400"/>
                        </a:moveTo>
                        <a:lnTo>
                          <a:pt x="3608" y="3400"/>
                        </a:lnTo>
                        <a:cubicBezTo>
                          <a:pt x="3459" y="3341"/>
                          <a:pt x="3310" y="3310"/>
                          <a:pt x="3161" y="3251"/>
                        </a:cubicBezTo>
                        <a:cubicBezTo>
                          <a:pt x="3101" y="3222"/>
                          <a:pt x="3071" y="3222"/>
                          <a:pt x="3071" y="3161"/>
                        </a:cubicBezTo>
                        <a:cubicBezTo>
                          <a:pt x="3042" y="2983"/>
                          <a:pt x="3012" y="2804"/>
                          <a:pt x="3012" y="2655"/>
                        </a:cubicBezTo>
                        <a:cubicBezTo>
                          <a:pt x="3012" y="2595"/>
                          <a:pt x="3012" y="2565"/>
                          <a:pt x="2922" y="2565"/>
                        </a:cubicBezTo>
                        <a:cubicBezTo>
                          <a:pt x="2833" y="2565"/>
                          <a:pt x="2743" y="2565"/>
                          <a:pt x="2654" y="2595"/>
                        </a:cubicBezTo>
                        <a:cubicBezTo>
                          <a:pt x="1401" y="2833"/>
                          <a:pt x="627" y="3937"/>
                          <a:pt x="805" y="5188"/>
                        </a:cubicBezTo>
                        <a:cubicBezTo>
                          <a:pt x="984" y="6232"/>
                          <a:pt x="1908" y="7037"/>
                          <a:pt x="2982" y="7037"/>
                        </a:cubicBezTo>
                        <a:cubicBezTo>
                          <a:pt x="5546" y="7037"/>
                          <a:pt x="8080" y="7037"/>
                          <a:pt x="10644" y="7037"/>
                        </a:cubicBezTo>
                        <a:cubicBezTo>
                          <a:pt x="11091" y="7037"/>
                          <a:pt x="11509" y="6858"/>
                          <a:pt x="11837" y="6529"/>
                        </a:cubicBezTo>
                        <a:cubicBezTo>
                          <a:pt x="12224" y="6112"/>
                          <a:pt x="12373" y="5606"/>
                          <a:pt x="12344" y="5039"/>
                        </a:cubicBezTo>
                        <a:cubicBezTo>
                          <a:pt x="12284" y="4472"/>
                          <a:pt x="12045" y="4026"/>
                          <a:pt x="11568" y="3699"/>
                        </a:cubicBezTo>
                        <a:cubicBezTo>
                          <a:pt x="11210" y="3460"/>
                          <a:pt x="10823" y="3370"/>
                          <a:pt x="10375" y="3430"/>
                        </a:cubicBezTo>
                        <a:cubicBezTo>
                          <a:pt x="10287" y="3430"/>
                          <a:pt x="10256" y="3400"/>
                          <a:pt x="10226" y="3341"/>
                        </a:cubicBezTo>
                        <a:cubicBezTo>
                          <a:pt x="9898" y="2774"/>
                          <a:pt x="9452" y="2416"/>
                          <a:pt x="8855" y="2267"/>
                        </a:cubicBezTo>
                        <a:cubicBezTo>
                          <a:pt x="8289" y="2118"/>
                          <a:pt x="7751" y="2148"/>
                          <a:pt x="7274" y="2565"/>
                        </a:cubicBezTo>
                        <a:cubicBezTo>
                          <a:pt x="7245" y="2565"/>
                          <a:pt x="7215" y="2565"/>
                          <a:pt x="7215" y="2565"/>
                        </a:cubicBezTo>
                        <a:cubicBezTo>
                          <a:pt x="7066" y="2506"/>
                          <a:pt x="6916" y="2416"/>
                          <a:pt x="6738" y="2356"/>
                        </a:cubicBezTo>
                        <a:cubicBezTo>
                          <a:pt x="6977" y="2118"/>
                          <a:pt x="7245" y="1939"/>
                          <a:pt x="7573" y="1820"/>
                        </a:cubicBezTo>
                        <a:cubicBezTo>
                          <a:pt x="7543" y="1790"/>
                          <a:pt x="7543" y="1760"/>
                          <a:pt x="7513" y="1730"/>
                        </a:cubicBezTo>
                        <a:cubicBezTo>
                          <a:pt x="6708" y="418"/>
                          <a:pt x="4801" y="359"/>
                          <a:pt x="3906" y="1611"/>
                        </a:cubicBezTo>
                        <a:cubicBezTo>
                          <a:pt x="3608" y="2029"/>
                          <a:pt x="3459" y="2506"/>
                          <a:pt x="3548" y="3042"/>
                        </a:cubicBezTo>
                        <a:cubicBezTo>
                          <a:pt x="3578" y="3161"/>
                          <a:pt x="3608" y="3281"/>
                          <a:pt x="3608" y="3400"/>
                        </a:cubicBezTo>
                        <a:close/>
                      </a:path>
                    </a:pathLst>
                  </a:custGeom>
                  <a:grpFill/>
                  <a:ln>
                    <a:noFill/>
                  </a:ln>
                  <a:effectLst/>
                  <a:extLst/>
                </p:spPr>
                <p:txBody>
                  <a:bodyPr wrap="none" anchor="ctr"/>
                  <a:lstStyle/>
                  <a:p>
                    <a:endParaRPr lang="en-US" sz="1799" dirty="0">
                      <a:solidFill>
                        <a:srgbClr val="5F5F5F"/>
                      </a:solidFill>
                    </a:endParaRPr>
                  </a:p>
                </p:txBody>
              </p:sp>
            </p:grpSp>
          </p:grpSp>
          <p:sp>
            <p:nvSpPr>
              <p:cNvPr id="57" name="TextBox 26"/>
              <p:cNvSpPr txBox="1">
                <a:spLocks noChangeArrowheads="1"/>
              </p:cNvSpPr>
              <p:nvPr/>
            </p:nvSpPr>
            <p:spPr bwMode="gray">
              <a:xfrm>
                <a:off x="2482119" y="3677733"/>
                <a:ext cx="1564272" cy="30762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lnSpc>
                    <a:spcPct val="90000"/>
                  </a:lnSpc>
                  <a:spcBef>
                    <a:spcPts val="1200"/>
                  </a:spcBef>
                  <a:buClr>
                    <a:srgbClr val="9F9F9F"/>
                  </a:buClr>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800"/>
                  </a:spcBef>
                  <a:buClr>
                    <a:srgbClr val="9F9F9F"/>
                  </a:buClr>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solidFill>
                      <a:schemeClr val="tx1"/>
                    </a:solidFill>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solidFill>
                      <a:schemeClr val="tx1"/>
                    </a:solidFill>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9pPr>
              </a:lstStyle>
              <a:p>
                <a:pPr algn="ctr" eaLnBrk="1" hangingPunct="1">
                  <a:lnSpc>
                    <a:spcPct val="100000"/>
                  </a:lnSpc>
                  <a:spcBef>
                    <a:spcPct val="0"/>
                  </a:spcBef>
                  <a:buClrTx/>
                  <a:buFontTx/>
                  <a:buNone/>
                </a:pPr>
                <a:r>
                  <a:rPr lang="en-US" altLang="en-US" sz="1999" b="1" cap="all" dirty="0">
                    <a:solidFill>
                      <a:srgbClr val="FFFFFF"/>
                    </a:solidFill>
                    <a:ea typeface="ＭＳ Ｐゴシック" charset="0"/>
                    <a:cs typeface="ＭＳ Ｐゴシック" charset="0"/>
                  </a:rPr>
                  <a:t>PUBLIC CLOUD</a:t>
                </a:r>
              </a:p>
            </p:txBody>
          </p:sp>
        </p:grpSp>
        <p:pic>
          <p:nvPicPr>
            <p:cNvPr id="63" name="Picture 62"/>
            <p:cNvPicPr>
              <a:picLocks noChangeAspect="1"/>
            </p:cNvPicPr>
            <p:nvPr/>
          </p:nvPicPr>
          <p:blipFill>
            <a:blip r:embed="rId3" cstate="screen">
              <a:lum bright="70000" contrast="-70000"/>
              <a:alphaModFix/>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8791399" y="3532985"/>
              <a:ext cx="687539" cy="688880"/>
            </a:xfrm>
            <a:prstGeom prst="rect">
              <a:avLst/>
            </a:prstGeom>
          </p:spPr>
        </p:pic>
      </p:grpSp>
      <p:grpSp>
        <p:nvGrpSpPr>
          <p:cNvPr id="65" name="Group 64"/>
          <p:cNvGrpSpPr/>
          <p:nvPr/>
        </p:nvGrpSpPr>
        <p:grpSpPr>
          <a:xfrm>
            <a:off x="540467" y="2445482"/>
            <a:ext cx="5386392" cy="1880912"/>
            <a:chOff x="260060" y="2747375"/>
            <a:chExt cx="5735918" cy="2002967"/>
          </a:xfrm>
        </p:grpSpPr>
        <p:grpSp>
          <p:nvGrpSpPr>
            <p:cNvPr id="66" name="Group 65"/>
            <p:cNvGrpSpPr/>
            <p:nvPr/>
          </p:nvGrpSpPr>
          <p:grpSpPr>
            <a:xfrm>
              <a:off x="260060" y="2747375"/>
              <a:ext cx="5735918" cy="2002967"/>
              <a:chOff x="260060" y="2747375"/>
              <a:chExt cx="5735918" cy="2002967"/>
            </a:xfrm>
          </p:grpSpPr>
          <p:sp>
            <p:nvSpPr>
              <p:cNvPr id="68" name="Round Same Side Corner Rectangle 67"/>
              <p:cNvSpPr/>
              <p:nvPr/>
            </p:nvSpPr>
            <p:spPr>
              <a:xfrm>
                <a:off x="260060" y="2747375"/>
                <a:ext cx="5735918" cy="2002967"/>
              </a:xfrm>
              <a:prstGeom prst="round2SameRect">
                <a:avLst>
                  <a:gd name="adj1" fmla="val 10636"/>
                  <a:gd name="adj2" fmla="val 0"/>
                </a:avLst>
              </a:prstGeom>
              <a:pattFill prst="horzBrick">
                <a:fgClr>
                  <a:schemeClr val="accent1"/>
                </a:fgClr>
                <a:bgClr>
                  <a:schemeClr val="bg1"/>
                </a:bgClr>
              </a:pattFill>
              <a:ln w="12700">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sp>
            <p:nvSpPr>
              <p:cNvPr id="69" name="Round Same Side Corner Rectangle 68"/>
              <p:cNvSpPr/>
              <p:nvPr/>
            </p:nvSpPr>
            <p:spPr>
              <a:xfrm>
                <a:off x="349302" y="2837495"/>
                <a:ext cx="5557434" cy="1818752"/>
              </a:xfrm>
              <a:prstGeom prst="round2SameRect">
                <a:avLst>
                  <a:gd name="adj1" fmla="val 10636"/>
                  <a:gd name="adj2" fmla="val 0"/>
                </a:avLst>
              </a:prstGeom>
              <a:gradFill flip="none" rotWithShape="1">
                <a:gsLst>
                  <a:gs pos="0">
                    <a:schemeClr val="accent4">
                      <a:lumMod val="50000"/>
                      <a:lumOff val="50000"/>
                      <a:shade val="30000"/>
                      <a:satMod val="115000"/>
                    </a:schemeClr>
                  </a:gs>
                  <a:gs pos="50000">
                    <a:schemeClr val="accent4">
                      <a:lumMod val="50000"/>
                      <a:lumOff val="50000"/>
                      <a:shade val="67500"/>
                      <a:satMod val="115000"/>
                    </a:schemeClr>
                  </a:gs>
                  <a:gs pos="100000">
                    <a:schemeClr val="accent4">
                      <a:lumMod val="50000"/>
                      <a:lumOff val="50000"/>
                      <a:shade val="100000"/>
                      <a:satMod val="115000"/>
                    </a:schemeClr>
                  </a:gs>
                </a:gsLst>
                <a:path path="circle">
                  <a:fillToRect l="50000" t="50000" r="50000" b="50000"/>
                </a:path>
                <a:tileRect/>
              </a:gradFill>
              <a:ln w="6350">
                <a:no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sp>
            <p:nvSpPr>
              <p:cNvPr id="70" name="TextBox 26"/>
              <p:cNvSpPr txBox="1">
                <a:spLocks noChangeArrowheads="1"/>
              </p:cNvSpPr>
              <p:nvPr/>
            </p:nvSpPr>
            <p:spPr bwMode="gray">
              <a:xfrm>
                <a:off x="4904972" y="4344856"/>
                <a:ext cx="887421" cy="229424"/>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0" tIns="0" rIns="0" bIns="0">
                <a:spAutoFit/>
              </a:bodyPr>
              <a:lstStyle>
                <a:lvl1pPr eaLnBrk="0" hangingPunct="0">
                  <a:lnSpc>
                    <a:spcPct val="90000"/>
                  </a:lnSpc>
                  <a:spcBef>
                    <a:spcPts val="1200"/>
                  </a:spcBef>
                  <a:buClr>
                    <a:srgbClr val="9F9F9F"/>
                  </a:buClr>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800"/>
                  </a:spcBef>
                  <a:buClr>
                    <a:srgbClr val="9F9F9F"/>
                  </a:buClr>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solidFill>
                      <a:schemeClr val="tx1"/>
                    </a:solidFill>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solidFill>
                      <a:schemeClr val="tx1"/>
                    </a:solidFill>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9pPr>
              </a:lstStyle>
              <a:p>
                <a:pPr algn="ctr" eaLnBrk="1" hangingPunct="1">
                  <a:lnSpc>
                    <a:spcPct val="100000"/>
                  </a:lnSpc>
                  <a:spcBef>
                    <a:spcPct val="0"/>
                  </a:spcBef>
                  <a:buClrTx/>
                  <a:buFontTx/>
                  <a:buNone/>
                </a:pPr>
                <a:r>
                  <a:rPr lang="en-US" altLang="en-US" sz="1400" b="1" spc="100" dirty="0">
                    <a:solidFill>
                      <a:srgbClr val="FFFFFF"/>
                    </a:solidFill>
                    <a:effectLst>
                      <a:outerShdw blurRad="50800" dist="38100" dir="5400000" algn="t" rotWithShape="0">
                        <a:prstClr val="black">
                          <a:alpha val="40000"/>
                        </a:prstClr>
                      </a:outerShdw>
                    </a:effectLst>
                    <a:ea typeface="ＭＳ Ｐゴシック" charset="0"/>
                    <a:cs typeface="ＭＳ Ｐゴシック" charset="0"/>
                  </a:rPr>
                  <a:t>FIREWALL</a:t>
                </a:r>
              </a:p>
            </p:txBody>
          </p:sp>
          <p:sp>
            <p:nvSpPr>
              <p:cNvPr id="71" name="Freeform 9"/>
              <p:cNvSpPr>
                <a:spLocks noEditPoints="1"/>
              </p:cNvSpPr>
              <p:nvPr/>
            </p:nvSpPr>
            <p:spPr bwMode="gray">
              <a:xfrm>
                <a:off x="2390629" y="3064462"/>
                <a:ext cx="1271004" cy="1345940"/>
              </a:xfrm>
              <a:custGeom>
                <a:avLst/>
                <a:gdLst/>
                <a:ahLst/>
                <a:cxnLst>
                  <a:cxn ang="0">
                    <a:pos x="761" y="803"/>
                  </a:cxn>
                  <a:cxn ang="0">
                    <a:pos x="0" y="750"/>
                  </a:cxn>
                  <a:cxn ang="0">
                    <a:pos x="47" y="231"/>
                  </a:cxn>
                  <a:cxn ang="0">
                    <a:pos x="438" y="656"/>
                  </a:cxn>
                  <a:cxn ang="0">
                    <a:pos x="454" y="215"/>
                  </a:cxn>
                  <a:cxn ang="0">
                    <a:pos x="175" y="38"/>
                  </a:cxn>
                  <a:cxn ang="0">
                    <a:pos x="482" y="80"/>
                  </a:cxn>
                  <a:cxn ang="0">
                    <a:pos x="385" y="123"/>
                  </a:cxn>
                  <a:cxn ang="0">
                    <a:pos x="351" y="141"/>
                  </a:cxn>
                  <a:cxn ang="0">
                    <a:pos x="351" y="198"/>
                  </a:cxn>
                  <a:cxn ang="0">
                    <a:pos x="367" y="193"/>
                  </a:cxn>
                  <a:cxn ang="0">
                    <a:pos x="371" y="147"/>
                  </a:cxn>
                  <a:cxn ang="0">
                    <a:pos x="708" y="3"/>
                  </a:cxn>
                  <a:cxn ang="0">
                    <a:pos x="713" y="8"/>
                  </a:cxn>
                  <a:cxn ang="0">
                    <a:pos x="721" y="750"/>
                  </a:cxn>
                  <a:cxn ang="0">
                    <a:pos x="108" y="661"/>
                  </a:cxn>
                  <a:cxn ang="0">
                    <a:pos x="171" y="752"/>
                  </a:cxn>
                  <a:cxn ang="0">
                    <a:pos x="108" y="661"/>
                  </a:cxn>
                  <a:cxn ang="0">
                    <a:pos x="211" y="752"/>
                  </a:cxn>
                  <a:cxn ang="0">
                    <a:pos x="274" y="661"/>
                  </a:cxn>
                  <a:cxn ang="0">
                    <a:pos x="377" y="752"/>
                  </a:cxn>
                  <a:cxn ang="0">
                    <a:pos x="378" y="665"/>
                  </a:cxn>
                  <a:cxn ang="0">
                    <a:pos x="318" y="661"/>
                  </a:cxn>
                  <a:cxn ang="0">
                    <a:pos x="315" y="752"/>
                  </a:cxn>
                  <a:cxn ang="0">
                    <a:pos x="171" y="288"/>
                  </a:cxn>
                  <a:cxn ang="0">
                    <a:pos x="108" y="374"/>
                  </a:cxn>
                  <a:cxn ang="0">
                    <a:pos x="171" y="288"/>
                  </a:cxn>
                  <a:cxn ang="0">
                    <a:pos x="211" y="374"/>
                  </a:cxn>
                  <a:cxn ang="0">
                    <a:pos x="274" y="288"/>
                  </a:cxn>
                  <a:cxn ang="0">
                    <a:pos x="315" y="288"/>
                  </a:cxn>
                  <a:cxn ang="0">
                    <a:pos x="377" y="374"/>
                  </a:cxn>
                  <a:cxn ang="0">
                    <a:pos x="315" y="288"/>
                  </a:cxn>
                  <a:cxn ang="0">
                    <a:pos x="171" y="415"/>
                  </a:cxn>
                  <a:cxn ang="0">
                    <a:pos x="108" y="498"/>
                  </a:cxn>
                  <a:cxn ang="0">
                    <a:pos x="211" y="498"/>
                  </a:cxn>
                  <a:cxn ang="0">
                    <a:pos x="274" y="415"/>
                  </a:cxn>
                  <a:cxn ang="0">
                    <a:pos x="211" y="498"/>
                  </a:cxn>
                  <a:cxn ang="0">
                    <a:pos x="315" y="498"/>
                  </a:cxn>
                  <a:cxn ang="0">
                    <a:pos x="377" y="415"/>
                  </a:cxn>
                  <a:cxn ang="0">
                    <a:pos x="108" y="621"/>
                  </a:cxn>
                  <a:cxn ang="0">
                    <a:pos x="171" y="538"/>
                  </a:cxn>
                  <a:cxn ang="0">
                    <a:pos x="108" y="621"/>
                  </a:cxn>
                  <a:cxn ang="0">
                    <a:pos x="274" y="538"/>
                  </a:cxn>
                  <a:cxn ang="0">
                    <a:pos x="211" y="621"/>
                  </a:cxn>
                  <a:cxn ang="0">
                    <a:pos x="377" y="621"/>
                  </a:cxn>
                  <a:cxn ang="0">
                    <a:pos x="315" y="538"/>
                  </a:cxn>
                  <a:cxn ang="0">
                    <a:pos x="377" y="621"/>
                  </a:cxn>
                  <a:cxn ang="0">
                    <a:pos x="659" y="322"/>
                  </a:cxn>
                  <a:cxn ang="0">
                    <a:pos x="513" y="317"/>
                  </a:cxn>
                  <a:cxn ang="0">
                    <a:pos x="508" y="349"/>
                  </a:cxn>
                  <a:cxn ang="0">
                    <a:pos x="508" y="452"/>
                  </a:cxn>
                  <a:cxn ang="0">
                    <a:pos x="654" y="452"/>
                  </a:cxn>
                  <a:cxn ang="0">
                    <a:pos x="659" y="433"/>
                  </a:cxn>
                  <a:cxn ang="0">
                    <a:pos x="508" y="419"/>
                  </a:cxn>
                  <a:cxn ang="0">
                    <a:pos x="659" y="624"/>
                  </a:cxn>
                  <a:cxn ang="0">
                    <a:pos x="508" y="656"/>
                  </a:cxn>
                  <a:cxn ang="0">
                    <a:pos x="659" y="624"/>
                  </a:cxn>
                  <a:cxn ang="0">
                    <a:pos x="659" y="215"/>
                  </a:cxn>
                  <a:cxn ang="0">
                    <a:pos x="508" y="246"/>
                  </a:cxn>
                  <a:cxn ang="0">
                    <a:pos x="508" y="522"/>
                  </a:cxn>
                  <a:cxn ang="0">
                    <a:pos x="659" y="553"/>
                  </a:cxn>
                  <a:cxn ang="0">
                    <a:pos x="508" y="522"/>
                  </a:cxn>
                </a:cxnLst>
                <a:rect l="0" t="0" r="r" b="b"/>
                <a:pathLst>
                  <a:path w="761" h="803">
                    <a:moveTo>
                      <a:pt x="761" y="750"/>
                    </a:moveTo>
                    <a:cubicBezTo>
                      <a:pt x="761" y="768"/>
                      <a:pt x="761" y="785"/>
                      <a:pt x="761" y="803"/>
                    </a:cubicBezTo>
                    <a:cubicBezTo>
                      <a:pt x="507" y="803"/>
                      <a:pt x="254" y="803"/>
                      <a:pt x="0" y="803"/>
                    </a:cubicBezTo>
                    <a:cubicBezTo>
                      <a:pt x="0" y="785"/>
                      <a:pt x="0" y="768"/>
                      <a:pt x="0" y="750"/>
                    </a:cubicBezTo>
                    <a:cubicBezTo>
                      <a:pt x="16" y="750"/>
                      <a:pt x="31" y="750"/>
                      <a:pt x="47" y="750"/>
                    </a:cubicBezTo>
                    <a:cubicBezTo>
                      <a:pt x="47" y="577"/>
                      <a:pt x="47" y="404"/>
                      <a:pt x="47" y="231"/>
                    </a:cubicBezTo>
                    <a:cubicBezTo>
                      <a:pt x="178" y="231"/>
                      <a:pt x="308" y="231"/>
                      <a:pt x="438" y="231"/>
                    </a:cubicBezTo>
                    <a:cubicBezTo>
                      <a:pt x="438" y="373"/>
                      <a:pt x="438" y="514"/>
                      <a:pt x="438" y="656"/>
                    </a:cubicBezTo>
                    <a:cubicBezTo>
                      <a:pt x="444" y="656"/>
                      <a:pt x="448" y="656"/>
                      <a:pt x="454" y="656"/>
                    </a:cubicBezTo>
                    <a:cubicBezTo>
                      <a:pt x="454" y="509"/>
                      <a:pt x="454" y="362"/>
                      <a:pt x="454" y="215"/>
                    </a:cubicBezTo>
                    <a:cubicBezTo>
                      <a:pt x="361" y="215"/>
                      <a:pt x="268" y="215"/>
                      <a:pt x="175" y="215"/>
                    </a:cubicBezTo>
                    <a:cubicBezTo>
                      <a:pt x="175" y="156"/>
                      <a:pt x="175" y="97"/>
                      <a:pt x="175" y="38"/>
                    </a:cubicBezTo>
                    <a:cubicBezTo>
                      <a:pt x="277" y="38"/>
                      <a:pt x="380" y="38"/>
                      <a:pt x="483" y="38"/>
                    </a:cubicBezTo>
                    <a:cubicBezTo>
                      <a:pt x="483" y="52"/>
                      <a:pt x="483" y="66"/>
                      <a:pt x="482" y="80"/>
                    </a:cubicBezTo>
                    <a:cubicBezTo>
                      <a:pt x="482" y="81"/>
                      <a:pt x="480" y="83"/>
                      <a:pt x="479" y="83"/>
                    </a:cubicBezTo>
                    <a:cubicBezTo>
                      <a:pt x="448" y="97"/>
                      <a:pt x="416" y="110"/>
                      <a:pt x="385" y="123"/>
                    </a:cubicBezTo>
                    <a:cubicBezTo>
                      <a:pt x="375" y="128"/>
                      <a:pt x="364" y="132"/>
                      <a:pt x="354" y="137"/>
                    </a:cubicBezTo>
                    <a:cubicBezTo>
                      <a:pt x="353" y="137"/>
                      <a:pt x="351" y="139"/>
                      <a:pt x="351" y="141"/>
                    </a:cubicBezTo>
                    <a:cubicBezTo>
                      <a:pt x="351" y="159"/>
                      <a:pt x="351" y="178"/>
                      <a:pt x="351" y="197"/>
                    </a:cubicBezTo>
                    <a:cubicBezTo>
                      <a:pt x="351" y="197"/>
                      <a:pt x="351" y="197"/>
                      <a:pt x="351" y="198"/>
                    </a:cubicBezTo>
                    <a:cubicBezTo>
                      <a:pt x="356" y="198"/>
                      <a:pt x="361" y="198"/>
                      <a:pt x="367" y="198"/>
                    </a:cubicBezTo>
                    <a:cubicBezTo>
                      <a:pt x="367" y="196"/>
                      <a:pt x="367" y="195"/>
                      <a:pt x="367" y="193"/>
                    </a:cubicBezTo>
                    <a:cubicBezTo>
                      <a:pt x="367" y="180"/>
                      <a:pt x="367" y="167"/>
                      <a:pt x="367" y="154"/>
                    </a:cubicBezTo>
                    <a:cubicBezTo>
                      <a:pt x="367" y="150"/>
                      <a:pt x="368" y="148"/>
                      <a:pt x="371" y="147"/>
                    </a:cubicBezTo>
                    <a:cubicBezTo>
                      <a:pt x="467" y="106"/>
                      <a:pt x="563" y="64"/>
                      <a:pt x="659" y="23"/>
                    </a:cubicBezTo>
                    <a:cubicBezTo>
                      <a:pt x="676" y="16"/>
                      <a:pt x="692" y="9"/>
                      <a:pt x="708" y="3"/>
                    </a:cubicBezTo>
                    <a:cubicBezTo>
                      <a:pt x="709" y="2"/>
                      <a:pt x="711" y="1"/>
                      <a:pt x="713" y="0"/>
                    </a:cubicBezTo>
                    <a:cubicBezTo>
                      <a:pt x="713" y="3"/>
                      <a:pt x="713" y="5"/>
                      <a:pt x="713" y="8"/>
                    </a:cubicBezTo>
                    <a:cubicBezTo>
                      <a:pt x="713" y="253"/>
                      <a:pt x="713" y="497"/>
                      <a:pt x="713" y="742"/>
                    </a:cubicBezTo>
                    <a:cubicBezTo>
                      <a:pt x="713" y="752"/>
                      <a:pt x="712" y="750"/>
                      <a:pt x="721" y="750"/>
                    </a:cubicBezTo>
                    <a:cubicBezTo>
                      <a:pt x="734" y="750"/>
                      <a:pt x="747" y="750"/>
                      <a:pt x="761" y="750"/>
                    </a:cubicBezTo>
                    <a:close/>
                    <a:moveTo>
                      <a:pt x="108" y="661"/>
                    </a:moveTo>
                    <a:cubicBezTo>
                      <a:pt x="108" y="692"/>
                      <a:pt x="108" y="722"/>
                      <a:pt x="108" y="752"/>
                    </a:cubicBezTo>
                    <a:cubicBezTo>
                      <a:pt x="129" y="752"/>
                      <a:pt x="150" y="752"/>
                      <a:pt x="171" y="752"/>
                    </a:cubicBezTo>
                    <a:cubicBezTo>
                      <a:pt x="171" y="722"/>
                      <a:pt x="171" y="692"/>
                      <a:pt x="171" y="661"/>
                    </a:cubicBezTo>
                    <a:cubicBezTo>
                      <a:pt x="150" y="661"/>
                      <a:pt x="129" y="661"/>
                      <a:pt x="108" y="661"/>
                    </a:cubicBezTo>
                    <a:close/>
                    <a:moveTo>
                      <a:pt x="211" y="661"/>
                    </a:moveTo>
                    <a:cubicBezTo>
                      <a:pt x="211" y="692"/>
                      <a:pt x="211" y="722"/>
                      <a:pt x="211" y="752"/>
                    </a:cubicBezTo>
                    <a:cubicBezTo>
                      <a:pt x="232" y="752"/>
                      <a:pt x="253" y="752"/>
                      <a:pt x="274" y="752"/>
                    </a:cubicBezTo>
                    <a:cubicBezTo>
                      <a:pt x="274" y="722"/>
                      <a:pt x="274" y="692"/>
                      <a:pt x="274" y="661"/>
                    </a:cubicBezTo>
                    <a:cubicBezTo>
                      <a:pt x="253" y="661"/>
                      <a:pt x="233" y="661"/>
                      <a:pt x="211" y="661"/>
                    </a:cubicBezTo>
                    <a:close/>
                    <a:moveTo>
                      <a:pt x="377" y="752"/>
                    </a:moveTo>
                    <a:cubicBezTo>
                      <a:pt x="377" y="751"/>
                      <a:pt x="378" y="750"/>
                      <a:pt x="378" y="749"/>
                    </a:cubicBezTo>
                    <a:cubicBezTo>
                      <a:pt x="378" y="721"/>
                      <a:pt x="378" y="693"/>
                      <a:pt x="378" y="665"/>
                    </a:cubicBezTo>
                    <a:cubicBezTo>
                      <a:pt x="378" y="662"/>
                      <a:pt x="376" y="661"/>
                      <a:pt x="374" y="661"/>
                    </a:cubicBezTo>
                    <a:cubicBezTo>
                      <a:pt x="355" y="661"/>
                      <a:pt x="337" y="661"/>
                      <a:pt x="318" y="661"/>
                    </a:cubicBezTo>
                    <a:cubicBezTo>
                      <a:pt x="317" y="661"/>
                      <a:pt x="316" y="661"/>
                      <a:pt x="315" y="661"/>
                    </a:cubicBezTo>
                    <a:cubicBezTo>
                      <a:pt x="315" y="692"/>
                      <a:pt x="315" y="722"/>
                      <a:pt x="315" y="752"/>
                    </a:cubicBezTo>
                    <a:cubicBezTo>
                      <a:pt x="336" y="752"/>
                      <a:pt x="357" y="752"/>
                      <a:pt x="377" y="752"/>
                    </a:cubicBezTo>
                    <a:close/>
                    <a:moveTo>
                      <a:pt x="171" y="288"/>
                    </a:moveTo>
                    <a:cubicBezTo>
                      <a:pt x="150" y="288"/>
                      <a:pt x="129" y="288"/>
                      <a:pt x="108" y="288"/>
                    </a:cubicBezTo>
                    <a:cubicBezTo>
                      <a:pt x="108" y="317"/>
                      <a:pt x="108" y="345"/>
                      <a:pt x="108" y="374"/>
                    </a:cubicBezTo>
                    <a:cubicBezTo>
                      <a:pt x="129" y="374"/>
                      <a:pt x="150" y="374"/>
                      <a:pt x="171" y="374"/>
                    </a:cubicBezTo>
                    <a:cubicBezTo>
                      <a:pt x="171" y="345"/>
                      <a:pt x="171" y="317"/>
                      <a:pt x="171" y="288"/>
                    </a:cubicBezTo>
                    <a:close/>
                    <a:moveTo>
                      <a:pt x="211" y="288"/>
                    </a:moveTo>
                    <a:cubicBezTo>
                      <a:pt x="211" y="317"/>
                      <a:pt x="211" y="345"/>
                      <a:pt x="211" y="374"/>
                    </a:cubicBezTo>
                    <a:cubicBezTo>
                      <a:pt x="232" y="374"/>
                      <a:pt x="253" y="374"/>
                      <a:pt x="274" y="374"/>
                    </a:cubicBezTo>
                    <a:cubicBezTo>
                      <a:pt x="274" y="345"/>
                      <a:pt x="274" y="317"/>
                      <a:pt x="274" y="288"/>
                    </a:cubicBezTo>
                    <a:cubicBezTo>
                      <a:pt x="253" y="288"/>
                      <a:pt x="232" y="288"/>
                      <a:pt x="211" y="288"/>
                    </a:cubicBezTo>
                    <a:close/>
                    <a:moveTo>
                      <a:pt x="315" y="288"/>
                    </a:moveTo>
                    <a:cubicBezTo>
                      <a:pt x="315" y="317"/>
                      <a:pt x="315" y="345"/>
                      <a:pt x="315" y="374"/>
                    </a:cubicBezTo>
                    <a:cubicBezTo>
                      <a:pt x="336" y="374"/>
                      <a:pt x="357" y="374"/>
                      <a:pt x="377" y="374"/>
                    </a:cubicBezTo>
                    <a:cubicBezTo>
                      <a:pt x="377" y="345"/>
                      <a:pt x="377" y="317"/>
                      <a:pt x="377" y="288"/>
                    </a:cubicBezTo>
                    <a:cubicBezTo>
                      <a:pt x="357" y="288"/>
                      <a:pt x="336" y="288"/>
                      <a:pt x="315" y="288"/>
                    </a:cubicBezTo>
                    <a:close/>
                    <a:moveTo>
                      <a:pt x="171" y="498"/>
                    </a:moveTo>
                    <a:cubicBezTo>
                      <a:pt x="171" y="470"/>
                      <a:pt x="171" y="442"/>
                      <a:pt x="171" y="415"/>
                    </a:cubicBezTo>
                    <a:cubicBezTo>
                      <a:pt x="150" y="415"/>
                      <a:pt x="129" y="415"/>
                      <a:pt x="108" y="415"/>
                    </a:cubicBezTo>
                    <a:cubicBezTo>
                      <a:pt x="108" y="442"/>
                      <a:pt x="108" y="470"/>
                      <a:pt x="108" y="498"/>
                    </a:cubicBezTo>
                    <a:cubicBezTo>
                      <a:pt x="129" y="498"/>
                      <a:pt x="150" y="498"/>
                      <a:pt x="171" y="498"/>
                    </a:cubicBezTo>
                    <a:close/>
                    <a:moveTo>
                      <a:pt x="211" y="498"/>
                    </a:moveTo>
                    <a:cubicBezTo>
                      <a:pt x="232" y="498"/>
                      <a:pt x="253" y="498"/>
                      <a:pt x="274" y="498"/>
                    </a:cubicBezTo>
                    <a:cubicBezTo>
                      <a:pt x="274" y="470"/>
                      <a:pt x="274" y="442"/>
                      <a:pt x="274" y="415"/>
                    </a:cubicBezTo>
                    <a:cubicBezTo>
                      <a:pt x="253" y="415"/>
                      <a:pt x="232" y="415"/>
                      <a:pt x="211" y="415"/>
                    </a:cubicBezTo>
                    <a:cubicBezTo>
                      <a:pt x="211" y="442"/>
                      <a:pt x="211" y="470"/>
                      <a:pt x="211" y="498"/>
                    </a:cubicBezTo>
                    <a:close/>
                    <a:moveTo>
                      <a:pt x="315" y="415"/>
                    </a:moveTo>
                    <a:cubicBezTo>
                      <a:pt x="315" y="443"/>
                      <a:pt x="315" y="470"/>
                      <a:pt x="315" y="498"/>
                    </a:cubicBezTo>
                    <a:cubicBezTo>
                      <a:pt x="336" y="498"/>
                      <a:pt x="357" y="498"/>
                      <a:pt x="377" y="498"/>
                    </a:cubicBezTo>
                    <a:cubicBezTo>
                      <a:pt x="377" y="470"/>
                      <a:pt x="377" y="442"/>
                      <a:pt x="377" y="415"/>
                    </a:cubicBezTo>
                    <a:cubicBezTo>
                      <a:pt x="356" y="415"/>
                      <a:pt x="336" y="415"/>
                      <a:pt x="315" y="415"/>
                    </a:cubicBezTo>
                    <a:close/>
                    <a:moveTo>
                      <a:pt x="108" y="621"/>
                    </a:moveTo>
                    <a:cubicBezTo>
                      <a:pt x="130" y="621"/>
                      <a:pt x="150" y="621"/>
                      <a:pt x="171" y="621"/>
                    </a:cubicBezTo>
                    <a:cubicBezTo>
                      <a:pt x="171" y="593"/>
                      <a:pt x="171" y="566"/>
                      <a:pt x="171" y="538"/>
                    </a:cubicBezTo>
                    <a:cubicBezTo>
                      <a:pt x="150" y="538"/>
                      <a:pt x="129" y="538"/>
                      <a:pt x="108" y="538"/>
                    </a:cubicBezTo>
                    <a:cubicBezTo>
                      <a:pt x="108" y="566"/>
                      <a:pt x="108" y="593"/>
                      <a:pt x="108" y="621"/>
                    </a:cubicBezTo>
                    <a:close/>
                    <a:moveTo>
                      <a:pt x="274" y="621"/>
                    </a:moveTo>
                    <a:cubicBezTo>
                      <a:pt x="274" y="593"/>
                      <a:pt x="274" y="566"/>
                      <a:pt x="274" y="538"/>
                    </a:cubicBezTo>
                    <a:cubicBezTo>
                      <a:pt x="253" y="538"/>
                      <a:pt x="232" y="538"/>
                      <a:pt x="211" y="538"/>
                    </a:cubicBezTo>
                    <a:cubicBezTo>
                      <a:pt x="211" y="566"/>
                      <a:pt x="211" y="593"/>
                      <a:pt x="211" y="621"/>
                    </a:cubicBezTo>
                    <a:cubicBezTo>
                      <a:pt x="233" y="621"/>
                      <a:pt x="253" y="621"/>
                      <a:pt x="274" y="621"/>
                    </a:cubicBezTo>
                    <a:close/>
                    <a:moveTo>
                      <a:pt x="377" y="621"/>
                    </a:moveTo>
                    <a:cubicBezTo>
                      <a:pt x="377" y="593"/>
                      <a:pt x="377" y="566"/>
                      <a:pt x="377" y="538"/>
                    </a:cubicBezTo>
                    <a:cubicBezTo>
                      <a:pt x="356" y="538"/>
                      <a:pt x="336" y="538"/>
                      <a:pt x="315" y="538"/>
                    </a:cubicBezTo>
                    <a:cubicBezTo>
                      <a:pt x="315" y="566"/>
                      <a:pt x="315" y="593"/>
                      <a:pt x="315" y="621"/>
                    </a:cubicBezTo>
                    <a:cubicBezTo>
                      <a:pt x="336" y="621"/>
                      <a:pt x="356" y="621"/>
                      <a:pt x="377" y="621"/>
                    </a:cubicBezTo>
                    <a:close/>
                    <a:moveTo>
                      <a:pt x="659" y="349"/>
                    </a:moveTo>
                    <a:cubicBezTo>
                      <a:pt x="659" y="340"/>
                      <a:pt x="659" y="331"/>
                      <a:pt x="659" y="322"/>
                    </a:cubicBezTo>
                    <a:cubicBezTo>
                      <a:pt x="660" y="317"/>
                      <a:pt x="658" y="317"/>
                      <a:pt x="654" y="317"/>
                    </a:cubicBezTo>
                    <a:cubicBezTo>
                      <a:pt x="607" y="317"/>
                      <a:pt x="560" y="317"/>
                      <a:pt x="513" y="317"/>
                    </a:cubicBezTo>
                    <a:cubicBezTo>
                      <a:pt x="511" y="317"/>
                      <a:pt x="510" y="317"/>
                      <a:pt x="508" y="317"/>
                    </a:cubicBezTo>
                    <a:cubicBezTo>
                      <a:pt x="508" y="328"/>
                      <a:pt x="508" y="338"/>
                      <a:pt x="508" y="349"/>
                    </a:cubicBezTo>
                    <a:cubicBezTo>
                      <a:pt x="558" y="349"/>
                      <a:pt x="608" y="349"/>
                      <a:pt x="659" y="349"/>
                    </a:cubicBezTo>
                    <a:close/>
                    <a:moveTo>
                      <a:pt x="508" y="452"/>
                    </a:moveTo>
                    <a:cubicBezTo>
                      <a:pt x="517" y="452"/>
                      <a:pt x="525" y="452"/>
                      <a:pt x="533" y="452"/>
                    </a:cubicBezTo>
                    <a:cubicBezTo>
                      <a:pt x="573" y="452"/>
                      <a:pt x="614" y="452"/>
                      <a:pt x="654" y="452"/>
                    </a:cubicBezTo>
                    <a:cubicBezTo>
                      <a:pt x="658" y="452"/>
                      <a:pt x="660" y="451"/>
                      <a:pt x="659" y="446"/>
                    </a:cubicBezTo>
                    <a:cubicBezTo>
                      <a:pt x="659" y="442"/>
                      <a:pt x="659" y="438"/>
                      <a:pt x="659" y="433"/>
                    </a:cubicBezTo>
                    <a:cubicBezTo>
                      <a:pt x="659" y="429"/>
                      <a:pt x="659" y="424"/>
                      <a:pt x="659" y="419"/>
                    </a:cubicBezTo>
                    <a:cubicBezTo>
                      <a:pt x="608" y="419"/>
                      <a:pt x="558" y="419"/>
                      <a:pt x="508" y="419"/>
                    </a:cubicBezTo>
                    <a:cubicBezTo>
                      <a:pt x="508" y="430"/>
                      <a:pt x="508" y="440"/>
                      <a:pt x="508" y="452"/>
                    </a:cubicBezTo>
                    <a:close/>
                    <a:moveTo>
                      <a:pt x="659" y="624"/>
                    </a:moveTo>
                    <a:cubicBezTo>
                      <a:pt x="608" y="624"/>
                      <a:pt x="558" y="624"/>
                      <a:pt x="508" y="624"/>
                    </a:cubicBezTo>
                    <a:cubicBezTo>
                      <a:pt x="508" y="635"/>
                      <a:pt x="508" y="646"/>
                      <a:pt x="508" y="656"/>
                    </a:cubicBezTo>
                    <a:cubicBezTo>
                      <a:pt x="559" y="656"/>
                      <a:pt x="609" y="656"/>
                      <a:pt x="659" y="656"/>
                    </a:cubicBezTo>
                    <a:cubicBezTo>
                      <a:pt x="659" y="646"/>
                      <a:pt x="659" y="635"/>
                      <a:pt x="659" y="624"/>
                    </a:cubicBezTo>
                    <a:close/>
                    <a:moveTo>
                      <a:pt x="659" y="246"/>
                    </a:moveTo>
                    <a:cubicBezTo>
                      <a:pt x="659" y="235"/>
                      <a:pt x="659" y="225"/>
                      <a:pt x="659" y="215"/>
                    </a:cubicBezTo>
                    <a:cubicBezTo>
                      <a:pt x="608" y="215"/>
                      <a:pt x="558" y="215"/>
                      <a:pt x="508" y="215"/>
                    </a:cubicBezTo>
                    <a:cubicBezTo>
                      <a:pt x="508" y="226"/>
                      <a:pt x="508" y="236"/>
                      <a:pt x="508" y="246"/>
                    </a:cubicBezTo>
                    <a:cubicBezTo>
                      <a:pt x="558" y="246"/>
                      <a:pt x="609" y="246"/>
                      <a:pt x="659" y="246"/>
                    </a:cubicBezTo>
                    <a:close/>
                    <a:moveTo>
                      <a:pt x="508" y="522"/>
                    </a:moveTo>
                    <a:cubicBezTo>
                      <a:pt x="508" y="533"/>
                      <a:pt x="508" y="543"/>
                      <a:pt x="508" y="553"/>
                    </a:cubicBezTo>
                    <a:cubicBezTo>
                      <a:pt x="559" y="553"/>
                      <a:pt x="609" y="553"/>
                      <a:pt x="659" y="553"/>
                    </a:cubicBezTo>
                    <a:cubicBezTo>
                      <a:pt x="659" y="543"/>
                      <a:pt x="659" y="532"/>
                      <a:pt x="659" y="522"/>
                    </a:cubicBezTo>
                    <a:cubicBezTo>
                      <a:pt x="609" y="522"/>
                      <a:pt x="558" y="522"/>
                      <a:pt x="508" y="522"/>
                    </a:cubicBezTo>
                    <a:close/>
                  </a:path>
                </a:pathLst>
              </a:custGeom>
              <a:solidFill>
                <a:schemeClr val="bg1"/>
              </a:solidFill>
              <a:ln w="3175" cmpd="sng">
                <a:noFill/>
                <a:round/>
                <a:headEnd/>
                <a:tailEnd/>
              </a:ln>
              <a:effectLst/>
            </p:spPr>
            <p:txBody>
              <a:bodyPr vert="horz" wrap="square" lIns="121829" tIns="60915" rIns="121829" bIns="60915" numCol="1" anchor="t" anchorCtr="0" compatLnSpc="1">
                <a:prstTxWarp prst="textNoShape">
                  <a:avLst/>
                </a:prstTxWarp>
              </a:bodyPr>
              <a:lstStyle/>
              <a:p>
                <a:endParaRPr lang="en-US" sz="2399" dirty="0">
                  <a:solidFill>
                    <a:srgbClr val="FFFFFF"/>
                  </a:solidFill>
                </a:endParaRPr>
              </a:p>
            </p:txBody>
          </p:sp>
        </p:grpSp>
        <p:sp>
          <p:nvSpPr>
            <p:cNvPr id="67" name="TextBox 26"/>
            <p:cNvSpPr txBox="1">
              <a:spLocks noChangeArrowheads="1"/>
            </p:cNvSpPr>
            <p:nvPr/>
          </p:nvSpPr>
          <p:spPr bwMode="gray">
            <a:xfrm>
              <a:off x="656837" y="3610559"/>
              <a:ext cx="1578860" cy="565084"/>
            </a:xfrm>
            <a:prstGeom prst="rect">
              <a:avLst/>
            </a:prstGeom>
            <a:noFill/>
            <a:ln w="9525">
              <a:noFill/>
              <a:miter lim="800000"/>
              <a:headEnd/>
              <a:tailEnd/>
            </a:ln>
            <a:effectLst>
              <a:outerShdw blurRad="50800" dist="38100" dir="8100000" algn="tr" rotWithShape="0">
                <a:prstClr val="black">
                  <a:alpha val="25000"/>
                </a:prstClr>
              </a:outerShdw>
            </a:effectLst>
            <a:extLst>
              <a:ext uri="{909E8E84-426E-40dd-AFC4-6F175D3DCCD1}">
                <a14:hiddenFill xmlns="" xmlns:a14="http://schemas.microsoft.com/office/drawing/2010/main">
                  <a:solidFill>
                    <a:srgbClr val="FFFFFF"/>
                  </a:solidFill>
                </a14:hiddenFill>
              </a:ext>
            </a:extLst>
          </p:spPr>
          <p:txBody>
            <a:bodyPr wrap="none" lIns="0" tIns="0" rIns="0" bIns="0">
              <a:spAutoFit/>
            </a:bodyPr>
            <a:lstStyle>
              <a:lvl1pPr eaLnBrk="0" hangingPunct="0">
                <a:lnSpc>
                  <a:spcPct val="90000"/>
                </a:lnSpc>
                <a:spcBef>
                  <a:spcPts val="1200"/>
                </a:spcBef>
                <a:buClr>
                  <a:srgbClr val="9F9F9F"/>
                </a:buClr>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800"/>
                </a:spcBef>
                <a:buClr>
                  <a:srgbClr val="9F9F9F"/>
                </a:buClr>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solidFill>
                    <a:schemeClr val="tx1"/>
                  </a:solidFill>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solidFill>
                    <a:schemeClr val="tx1"/>
                  </a:solidFill>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solidFill>
                    <a:schemeClr val="tx1"/>
                  </a:solidFill>
                  <a:latin typeface="Calibri" pitchFamily="34" charset="0"/>
                </a:defRPr>
              </a:lvl9pPr>
            </a:lstStyle>
            <a:p>
              <a:pPr algn="ctr" eaLnBrk="1" hangingPunct="1">
                <a:lnSpc>
                  <a:spcPct val="85000"/>
                </a:lnSpc>
                <a:spcBef>
                  <a:spcPct val="0"/>
                </a:spcBef>
                <a:buClrTx/>
                <a:buFontTx/>
                <a:buNone/>
              </a:pPr>
              <a:r>
                <a:rPr lang="en-US" altLang="en-US" sz="1999" b="1" dirty="0">
                  <a:solidFill>
                    <a:srgbClr val="FFFFFF"/>
                  </a:solidFill>
                  <a:ea typeface="ＭＳ Ｐゴシック" charset="0"/>
                  <a:cs typeface="ＭＳ Ｐゴシック" charset="0"/>
                </a:rPr>
                <a:t>CUSTOMER</a:t>
              </a:r>
              <a:br>
                <a:rPr lang="en-US" altLang="en-US" sz="1999" b="1" dirty="0">
                  <a:solidFill>
                    <a:srgbClr val="FFFFFF"/>
                  </a:solidFill>
                  <a:ea typeface="ＭＳ Ｐゴシック" charset="0"/>
                  <a:cs typeface="ＭＳ Ｐゴシック" charset="0"/>
                </a:rPr>
              </a:br>
              <a:r>
                <a:rPr lang="en-US" altLang="en-US" sz="1999" b="1" dirty="0">
                  <a:solidFill>
                    <a:srgbClr val="FFFFFF"/>
                  </a:solidFill>
                  <a:ea typeface="ＭＳ Ｐゴシック" charset="0"/>
                  <a:cs typeface="ＭＳ Ｐゴシック" charset="0"/>
                </a:rPr>
                <a:t>DATA CENTER</a:t>
              </a:r>
            </a:p>
          </p:txBody>
        </p:sp>
      </p:grpSp>
      <p:grpSp>
        <p:nvGrpSpPr>
          <p:cNvPr id="74" name="Group 73"/>
          <p:cNvGrpSpPr/>
          <p:nvPr/>
        </p:nvGrpSpPr>
        <p:grpSpPr>
          <a:xfrm>
            <a:off x="3958257" y="2883640"/>
            <a:ext cx="1824354" cy="940714"/>
            <a:chOff x="3543725" y="2281579"/>
            <a:chExt cx="1825304" cy="940959"/>
          </a:xfrm>
        </p:grpSpPr>
        <p:grpSp>
          <p:nvGrpSpPr>
            <p:cNvPr id="75" name="Group 74"/>
            <p:cNvGrpSpPr/>
            <p:nvPr/>
          </p:nvGrpSpPr>
          <p:grpSpPr>
            <a:xfrm>
              <a:off x="3628424" y="2281579"/>
              <a:ext cx="1630996" cy="940959"/>
              <a:chOff x="3628424" y="987727"/>
              <a:chExt cx="3873674" cy="2234812"/>
            </a:xfrm>
          </p:grpSpPr>
          <p:sp>
            <p:nvSpPr>
              <p:cNvPr id="77" name="Freeform 76"/>
              <p:cNvSpPr/>
              <p:nvPr/>
            </p:nvSpPr>
            <p:spPr>
              <a:xfrm flipH="1">
                <a:off x="3804691" y="1165968"/>
                <a:ext cx="3550737" cy="1943142"/>
              </a:xfrm>
              <a:custGeom>
                <a:avLst/>
                <a:gdLst>
                  <a:gd name="connsiteX0" fmla="*/ 2027166 w 3550737"/>
                  <a:gd name="connsiteY0" fmla="*/ 355 h 1943142"/>
                  <a:gd name="connsiteX1" fmla="*/ 2591107 w 3550737"/>
                  <a:gd name="connsiteY1" fmla="*/ 277282 h 1943142"/>
                  <a:gd name="connsiteX2" fmla="*/ 2690596 w 3550737"/>
                  <a:gd name="connsiteY2" fmla="*/ 483366 h 1943142"/>
                  <a:gd name="connsiteX3" fmla="*/ 2696049 w 3550737"/>
                  <a:gd name="connsiteY3" fmla="*/ 518418 h 1943142"/>
                  <a:gd name="connsiteX4" fmla="*/ 2724468 w 3550737"/>
                  <a:gd name="connsiteY4" fmla="*/ 510449 h 1943142"/>
                  <a:gd name="connsiteX5" fmla="*/ 2770825 w 3550737"/>
                  <a:gd name="connsiteY5" fmla="*/ 506227 h 1943142"/>
                  <a:gd name="connsiteX6" fmla="*/ 2933471 w 3550737"/>
                  <a:gd name="connsiteY6" fmla="*/ 567089 h 1943142"/>
                  <a:gd name="connsiteX7" fmla="*/ 2937036 w 3550737"/>
                  <a:gd name="connsiteY7" fmla="*/ 571866 h 1943142"/>
                  <a:gd name="connsiteX8" fmla="*/ 2975405 w 3550737"/>
                  <a:gd name="connsiteY8" fmla="*/ 579385 h 1943142"/>
                  <a:gd name="connsiteX9" fmla="*/ 3542953 w 3550737"/>
                  <a:gd name="connsiteY9" fmla="*/ 1375472 h 1943142"/>
                  <a:gd name="connsiteX10" fmla="*/ 2874727 w 3550737"/>
                  <a:gd name="connsiteY10" fmla="*/ 1943142 h 1943142"/>
                  <a:gd name="connsiteX11" fmla="*/ 522889 w 3550737"/>
                  <a:gd name="connsiteY11" fmla="*/ 1943142 h 1943142"/>
                  <a:gd name="connsiteX12" fmla="*/ 156701 w 3550737"/>
                  <a:gd name="connsiteY12" fmla="*/ 1787178 h 1943142"/>
                  <a:gd name="connsiteX13" fmla="*/ 1077 w 3550737"/>
                  <a:gd name="connsiteY13" fmla="*/ 1329728 h 1943142"/>
                  <a:gd name="connsiteX14" fmla="*/ 239270 w 3550737"/>
                  <a:gd name="connsiteY14" fmla="*/ 918328 h 1943142"/>
                  <a:gd name="connsiteX15" fmla="*/ 605459 w 3550737"/>
                  <a:gd name="connsiteY15" fmla="*/ 835742 h 1943142"/>
                  <a:gd name="connsiteX16" fmla="*/ 651194 w 3550737"/>
                  <a:gd name="connsiteY16" fmla="*/ 808417 h 1943142"/>
                  <a:gd name="connsiteX17" fmla="*/ 1072019 w 3550737"/>
                  <a:gd name="connsiteY17" fmla="*/ 478684 h 1943142"/>
                  <a:gd name="connsiteX18" fmla="*/ 1324907 w 3550737"/>
                  <a:gd name="connsiteY18" fmla="*/ 459265 h 1943142"/>
                  <a:gd name="connsiteX19" fmla="*/ 1364668 w 3550737"/>
                  <a:gd name="connsiteY19" fmla="*/ 468255 h 1943142"/>
                  <a:gd name="connsiteX20" fmla="*/ 1359149 w 3550737"/>
                  <a:gd name="connsiteY20" fmla="*/ 442707 h 1943142"/>
                  <a:gd name="connsiteX21" fmla="*/ 1550874 w 3550737"/>
                  <a:gd name="connsiteY21" fmla="*/ 222849 h 1943142"/>
                  <a:gd name="connsiteX22" fmla="*/ 1552623 w 3550737"/>
                  <a:gd name="connsiteY22" fmla="*/ 222684 h 1943142"/>
                  <a:gd name="connsiteX23" fmla="*/ 1591193 w 3550737"/>
                  <a:gd name="connsiteY23" fmla="*/ 180833 h 1943142"/>
                  <a:gd name="connsiteX24" fmla="*/ 2027166 w 3550737"/>
                  <a:gd name="connsiteY24" fmla="*/ 355 h 19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50737" h="1943142">
                    <a:moveTo>
                      <a:pt x="2027166" y="355"/>
                    </a:moveTo>
                    <a:cubicBezTo>
                      <a:pt x="2238730" y="-6476"/>
                      <a:pt x="2453748" y="85091"/>
                      <a:pt x="2591107" y="277282"/>
                    </a:cubicBezTo>
                    <a:cubicBezTo>
                      <a:pt x="2636842" y="341448"/>
                      <a:pt x="2671143" y="410143"/>
                      <a:pt x="2690596" y="483366"/>
                    </a:cubicBezTo>
                    <a:lnTo>
                      <a:pt x="2696049" y="518418"/>
                    </a:lnTo>
                    <a:lnTo>
                      <a:pt x="2724468" y="510449"/>
                    </a:lnTo>
                    <a:cubicBezTo>
                      <a:pt x="2739442" y="507681"/>
                      <a:pt x="2754946" y="506227"/>
                      <a:pt x="2770825" y="506227"/>
                    </a:cubicBezTo>
                    <a:cubicBezTo>
                      <a:pt x="2834342" y="506227"/>
                      <a:pt x="2891846" y="529486"/>
                      <a:pt x="2933471" y="567089"/>
                    </a:cubicBezTo>
                    <a:lnTo>
                      <a:pt x="2937036" y="571866"/>
                    </a:lnTo>
                    <a:lnTo>
                      <a:pt x="2975405" y="579385"/>
                    </a:lnTo>
                    <a:cubicBezTo>
                      <a:pt x="3360013" y="652453"/>
                      <a:pt x="3597590" y="991398"/>
                      <a:pt x="3542953" y="1375472"/>
                    </a:cubicBezTo>
                    <a:cubicBezTo>
                      <a:pt x="3488010" y="1695995"/>
                      <a:pt x="3204389" y="1943142"/>
                      <a:pt x="2874727" y="1943142"/>
                    </a:cubicBezTo>
                    <a:cubicBezTo>
                      <a:pt x="2087712" y="1943142"/>
                      <a:pt x="1309904" y="1943142"/>
                      <a:pt x="522889" y="1943142"/>
                    </a:cubicBezTo>
                    <a:cubicBezTo>
                      <a:pt x="385683" y="1943142"/>
                      <a:pt x="257380" y="1888187"/>
                      <a:pt x="156701" y="1787178"/>
                    </a:cubicBezTo>
                    <a:cubicBezTo>
                      <a:pt x="37912" y="1659153"/>
                      <a:pt x="-7823" y="1503805"/>
                      <a:pt x="1077" y="1329728"/>
                    </a:cubicBezTo>
                    <a:cubicBezTo>
                      <a:pt x="19495" y="1155651"/>
                      <a:pt x="92856" y="1018722"/>
                      <a:pt x="239270" y="918328"/>
                    </a:cubicBezTo>
                    <a:cubicBezTo>
                      <a:pt x="349157" y="844952"/>
                      <a:pt x="467946" y="817321"/>
                      <a:pt x="605459" y="835742"/>
                    </a:cubicBezTo>
                    <a:cubicBezTo>
                      <a:pt x="632470" y="835742"/>
                      <a:pt x="641986" y="826531"/>
                      <a:pt x="651194" y="808417"/>
                    </a:cubicBezTo>
                    <a:cubicBezTo>
                      <a:pt x="751873" y="634340"/>
                      <a:pt x="888772" y="524429"/>
                      <a:pt x="1072019" y="478684"/>
                    </a:cubicBezTo>
                    <a:cubicBezTo>
                      <a:pt x="1158886" y="455811"/>
                      <a:pt x="1243604" y="446677"/>
                      <a:pt x="1324907" y="459265"/>
                    </a:cubicBezTo>
                    <a:lnTo>
                      <a:pt x="1364668" y="468255"/>
                    </a:lnTo>
                    <a:lnTo>
                      <a:pt x="1359149" y="442707"/>
                    </a:lnTo>
                    <a:cubicBezTo>
                      <a:pt x="1359149" y="334257"/>
                      <a:pt x="1441457" y="243775"/>
                      <a:pt x="1550874" y="222849"/>
                    </a:cubicBezTo>
                    <a:lnTo>
                      <a:pt x="1552623" y="222684"/>
                    </a:lnTo>
                    <a:lnTo>
                      <a:pt x="1591193" y="180833"/>
                    </a:lnTo>
                    <a:cubicBezTo>
                      <a:pt x="1711763" y="65951"/>
                      <a:pt x="1868493" y="5478"/>
                      <a:pt x="2027166" y="355"/>
                    </a:cubicBezTo>
                    <a:close/>
                  </a:path>
                </a:pathLst>
              </a:custGeom>
              <a:gradFill flip="none" rotWithShape="1">
                <a:gsLst>
                  <a:gs pos="0">
                    <a:schemeClr val="accent6"/>
                  </a:gs>
                  <a:gs pos="16000">
                    <a:schemeClr val="accent6">
                      <a:lumMod val="20000"/>
                      <a:lumOff val="80000"/>
                    </a:schemeClr>
                  </a:gs>
                  <a:gs pos="43000">
                    <a:schemeClr val="bg1"/>
                  </a:gs>
                  <a:gs pos="100000">
                    <a:schemeClr val="bg1"/>
                  </a:gs>
                </a:gsLst>
                <a:lin ang="189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lnSpc>
                    <a:spcPct val="90000"/>
                  </a:lnSpc>
                </a:pPr>
                <a:endParaRPr lang="en-US" sz="1799" dirty="0">
                  <a:solidFill>
                    <a:srgbClr val="FFFFFF"/>
                  </a:solidFill>
                </a:endParaRPr>
              </a:p>
            </p:txBody>
          </p:sp>
          <p:sp>
            <p:nvSpPr>
              <p:cNvPr id="78" name="Freeform 2"/>
              <p:cNvSpPr>
                <a:spLocks noChangeArrowheads="1"/>
              </p:cNvSpPr>
              <p:nvPr/>
            </p:nvSpPr>
            <p:spPr bwMode="gray">
              <a:xfrm>
                <a:off x="3628424" y="987727"/>
                <a:ext cx="3873674" cy="2234812"/>
              </a:xfrm>
              <a:custGeom>
                <a:avLst/>
                <a:gdLst>
                  <a:gd name="T0" fmla="*/ 6797 w 12971"/>
                  <a:gd name="T1" fmla="*/ 7573 h 7574"/>
                  <a:gd name="T2" fmla="*/ 6797 w 12971"/>
                  <a:gd name="T3" fmla="*/ 7573 h 7574"/>
                  <a:gd name="T4" fmla="*/ 3042 w 12971"/>
                  <a:gd name="T5" fmla="*/ 7573 h 7574"/>
                  <a:gd name="T6" fmla="*/ 567 w 12971"/>
                  <a:gd name="T7" fmla="*/ 6083 h 7574"/>
                  <a:gd name="T8" fmla="*/ 1044 w 12971"/>
                  <a:gd name="T9" fmla="*/ 2864 h 7574"/>
                  <a:gd name="T10" fmla="*/ 3042 w 12971"/>
                  <a:gd name="T11" fmla="*/ 2029 h 7574"/>
                  <a:gd name="T12" fmla="*/ 3131 w 12971"/>
                  <a:gd name="T13" fmla="*/ 1969 h 7574"/>
                  <a:gd name="T14" fmla="*/ 5159 w 12971"/>
                  <a:gd name="T15" fmla="*/ 240 h 7574"/>
                  <a:gd name="T16" fmla="*/ 8050 w 12971"/>
                  <a:gd name="T17" fmla="*/ 1611 h 7574"/>
                  <a:gd name="T18" fmla="*/ 8169 w 12971"/>
                  <a:gd name="T19" fmla="*/ 1671 h 7574"/>
                  <a:gd name="T20" fmla="*/ 10525 w 12971"/>
                  <a:gd name="T21" fmla="*/ 2804 h 7574"/>
                  <a:gd name="T22" fmla="*/ 10614 w 12971"/>
                  <a:gd name="T23" fmla="*/ 2893 h 7574"/>
                  <a:gd name="T24" fmla="*/ 12791 w 12971"/>
                  <a:gd name="T25" fmla="*/ 4621 h 7574"/>
                  <a:gd name="T26" fmla="*/ 12254 w 12971"/>
                  <a:gd name="T27" fmla="*/ 6828 h 7574"/>
                  <a:gd name="T28" fmla="*/ 10793 w 12971"/>
                  <a:gd name="T29" fmla="*/ 7544 h 7574"/>
                  <a:gd name="T30" fmla="*/ 10555 w 12971"/>
                  <a:gd name="T31" fmla="*/ 7573 h 7574"/>
                  <a:gd name="T32" fmla="*/ 6797 w 12971"/>
                  <a:gd name="T33" fmla="*/ 7573 h 7574"/>
                  <a:gd name="T34" fmla="*/ 3608 w 12971"/>
                  <a:gd name="T35" fmla="*/ 3400 h 7574"/>
                  <a:gd name="T36" fmla="*/ 3608 w 12971"/>
                  <a:gd name="T37" fmla="*/ 3400 h 7574"/>
                  <a:gd name="T38" fmla="*/ 3161 w 12971"/>
                  <a:gd name="T39" fmla="*/ 3251 h 7574"/>
                  <a:gd name="T40" fmla="*/ 3071 w 12971"/>
                  <a:gd name="T41" fmla="*/ 3161 h 7574"/>
                  <a:gd name="T42" fmla="*/ 3012 w 12971"/>
                  <a:gd name="T43" fmla="*/ 2655 h 7574"/>
                  <a:gd name="T44" fmla="*/ 2922 w 12971"/>
                  <a:gd name="T45" fmla="*/ 2565 h 7574"/>
                  <a:gd name="T46" fmla="*/ 2654 w 12971"/>
                  <a:gd name="T47" fmla="*/ 2595 h 7574"/>
                  <a:gd name="T48" fmla="*/ 805 w 12971"/>
                  <a:gd name="T49" fmla="*/ 5188 h 7574"/>
                  <a:gd name="T50" fmla="*/ 2982 w 12971"/>
                  <a:gd name="T51" fmla="*/ 7037 h 7574"/>
                  <a:gd name="T52" fmla="*/ 10644 w 12971"/>
                  <a:gd name="T53" fmla="*/ 7037 h 7574"/>
                  <a:gd name="T54" fmla="*/ 11837 w 12971"/>
                  <a:gd name="T55" fmla="*/ 6529 h 7574"/>
                  <a:gd name="T56" fmla="*/ 12344 w 12971"/>
                  <a:gd name="T57" fmla="*/ 5039 h 7574"/>
                  <a:gd name="T58" fmla="*/ 11568 w 12971"/>
                  <a:gd name="T59" fmla="*/ 3699 h 7574"/>
                  <a:gd name="T60" fmla="*/ 10375 w 12971"/>
                  <a:gd name="T61" fmla="*/ 3430 h 7574"/>
                  <a:gd name="T62" fmla="*/ 10226 w 12971"/>
                  <a:gd name="T63" fmla="*/ 3341 h 7574"/>
                  <a:gd name="T64" fmla="*/ 8855 w 12971"/>
                  <a:gd name="T65" fmla="*/ 2267 h 7574"/>
                  <a:gd name="T66" fmla="*/ 7274 w 12971"/>
                  <a:gd name="T67" fmla="*/ 2565 h 7574"/>
                  <a:gd name="T68" fmla="*/ 7215 w 12971"/>
                  <a:gd name="T69" fmla="*/ 2565 h 7574"/>
                  <a:gd name="T70" fmla="*/ 6738 w 12971"/>
                  <a:gd name="T71" fmla="*/ 2356 h 7574"/>
                  <a:gd name="T72" fmla="*/ 7573 w 12971"/>
                  <a:gd name="T73" fmla="*/ 1820 h 7574"/>
                  <a:gd name="T74" fmla="*/ 7513 w 12971"/>
                  <a:gd name="T75" fmla="*/ 1730 h 7574"/>
                  <a:gd name="T76" fmla="*/ 3906 w 12971"/>
                  <a:gd name="T77" fmla="*/ 1611 h 7574"/>
                  <a:gd name="T78" fmla="*/ 3548 w 12971"/>
                  <a:gd name="T79" fmla="*/ 3042 h 7574"/>
                  <a:gd name="T80" fmla="*/ 3608 w 12971"/>
                  <a:gd name="T81" fmla="*/ 3400 h 7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71" h="7574">
                    <a:moveTo>
                      <a:pt x="6797" y="7573"/>
                    </a:moveTo>
                    <a:lnTo>
                      <a:pt x="6797" y="7573"/>
                    </a:lnTo>
                    <a:cubicBezTo>
                      <a:pt x="5546" y="7573"/>
                      <a:pt x="4293" y="7573"/>
                      <a:pt x="3042" y="7573"/>
                    </a:cubicBezTo>
                    <a:cubicBezTo>
                      <a:pt x="1939" y="7544"/>
                      <a:pt x="1104" y="7037"/>
                      <a:pt x="567" y="6083"/>
                    </a:cubicBezTo>
                    <a:cubicBezTo>
                      <a:pt x="0" y="5039"/>
                      <a:pt x="209" y="3699"/>
                      <a:pt x="1044" y="2864"/>
                    </a:cubicBezTo>
                    <a:cubicBezTo>
                      <a:pt x="1581" y="2327"/>
                      <a:pt x="2266" y="2029"/>
                      <a:pt x="3042" y="2029"/>
                    </a:cubicBezTo>
                    <a:cubicBezTo>
                      <a:pt x="3101" y="2029"/>
                      <a:pt x="3131" y="2029"/>
                      <a:pt x="3131" y="1969"/>
                    </a:cubicBezTo>
                    <a:cubicBezTo>
                      <a:pt x="3489" y="1044"/>
                      <a:pt x="4174" y="448"/>
                      <a:pt x="5159" y="240"/>
                    </a:cubicBezTo>
                    <a:cubicBezTo>
                      <a:pt x="6321" y="0"/>
                      <a:pt x="7513" y="567"/>
                      <a:pt x="8050" y="1611"/>
                    </a:cubicBezTo>
                    <a:cubicBezTo>
                      <a:pt x="8080" y="1671"/>
                      <a:pt x="8109" y="1671"/>
                      <a:pt x="8169" y="1671"/>
                    </a:cubicBezTo>
                    <a:cubicBezTo>
                      <a:pt x="9153" y="1641"/>
                      <a:pt x="9929" y="2029"/>
                      <a:pt x="10525" y="2804"/>
                    </a:cubicBezTo>
                    <a:cubicBezTo>
                      <a:pt x="10555" y="2864"/>
                      <a:pt x="10555" y="2864"/>
                      <a:pt x="10614" y="2893"/>
                    </a:cubicBezTo>
                    <a:cubicBezTo>
                      <a:pt x="11687" y="2893"/>
                      <a:pt x="12553" y="3579"/>
                      <a:pt x="12791" y="4621"/>
                    </a:cubicBezTo>
                    <a:cubicBezTo>
                      <a:pt x="12970" y="5426"/>
                      <a:pt x="12821" y="6172"/>
                      <a:pt x="12254" y="6828"/>
                    </a:cubicBezTo>
                    <a:cubicBezTo>
                      <a:pt x="11867" y="7275"/>
                      <a:pt x="11390" y="7514"/>
                      <a:pt x="10793" y="7544"/>
                    </a:cubicBezTo>
                    <a:cubicBezTo>
                      <a:pt x="10733" y="7573"/>
                      <a:pt x="10644" y="7573"/>
                      <a:pt x="10555" y="7573"/>
                    </a:cubicBezTo>
                    <a:cubicBezTo>
                      <a:pt x="9302" y="7573"/>
                      <a:pt x="8050" y="7573"/>
                      <a:pt x="6797" y="7573"/>
                    </a:cubicBezTo>
                    <a:close/>
                    <a:moveTo>
                      <a:pt x="3608" y="3400"/>
                    </a:moveTo>
                    <a:lnTo>
                      <a:pt x="3608" y="3400"/>
                    </a:lnTo>
                    <a:cubicBezTo>
                      <a:pt x="3459" y="3341"/>
                      <a:pt x="3310" y="3310"/>
                      <a:pt x="3161" y="3251"/>
                    </a:cubicBezTo>
                    <a:cubicBezTo>
                      <a:pt x="3101" y="3222"/>
                      <a:pt x="3071" y="3222"/>
                      <a:pt x="3071" y="3161"/>
                    </a:cubicBezTo>
                    <a:cubicBezTo>
                      <a:pt x="3042" y="2983"/>
                      <a:pt x="3012" y="2804"/>
                      <a:pt x="3012" y="2655"/>
                    </a:cubicBezTo>
                    <a:cubicBezTo>
                      <a:pt x="3012" y="2595"/>
                      <a:pt x="3012" y="2565"/>
                      <a:pt x="2922" y="2565"/>
                    </a:cubicBezTo>
                    <a:cubicBezTo>
                      <a:pt x="2833" y="2565"/>
                      <a:pt x="2743" y="2565"/>
                      <a:pt x="2654" y="2595"/>
                    </a:cubicBezTo>
                    <a:cubicBezTo>
                      <a:pt x="1401" y="2833"/>
                      <a:pt x="627" y="3937"/>
                      <a:pt x="805" y="5188"/>
                    </a:cubicBezTo>
                    <a:cubicBezTo>
                      <a:pt x="984" y="6232"/>
                      <a:pt x="1908" y="7037"/>
                      <a:pt x="2982" y="7037"/>
                    </a:cubicBezTo>
                    <a:cubicBezTo>
                      <a:pt x="5546" y="7037"/>
                      <a:pt x="8080" y="7037"/>
                      <a:pt x="10644" y="7037"/>
                    </a:cubicBezTo>
                    <a:cubicBezTo>
                      <a:pt x="11091" y="7037"/>
                      <a:pt x="11509" y="6858"/>
                      <a:pt x="11837" y="6529"/>
                    </a:cubicBezTo>
                    <a:cubicBezTo>
                      <a:pt x="12224" y="6112"/>
                      <a:pt x="12373" y="5606"/>
                      <a:pt x="12344" y="5039"/>
                    </a:cubicBezTo>
                    <a:cubicBezTo>
                      <a:pt x="12284" y="4472"/>
                      <a:pt x="12045" y="4026"/>
                      <a:pt x="11568" y="3699"/>
                    </a:cubicBezTo>
                    <a:cubicBezTo>
                      <a:pt x="11210" y="3460"/>
                      <a:pt x="10823" y="3370"/>
                      <a:pt x="10375" y="3430"/>
                    </a:cubicBezTo>
                    <a:cubicBezTo>
                      <a:pt x="10287" y="3430"/>
                      <a:pt x="10256" y="3400"/>
                      <a:pt x="10226" y="3341"/>
                    </a:cubicBezTo>
                    <a:cubicBezTo>
                      <a:pt x="9898" y="2774"/>
                      <a:pt x="9452" y="2416"/>
                      <a:pt x="8855" y="2267"/>
                    </a:cubicBezTo>
                    <a:cubicBezTo>
                      <a:pt x="8289" y="2118"/>
                      <a:pt x="7751" y="2148"/>
                      <a:pt x="7274" y="2565"/>
                    </a:cubicBezTo>
                    <a:cubicBezTo>
                      <a:pt x="7245" y="2565"/>
                      <a:pt x="7215" y="2565"/>
                      <a:pt x="7215" y="2565"/>
                    </a:cubicBezTo>
                    <a:cubicBezTo>
                      <a:pt x="7066" y="2506"/>
                      <a:pt x="6916" y="2416"/>
                      <a:pt x="6738" y="2356"/>
                    </a:cubicBezTo>
                    <a:cubicBezTo>
                      <a:pt x="6977" y="2118"/>
                      <a:pt x="7245" y="1939"/>
                      <a:pt x="7573" y="1820"/>
                    </a:cubicBezTo>
                    <a:cubicBezTo>
                      <a:pt x="7543" y="1790"/>
                      <a:pt x="7543" y="1760"/>
                      <a:pt x="7513" y="1730"/>
                    </a:cubicBezTo>
                    <a:cubicBezTo>
                      <a:pt x="6708" y="418"/>
                      <a:pt x="4801" y="359"/>
                      <a:pt x="3906" y="1611"/>
                    </a:cubicBezTo>
                    <a:cubicBezTo>
                      <a:pt x="3608" y="2029"/>
                      <a:pt x="3459" y="2506"/>
                      <a:pt x="3548" y="3042"/>
                    </a:cubicBezTo>
                    <a:cubicBezTo>
                      <a:pt x="3578" y="3161"/>
                      <a:pt x="3608" y="3281"/>
                      <a:pt x="3608" y="3400"/>
                    </a:cubicBezTo>
                    <a:close/>
                  </a:path>
                </a:pathLst>
              </a:custGeom>
              <a:solidFill>
                <a:schemeClr val="accent5">
                  <a:lumMod val="60000"/>
                  <a:lumOff val="40000"/>
                </a:schemeClr>
              </a:solidFill>
              <a:ln>
                <a:noFill/>
              </a:ln>
              <a:effectLst/>
              <a:extLst/>
            </p:spPr>
            <p:txBody>
              <a:bodyPr wrap="none" anchor="ctr"/>
              <a:lstStyle/>
              <a:p>
                <a:endParaRPr lang="en-US" sz="1799" dirty="0">
                  <a:solidFill>
                    <a:srgbClr val="5F5F5F"/>
                  </a:solidFill>
                </a:endParaRPr>
              </a:p>
            </p:txBody>
          </p:sp>
        </p:grpSp>
        <p:sp>
          <p:nvSpPr>
            <p:cNvPr id="76" name="Rectangle 75"/>
            <p:cNvSpPr/>
            <p:nvPr/>
          </p:nvSpPr>
          <p:spPr>
            <a:xfrm>
              <a:off x="3543725" y="2572392"/>
              <a:ext cx="1825304" cy="523220"/>
            </a:xfrm>
            <a:prstGeom prst="rect">
              <a:avLst/>
            </a:prstGeom>
            <a:effectLst/>
          </p:spPr>
          <p:txBody>
            <a:bodyPr wrap="square">
              <a:spAutoFit/>
            </a:bodyPr>
            <a:lstStyle/>
            <a:p>
              <a:pPr algn="ctr">
                <a:spcBef>
                  <a:spcPct val="0"/>
                </a:spcBef>
              </a:pPr>
              <a:r>
                <a:rPr lang="en-US" altLang="en-US" sz="1400" b="1" dirty="0">
                  <a:solidFill>
                    <a:srgbClr val="5F5F5F"/>
                  </a:solidFill>
                  <a:ea typeface="ＭＳ Ｐゴシック" charset="0"/>
                  <a:cs typeface="ＭＳ Ｐゴシック" charset="0"/>
                </a:rPr>
                <a:t>ORACLE </a:t>
              </a:r>
              <a:br>
                <a:rPr lang="en-US" altLang="en-US" sz="1400" b="1" dirty="0">
                  <a:solidFill>
                    <a:srgbClr val="5F5F5F"/>
                  </a:solidFill>
                  <a:ea typeface="ＭＳ Ｐゴシック" charset="0"/>
                  <a:cs typeface="ＭＳ Ｐゴシック" charset="0"/>
                </a:rPr>
              </a:br>
              <a:r>
                <a:rPr lang="en-US" altLang="en-US" sz="1400" b="1" dirty="0">
                  <a:solidFill>
                    <a:srgbClr val="5F5F5F"/>
                  </a:solidFill>
                  <a:ea typeface="ＭＳ Ｐゴシック" charset="0"/>
                  <a:cs typeface="ＭＳ Ｐゴシック" charset="0"/>
                </a:rPr>
                <a:t>CLOUD MACHINE</a:t>
              </a:r>
            </a:p>
          </p:txBody>
        </p:sp>
      </p:grpSp>
      <p:sp>
        <p:nvSpPr>
          <p:cNvPr id="72" name="Content Placeholder 7"/>
          <p:cNvSpPr txBox="1">
            <a:spLocks/>
          </p:cNvSpPr>
          <p:nvPr/>
        </p:nvSpPr>
        <p:spPr bwMode="ltGray">
          <a:xfrm>
            <a:off x="7679904" y="4537675"/>
            <a:ext cx="3416650" cy="553690"/>
          </a:xfrm>
          <a:prstGeom prst="rect">
            <a:avLst/>
          </a:prstGeom>
          <a:effectLst/>
        </p:spPr>
        <p:txBody>
          <a:bodyPr wrap="square" lIns="0" tIns="0" rIns="0" bIns="0" anchor="ctr">
            <a:spAutoFit/>
          </a:bodyPr>
          <a:lst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a:lstStyle>
          <a:p>
            <a:pPr marL="0" indent="0" algn="ctr">
              <a:lnSpc>
                <a:spcPct val="100000"/>
              </a:lnSpc>
              <a:spcBef>
                <a:spcPct val="0"/>
              </a:spcBef>
              <a:buClrTx/>
              <a:buNone/>
            </a:pPr>
            <a:r>
              <a:rPr lang="en-US" sz="1800" b="1" dirty="0" smtClean="0">
                <a:solidFill>
                  <a:srgbClr val="313D3F"/>
                </a:solidFill>
                <a:ea typeface="ＭＳ Ｐゴシック" charset="0"/>
                <a:cs typeface="ＭＳ Ｐゴシック" charset="0"/>
              </a:rPr>
              <a:t>IaaS  |  Database</a:t>
            </a:r>
            <a:r>
              <a:rPr lang="en-US" sz="1800" b="1" dirty="0">
                <a:solidFill>
                  <a:srgbClr val="313D3F"/>
                </a:solidFill>
                <a:ea typeface="ＭＳ Ｐゴシック" charset="0"/>
                <a:cs typeface="ＭＳ Ｐゴシック" charset="0"/>
              </a:rPr>
              <a:t> </a:t>
            </a:r>
            <a:r>
              <a:rPr lang="en-US" sz="1800" b="1" dirty="0" smtClean="0">
                <a:solidFill>
                  <a:srgbClr val="313D3F"/>
                </a:solidFill>
                <a:ea typeface="ＭＳ Ｐゴシック" charset="0"/>
                <a:cs typeface="ＭＳ Ｐゴシック" charset="0"/>
              </a:rPr>
              <a:t> |  Java</a:t>
            </a:r>
            <a:r>
              <a:rPr lang="en-US" sz="1800" b="1" dirty="0">
                <a:solidFill>
                  <a:srgbClr val="313D3F"/>
                </a:solidFill>
                <a:ea typeface="ＭＳ Ｐゴシック" charset="0"/>
                <a:cs typeface="ＭＳ Ｐゴシック" charset="0"/>
              </a:rPr>
              <a:t> </a:t>
            </a:r>
            <a:r>
              <a:rPr lang="en-US" sz="1800" b="1" dirty="0" smtClean="0">
                <a:solidFill>
                  <a:srgbClr val="313D3F"/>
                </a:solidFill>
                <a:ea typeface="ＭＳ Ｐゴシック" charset="0"/>
                <a:cs typeface="ＭＳ Ｐゴシック" charset="0"/>
              </a:rPr>
              <a:t> |  Integration  |  Exadata</a:t>
            </a:r>
            <a:r>
              <a:rPr lang="en-US" sz="1800" b="1" dirty="0">
                <a:solidFill>
                  <a:srgbClr val="313D3F"/>
                </a:solidFill>
                <a:ea typeface="ＭＳ Ｐゴシック" charset="0"/>
                <a:cs typeface="ＭＳ Ｐゴシック" charset="0"/>
              </a:rPr>
              <a:t> </a:t>
            </a:r>
            <a:r>
              <a:rPr lang="en-US" sz="1800" b="1" dirty="0" smtClean="0">
                <a:solidFill>
                  <a:srgbClr val="313D3F"/>
                </a:solidFill>
                <a:ea typeface="ＭＳ Ｐゴシック" charset="0"/>
                <a:cs typeface="ＭＳ Ｐゴシック" charset="0"/>
              </a:rPr>
              <a:t> |  Big </a:t>
            </a:r>
            <a:r>
              <a:rPr lang="en-US" sz="1800" b="1" dirty="0">
                <a:solidFill>
                  <a:srgbClr val="313D3F"/>
                </a:solidFill>
                <a:ea typeface="ＭＳ Ｐゴシック" charset="0"/>
                <a:cs typeface="ＭＳ Ｐゴシック" charset="0"/>
              </a:rPr>
              <a:t>Data</a:t>
            </a:r>
          </a:p>
        </p:txBody>
      </p:sp>
      <p:sp>
        <p:nvSpPr>
          <p:cNvPr id="79" name="Rectangle 34"/>
          <p:cNvSpPr>
            <a:spLocks noChangeArrowheads="1"/>
          </p:cNvSpPr>
          <p:nvPr/>
        </p:nvSpPr>
        <p:spPr bwMode="gray">
          <a:xfrm>
            <a:off x="1083192" y="4537521"/>
            <a:ext cx="4292872" cy="553998"/>
          </a:xfrm>
          <a:prstGeom prst="rect">
            <a:avLst/>
          </a:prstGeom>
          <a:noFill/>
          <a:ln w="9525">
            <a:noFill/>
            <a:miter lim="800000"/>
            <a:headEnd/>
            <a:tailEnd/>
          </a:ln>
          <a:extLst/>
        </p:spPr>
        <p:txBody>
          <a:bodyPr vert="horz" wrap="square" lIns="0" tIns="0" rIns="0" bIns="0" numCol="1" rtlCol="0" anchor="ctr" anchorCtr="0" compatLnSpc="1">
            <a:prstTxWarp prst="textNoShape">
              <a:avLst/>
            </a:prstTxWarp>
            <a:spAutoFit/>
          </a:bodyPr>
          <a:lstStyle/>
          <a:p>
            <a:pPr algn="ctr" eaLnBrk="0" fontAlgn="base" hangingPunct="0">
              <a:spcBef>
                <a:spcPct val="0"/>
              </a:spcBef>
              <a:spcAft>
                <a:spcPct val="0"/>
              </a:spcAft>
            </a:pPr>
            <a:r>
              <a:rPr lang="en-US" altLang="en-US" b="1" dirty="0">
                <a:solidFill>
                  <a:srgbClr val="FFFFFF"/>
                </a:solidFill>
              </a:rPr>
              <a:t>Same Oracle Public Cloud Services Deployed on </a:t>
            </a:r>
            <a:r>
              <a:rPr lang="en-US" altLang="en-US" b="1" dirty="0" smtClean="0">
                <a:solidFill>
                  <a:srgbClr val="FFFFFF"/>
                </a:solidFill>
              </a:rPr>
              <a:t>Customer’s </a:t>
            </a:r>
            <a:r>
              <a:rPr lang="en-US" altLang="en-US" b="1" dirty="0">
                <a:solidFill>
                  <a:srgbClr val="FFFFFF"/>
                </a:solidFill>
              </a:rPr>
              <a:t>Premises</a:t>
            </a:r>
          </a:p>
        </p:txBody>
      </p:sp>
      <p:sp>
        <p:nvSpPr>
          <p:cNvPr id="80" name="Left Arrow 79"/>
          <p:cNvSpPr/>
          <p:nvPr/>
        </p:nvSpPr>
        <p:spPr>
          <a:xfrm>
            <a:off x="6244335" y="3326007"/>
            <a:ext cx="1058255" cy="347719"/>
          </a:xfrm>
          <a:prstGeom prst="leftArrow">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83" name="Rectangle 34"/>
          <p:cNvSpPr>
            <a:spLocks noChangeArrowheads="1"/>
          </p:cNvSpPr>
          <p:nvPr/>
        </p:nvSpPr>
        <p:spPr bwMode="gray">
          <a:xfrm>
            <a:off x="1068157" y="4603813"/>
            <a:ext cx="4432216" cy="1169246"/>
          </a:xfrm>
          <a:prstGeom prst="rect">
            <a:avLst/>
          </a:prstGeom>
          <a:noFill/>
          <a:ln w="9525">
            <a:noFill/>
            <a:miter lim="800000"/>
            <a:headEnd/>
            <a:tailEnd/>
          </a:ln>
          <a:extLst/>
        </p:spPr>
        <p:txBody>
          <a:bodyPr vert="horz" wrap="square" lIns="0" tIns="0" rIns="0" bIns="0" numCol="1" rtlCol="0" anchor="ctr" anchorCtr="0" compatLnSpc="1">
            <a:prstTxWarp prst="textNoShape">
              <a:avLst/>
            </a:prstTxWarp>
            <a:spAutoFit/>
          </a:bodyPr>
          <a:lstStyle/>
          <a:p>
            <a:pPr marL="176160" indent="-176160" eaLnBrk="0" fontAlgn="base" hangingPunct="0">
              <a:spcBef>
                <a:spcPct val="0"/>
              </a:spcBef>
              <a:spcAft>
                <a:spcPct val="0"/>
              </a:spcAft>
              <a:buFont typeface="Arial"/>
              <a:buChar char="•"/>
            </a:pPr>
            <a:r>
              <a:rPr lang="en-US" altLang="en-US" sz="1899" dirty="0">
                <a:solidFill>
                  <a:srgbClr val="FFFFFF"/>
                </a:solidFill>
              </a:rPr>
              <a:t>Self-contained behind your firewall</a:t>
            </a:r>
          </a:p>
          <a:p>
            <a:pPr marL="176160" indent="-176160" eaLnBrk="0" fontAlgn="base" hangingPunct="0">
              <a:spcBef>
                <a:spcPct val="0"/>
              </a:spcBef>
              <a:spcAft>
                <a:spcPct val="0"/>
              </a:spcAft>
              <a:buFont typeface="Arial"/>
              <a:buChar char="•"/>
            </a:pPr>
            <a:r>
              <a:rPr lang="en-US" altLang="en-US" sz="1899" dirty="0">
                <a:solidFill>
                  <a:srgbClr val="FFFFFF"/>
                </a:solidFill>
              </a:rPr>
              <a:t>Subscription-based pricing with metering</a:t>
            </a:r>
          </a:p>
          <a:p>
            <a:pPr marL="176160" indent="-176160" eaLnBrk="0" fontAlgn="base" hangingPunct="0">
              <a:spcBef>
                <a:spcPct val="0"/>
              </a:spcBef>
              <a:spcAft>
                <a:spcPct val="0"/>
              </a:spcAft>
              <a:buFont typeface="Arial"/>
              <a:buChar char="•"/>
            </a:pPr>
            <a:r>
              <a:rPr lang="en-US" altLang="en-US" sz="1899" dirty="0">
                <a:solidFill>
                  <a:srgbClr val="FFFFFF"/>
                </a:solidFill>
              </a:rPr>
              <a:t>Same software as Oracle Public Cloud</a:t>
            </a:r>
          </a:p>
          <a:p>
            <a:pPr marL="176160" indent="-176160" eaLnBrk="0" fontAlgn="base" hangingPunct="0">
              <a:spcBef>
                <a:spcPct val="0"/>
              </a:spcBef>
              <a:spcAft>
                <a:spcPct val="0"/>
              </a:spcAft>
              <a:buFont typeface="Arial"/>
              <a:buChar char="•"/>
            </a:pPr>
            <a:r>
              <a:rPr lang="en-US" altLang="en-US" sz="1899" dirty="0">
                <a:solidFill>
                  <a:srgbClr val="FFFFFF"/>
                </a:solidFill>
              </a:rPr>
              <a:t>Fully managed cloud by Oracle</a:t>
            </a:r>
          </a:p>
        </p:txBody>
      </p:sp>
    </p:spTree>
    <p:extLst>
      <p:ext uri="{BB962C8B-B14F-4D97-AF65-F5344CB8AC3E}">
        <p14:creationId xmlns:p14="http://schemas.microsoft.com/office/powerpoint/2010/main" val="23040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wipe(right)">
                                      <p:cBhvr>
                                        <p:cTn id="15" dur="500"/>
                                        <p:tgtEl>
                                          <p:spTgt spid="8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500"/>
                                        <p:tgtEl>
                                          <p:spTgt spid="7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9"/>
                                        </p:tgtEl>
                                      </p:cBhvr>
                                    </p:animEffect>
                                    <p:set>
                                      <p:cBhvr>
                                        <p:cTn id="31" dur="1" fill="hold">
                                          <p:stCondLst>
                                            <p:cond delay="499"/>
                                          </p:stCondLst>
                                        </p:cTn>
                                        <p:tgtEl>
                                          <p:spTgt spid="79"/>
                                        </p:tgtEl>
                                        <p:attrNameLst>
                                          <p:attrName>style.visibility</p:attrName>
                                        </p:attrNameLst>
                                      </p:cBhvr>
                                      <p:to>
                                        <p:strVal val="hidden"/>
                                      </p:to>
                                    </p:set>
                                  </p:childTnLst>
                                </p:cTn>
                              </p:par>
                            </p:childTnLst>
                          </p:cTn>
                        </p:par>
                        <p:par>
                          <p:cTn id="32" fill="hold">
                            <p:stCondLst>
                              <p:cond delay="500"/>
                            </p:stCondLst>
                            <p:childTnLst>
                              <p:par>
                                <p:cTn id="33" presetID="10" presetClass="entr" presetSubtype="0" fill="hold" grpId="0" nodeType="afterEffect">
                                  <p:stCondLst>
                                    <p:cond delay="1000"/>
                                  </p:stCondLst>
                                  <p:childTnLst>
                                    <p:set>
                                      <p:cBhvr>
                                        <p:cTn id="34" dur="1" fill="hold">
                                          <p:stCondLst>
                                            <p:cond delay="0"/>
                                          </p:stCondLst>
                                        </p:cTn>
                                        <p:tgtEl>
                                          <p:spTgt spid="83"/>
                                        </p:tgtEl>
                                        <p:attrNameLst>
                                          <p:attrName>style.visibility</p:attrName>
                                        </p:attrNameLst>
                                      </p:cBhvr>
                                      <p:to>
                                        <p:strVal val="visible"/>
                                      </p:to>
                                    </p:set>
                                    <p:animEffect transition="in" filter="fade">
                                      <p:cBhvr>
                                        <p:cTn id="3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9" grpId="0"/>
      <p:bldP spid="79" grpId="1"/>
      <p:bldP spid="80" grpId="0" animBg="1"/>
      <p:bldP spid="83"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bwMode="gray">
          <a:xfrm>
            <a:off x="6297880" y="1791080"/>
            <a:ext cx="5586308" cy="4626762"/>
          </a:xfrm>
          <a:prstGeom prst="rect">
            <a:avLst/>
          </a:prstGeom>
          <a:noFill/>
        </p:spPr>
        <p:txBody>
          <a:bodyPr wrap="square" lIns="0" tIns="0" rIns="0" bIns="0" rtlCol="0" anchor="t" anchorCtr="0">
            <a:noAutofit/>
          </a:bodyPr>
          <a:lstStyle/>
          <a:p>
            <a:pPr marL="228531" indent="-228531" defTabSz="913935">
              <a:spcBef>
                <a:spcPts val="1200"/>
              </a:spcBef>
              <a:spcAft>
                <a:spcPts val="600"/>
              </a:spcAft>
              <a:buFont typeface="Arial"/>
              <a:buChar char="•"/>
            </a:pPr>
            <a:r>
              <a:rPr lang="en-US" sz="2399" dirty="0">
                <a:solidFill>
                  <a:srgbClr val="FFFFFF"/>
                </a:solidFill>
                <a:latin typeface="Calibri"/>
              </a:rPr>
              <a:t>Provide adaptive intelligence apps for business users </a:t>
            </a:r>
          </a:p>
          <a:p>
            <a:pPr marL="228531" indent="-228531" defTabSz="913935">
              <a:spcBef>
                <a:spcPts val="1200"/>
              </a:spcBef>
              <a:spcAft>
                <a:spcPts val="600"/>
              </a:spcAft>
              <a:buFont typeface="Arial"/>
              <a:buChar char="•"/>
            </a:pPr>
            <a:r>
              <a:rPr lang="en-US" sz="2399" dirty="0">
                <a:solidFill>
                  <a:srgbClr val="FFFFFF"/>
                </a:solidFill>
                <a:latin typeface="Calibri"/>
              </a:rPr>
              <a:t>Make intelligence available through our platform to any developer, with cloud scale</a:t>
            </a:r>
          </a:p>
          <a:p>
            <a:pPr marL="228531" indent="-228531" defTabSz="913935">
              <a:spcBef>
                <a:spcPts val="1200"/>
              </a:spcBef>
              <a:spcAft>
                <a:spcPts val="600"/>
              </a:spcAft>
              <a:buFont typeface="Arial"/>
              <a:buChar char="•"/>
            </a:pPr>
            <a:r>
              <a:rPr lang="en-US" sz="2399" dirty="0">
                <a:solidFill>
                  <a:srgbClr val="FFFFFF"/>
                </a:solidFill>
                <a:latin typeface="Calibri"/>
                <a:ea typeface="Calibri" charset="0"/>
                <a:cs typeface="Calibri" charset="0"/>
              </a:rPr>
              <a:t>Access vast real-time data via Oracle database, Oracle Data Cloud, third party</a:t>
            </a:r>
          </a:p>
          <a:p>
            <a:pPr marL="284078" indent="-284078" defTabSz="913935">
              <a:spcBef>
                <a:spcPts val="1200"/>
              </a:spcBef>
              <a:spcAft>
                <a:spcPts val="600"/>
              </a:spcAft>
              <a:buFont typeface="Arial"/>
              <a:buChar char="•"/>
            </a:pPr>
            <a:r>
              <a:rPr lang="en-US" sz="2399" dirty="0">
                <a:solidFill>
                  <a:srgbClr val="FFFFFF"/>
                </a:solidFill>
                <a:latin typeface="Calibri"/>
                <a:ea typeface="Arial" charset="0"/>
                <a:cs typeface="Arial" charset="0"/>
              </a:rPr>
              <a:t>Action-oriented and </a:t>
            </a:r>
            <a:r>
              <a:rPr lang="en-US" sz="2399" dirty="0" err="1">
                <a:solidFill>
                  <a:srgbClr val="FFFFFF"/>
                </a:solidFill>
                <a:latin typeface="Calibri"/>
                <a:ea typeface="Arial" charset="0"/>
                <a:cs typeface="Arial" charset="0"/>
              </a:rPr>
              <a:t>omni</a:t>
            </a:r>
            <a:r>
              <a:rPr lang="en-US" sz="2399" dirty="0">
                <a:solidFill>
                  <a:srgbClr val="FFFFFF"/>
                </a:solidFill>
                <a:latin typeface="Calibri"/>
                <a:ea typeface="Arial" charset="0"/>
                <a:cs typeface="Arial" charset="0"/>
              </a:rPr>
              <a:t>-channel; track events and anticipate behaviors</a:t>
            </a:r>
          </a:p>
          <a:p>
            <a:pPr marL="284078" indent="-284078" defTabSz="913935">
              <a:spcBef>
                <a:spcPts val="1200"/>
              </a:spcBef>
              <a:spcAft>
                <a:spcPts val="600"/>
              </a:spcAft>
              <a:buFont typeface="Arial"/>
              <a:buChar char="•"/>
            </a:pPr>
            <a:r>
              <a:rPr lang="en-US" sz="2399" dirty="0">
                <a:solidFill>
                  <a:srgbClr val="FFFFFF"/>
                </a:solidFill>
                <a:latin typeface="Calibri"/>
                <a:ea typeface="Calibri" charset="0"/>
                <a:cs typeface="Calibri" charset="0"/>
              </a:rPr>
              <a:t>Continuously learning; adaptive outcomes</a:t>
            </a:r>
          </a:p>
        </p:txBody>
      </p:sp>
      <p:sp>
        <p:nvSpPr>
          <p:cNvPr id="3" name="Parallelogram 2"/>
          <p:cNvSpPr/>
          <p:nvPr/>
        </p:nvSpPr>
        <p:spPr>
          <a:xfrm>
            <a:off x="-821281" y="625674"/>
            <a:ext cx="3967582" cy="967310"/>
          </a:xfrm>
          <a:prstGeom prst="parallelogram">
            <a:avLst>
              <a:gd name="adj" fmla="val 36579"/>
            </a:avLst>
          </a:prstGeom>
          <a:solidFill>
            <a:schemeClr val="accent6">
              <a:lumMod val="50000"/>
              <a:alpha val="8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lnSpc>
                <a:spcPct val="90000"/>
              </a:lnSpc>
            </a:pPr>
            <a:endParaRPr lang="en-US" sz="1799">
              <a:solidFill>
                <a:srgbClr val="FFFFFF"/>
              </a:solidFill>
              <a:latin typeface="Calibri"/>
            </a:endParaRPr>
          </a:p>
        </p:txBody>
      </p:sp>
      <p:sp>
        <p:nvSpPr>
          <p:cNvPr id="4" name="TextBox 3"/>
          <p:cNvSpPr txBox="1"/>
          <p:nvPr/>
        </p:nvSpPr>
        <p:spPr>
          <a:xfrm>
            <a:off x="122993" y="668588"/>
            <a:ext cx="2661753" cy="882271"/>
          </a:xfrm>
          <a:prstGeom prst="rect">
            <a:avLst/>
          </a:prstGeom>
          <a:noFill/>
        </p:spPr>
        <p:txBody>
          <a:bodyPr wrap="square" lIns="0" tIns="0" rIns="0" bIns="0" rtlCol="0" anchor="ctr" anchorCtr="0">
            <a:noAutofit/>
          </a:bodyPr>
          <a:lstStyle/>
          <a:p>
            <a:pPr algn="ctr">
              <a:spcAft>
                <a:spcPts val="300"/>
              </a:spcAft>
            </a:pPr>
            <a:r>
              <a:rPr lang="en-US" sz="4399" dirty="0">
                <a:solidFill>
                  <a:srgbClr val="FFFFFF">
                    <a:alpha val="90000"/>
                  </a:srgbClr>
                </a:solidFill>
                <a:latin typeface="Calibri"/>
                <a:ea typeface="Calibri" charset="0"/>
                <a:cs typeface="Calibri" charset="0"/>
              </a:rPr>
              <a:t>Intelligent</a:t>
            </a:r>
            <a:endParaRPr lang="en-US" sz="4399" b="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2222103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909455" y="3020291"/>
            <a:ext cx="914400" cy="914400"/>
          </a:xfrm>
          <a:prstGeom prst="rect">
            <a:avLst/>
          </a:prstGeom>
          <a:noFill/>
        </p:spPr>
        <p:txBody>
          <a:bodyPr wrap="none" lIns="0" tIns="0" rIns="0" bIns="0" rtlCol="0">
            <a:noAutofit/>
          </a:bodyPr>
          <a:lstStyle/>
          <a:p>
            <a:pPr>
              <a:lnSpc>
                <a:spcPct val="90000"/>
              </a:lnSpc>
            </a:pPr>
            <a:endParaRPr lang="en-US" dirty="0" smtClean="0"/>
          </a:p>
        </p:txBody>
      </p:sp>
      <p:sp>
        <p:nvSpPr>
          <p:cNvPr id="12" name="Parallelogram 11"/>
          <p:cNvSpPr/>
          <p:nvPr/>
        </p:nvSpPr>
        <p:spPr>
          <a:xfrm>
            <a:off x="3694964" y="2179320"/>
            <a:ext cx="4910027"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4" name="Parallelogram 13"/>
          <p:cNvSpPr/>
          <p:nvPr/>
        </p:nvSpPr>
        <p:spPr>
          <a:xfrm>
            <a:off x="4026959" y="0"/>
            <a:ext cx="9931798" cy="6858000"/>
          </a:xfrm>
          <a:prstGeom prst="parallelogram">
            <a:avLst>
              <a:gd name="adj" fmla="val 36579"/>
            </a:avLst>
          </a:prstGeom>
          <a:blipFill dpi="0" rotWithShape="1">
            <a:blip r:embed="rId4" cstate="print">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8" name="Parallelogram 17"/>
          <p:cNvSpPr/>
          <p:nvPr/>
        </p:nvSpPr>
        <p:spPr>
          <a:xfrm>
            <a:off x="5262366" y="1563253"/>
            <a:ext cx="8822839" cy="1202252"/>
          </a:xfrm>
          <a:prstGeom prst="parallelogram">
            <a:avLst>
              <a:gd name="adj" fmla="val 36579"/>
            </a:avLst>
          </a:prstGeom>
          <a:blipFill dpi="0" rotWithShape="1">
            <a:blip r:embed="rId5"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20" name="TextBox 19"/>
          <p:cNvSpPr txBox="1"/>
          <p:nvPr/>
        </p:nvSpPr>
        <p:spPr>
          <a:xfrm>
            <a:off x="4724424" y="1632515"/>
            <a:ext cx="6820608" cy="1111046"/>
          </a:xfrm>
          <a:prstGeom prst="rect">
            <a:avLst/>
          </a:prstGeom>
          <a:noFill/>
        </p:spPr>
        <p:txBody>
          <a:bodyPr wrap="square" lIns="0" tIns="0" rIns="0" bIns="0" rtlCol="0" anchor="ctr" anchorCtr="0">
            <a:noAutofit/>
          </a:bodyPr>
          <a:lstStyle/>
          <a:p>
            <a:pPr algn="r">
              <a:lnSpc>
                <a:spcPct val="90000"/>
              </a:lnSpc>
            </a:pPr>
            <a:r>
              <a:rPr lang="en-US" sz="6000" dirty="0" smtClean="0">
                <a:solidFill>
                  <a:srgbClr val="FFFFFF"/>
                </a:solidFill>
                <a:ea typeface="Calibri" charset="0"/>
                <a:cs typeface="Calibri" charset="0"/>
              </a:rPr>
              <a:t>Journey to Cloud</a:t>
            </a:r>
          </a:p>
        </p:txBody>
      </p:sp>
      <p:sp>
        <p:nvSpPr>
          <p:cNvPr id="19" name="TextBox 18"/>
          <p:cNvSpPr txBox="1"/>
          <p:nvPr/>
        </p:nvSpPr>
        <p:spPr>
          <a:xfrm>
            <a:off x="5905451" y="1981200"/>
            <a:ext cx="5751562" cy="4308676"/>
          </a:xfrm>
          <a:prstGeom prst="rect">
            <a:avLst/>
          </a:prstGeom>
          <a:noFill/>
        </p:spPr>
        <p:txBody>
          <a:bodyPr wrap="square" lIns="0" tIns="0" rIns="0" bIns="0" rtlCol="0" anchor="ctr" anchorCtr="0">
            <a:noAutofit/>
          </a:bodyPr>
          <a:lstStyle/>
          <a:p>
            <a:pPr>
              <a:spcBef>
                <a:spcPts val="1600"/>
              </a:spcBef>
            </a:pPr>
            <a:r>
              <a:rPr lang="en-US" sz="4800" dirty="0">
                <a:solidFill>
                  <a:srgbClr val="FFFFFF"/>
                </a:solidFill>
              </a:rPr>
              <a:t>Supporting every starting point and every business need</a:t>
            </a:r>
          </a:p>
        </p:txBody>
      </p:sp>
      <p:sp>
        <p:nvSpPr>
          <p:cNvPr id="16" name="TextBox 15"/>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chemeClr val="bg1"/>
                </a:solidFill>
                <a:latin typeface="Calibri"/>
              </a:rPr>
              <a:t>Copyright © </a:t>
            </a:r>
            <a:r>
              <a:rPr lang="en-US" sz="850" dirty="0" smtClean="0">
                <a:solidFill>
                  <a:schemeClr val="bg1"/>
                </a:solidFill>
                <a:latin typeface="Calibri"/>
              </a:rPr>
              <a:t>2017,</a:t>
            </a:r>
            <a:r>
              <a:rPr sz="850" dirty="0" smtClean="0">
                <a:solidFill>
                  <a:schemeClr val="bg1"/>
                </a:solidFill>
                <a:latin typeface="Calibri"/>
              </a:rPr>
              <a:t> </a:t>
            </a:r>
            <a:r>
              <a:rPr sz="850" dirty="0">
                <a:solidFill>
                  <a:schemeClr val="bg1"/>
                </a:solidFill>
                <a:latin typeface="Calibri"/>
              </a:rPr>
              <a:t>Oracle and/or its affiliates. All rights reserved. </a:t>
            </a:r>
          </a:p>
        </p:txBody>
      </p:sp>
    </p:spTree>
    <p:extLst>
      <p:ext uri="{BB962C8B-B14F-4D97-AF65-F5344CB8AC3E}">
        <p14:creationId xmlns:p14="http://schemas.microsoft.com/office/powerpoint/2010/main" val="1099259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hutterstock_508828768.jpg"/>
          <p:cNvPicPr>
            <a:picLocks noChangeAspect="1"/>
          </p:cNvPicPr>
          <p:nvPr/>
        </p:nvPicPr>
        <p:blipFill rotWithShape="1">
          <a:blip r:embed="rId3" cstate="hq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l="-140"/>
          <a:stretch/>
        </p:blipFill>
        <p:spPr>
          <a:xfrm>
            <a:off x="2568127" y="-1"/>
            <a:ext cx="7032793" cy="6404776"/>
          </a:xfrm>
          <a:prstGeom prst="parallelogram">
            <a:avLst>
              <a:gd name="adj" fmla="val 40116"/>
            </a:avLst>
          </a:prstGeom>
        </p:spPr>
      </p:pic>
      <p:pic>
        <p:nvPicPr>
          <p:cNvPr id="26" name="Picture 25"/>
          <p:cNvPicPr>
            <a:picLocks noChangeAspect="1"/>
          </p:cNvPicPr>
          <p:nvPr/>
        </p:nvPicPr>
        <p:blipFill rotWithShape="1">
          <a:blip r:embed="rId5" cstate="hqprint">
            <a:extLst>
              <a:ext uri="{BEBA8EAE-BF5A-486C-A8C5-ECC9F3942E4B}">
                <a14:imgProps xmlns:a14="http://schemas.microsoft.com/office/drawing/2010/main">
                  <a14:imgLayer r:embed="rId6">
                    <a14:imgEffect>
                      <a14:saturation sat="45000"/>
                    </a14:imgEffect>
                  </a14:imgLayer>
                </a14:imgProps>
              </a:ext>
              <a:ext uri="{28A0092B-C50C-407E-A947-70E740481C1C}">
                <a14:useLocalDpi xmlns:a14="http://schemas.microsoft.com/office/drawing/2010/main"/>
              </a:ext>
            </a:extLst>
          </a:blip>
          <a:srcRect l="-32433"/>
          <a:stretch/>
        </p:blipFill>
        <p:spPr>
          <a:xfrm>
            <a:off x="-4020724" y="0"/>
            <a:ext cx="8958786" cy="6405668"/>
          </a:xfrm>
          <a:prstGeom prst="parallelogram">
            <a:avLst>
              <a:gd name="adj" fmla="val 40001"/>
            </a:avLst>
          </a:prstGeom>
        </p:spPr>
      </p:pic>
      <p:pic>
        <p:nvPicPr>
          <p:cNvPr id="5" name="Picture 4"/>
          <p:cNvPicPr>
            <a:picLocks noChangeAspect="1"/>
          </p:cNvPicPr>
          <p:nvPr/>
        </p:nvPicPr>
        <p:blipFill rotWithShape="1">
          <a:blip r:embed="rId7" cstate="hqprint">
            <a:extLst>
              <a:ext uri="{BEBA8EAE-BF5A-486C-A8C5-ECC9F3942E4B}">
                <a14:imgProps xmlns:a14="http://schemas.microsoft.com/office/drawing/2010/main">
                  <a14:imgLayer r:embed="rId8">
                    <a14:imgEffect>
                      <a14:colorTemperature colorTemp="8800"/>
                    </a14:imgEffect>
                    <a14:imgEffect>
                      <a14:saturation sat="28000"/>
                    </a14:imgEffect>
                  </a14:imgLayer>
                </a14:imgProps>
              </a:ext>
              <a:ext uri="{28A0092B-C50C-407E-A947-70E740481C1C}">
                <a14:useLocalDpi xmlns:a14="http://schemas.microsoft.com/office/drawing/2010/main"/>
              </a:ext>
            </a:extLst>
          </a:blip>
          <a:srcRect r="-43828"/>
          <a:stretch/>
        </p:blipFill>
        <p:spPr>
          <a:xfrm>
            <a:off x="7223467" y="-1"/>
            <a:ext cx="9596686" cy="6405669"/>
          </a:xfrm>
          <a:prstGeom prst="parallelogram">
            <a:avLst>
              <a:gd name="adj" fmla="val 39393"/>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pic>
      <p:sp>
        <p:nvSpPr>
          <p:cNvPr id="11" name="Slide Number Placeholder 5"/>
          <p:cNvSpPr txBox="1">
            <a:spLocks/>
          </p:cNvSpPr>
          <p:nvPr/>
        </p:nvSpPr>
        <p:spPr>
          <a:xfrm>
            <a:off x="11273314" y="6555434"/>
            <a:ext cx="381463" cy="182832"/>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a:solidFill>
                  <a:srgbClr val="5F5F5F"/>
                </a:solidFill>
              </a:rPr>
              <a:pPr/>
              <a:t>5</a:t>
            </a:fld>
            <a:endParaRPr lang="en-US" dirty="0">
              <a:solidFill>
                <a:srgbClr val="5F5F5F"/>
              </a:solidFill>
            </a:endParaRPr>
          </a:p>
        </p:txBody>
      </p:sp>
      <p:sp>
        <p:nvSpPr>
          <p:cNvPr id="14" name="TextBox 13"/>
          <p:cNvSpPr txBox="1"/>
          <p:nvPr/>
        </p:nvSpPr>
        <p:spPr>
          <a:xfrm>
            <a:off x="8084976" y="6555434"/>
            <a:ext cx="3198734" cy="182832"/>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3424" y="6264248"/>
            <a:ext cx="1624292" cy="594205"/>
          </a:xfrm>
          <a:prstGeom prst="rect">
            <a:avLst/>
          </a:prstGeom>
        </p:spPr>
      </p:pic>
      <p:sp>
        <p:nvSpPr>
          <p:cNvPr id="17" name="Parallelogram 16"/>
          <p:cNvSpPr/>
          <p:nvPr/>
        </p:nvSpPr>
        <p:spPr>
          <a:xfrm>
            <a:off x="2221" y="848929"/>
            <a:ext cx="4855449" cy="800918"/>
          </a:xfrm>
          <a:prstGeom prst="parallelogram">
            <a:avLst>
              <a:gd name="adj" fmla="val 36579"/>
            </a:avLst>
          </a:prstGeom>
          <a:blipFill dpi="0" rotWithShape="1">
            <a:blip r:embed="rId10"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dirty="0">
                <a:solidFill>
                  <a:srgbClr val="FFFFFF"/>
                </a:solidFill>
              </a:rPr>
              <a:t>Economics of Innovation</a:t>
            </a:r>
          </a:p>
        </p:txBody>
      </p:sp>
      <p:sp>
        <p:nvSpPr>
          <p:cNvPr id="20" name="Parallelogram 19"/>
          <p:cNvSpPr/>
          <p:nvPr/>
        </p:nvSpPr>
        <p:spPr>
          <a:xfrm>
            <a:off x="3683576" y="2747728"/>
            <a:ext cx="4830233" cy="800918"/>
          </a:xfrm>
          <a:prstGeom prst="parallelogram">
            <a:avLst>
              <a:gd name="adj" fmla="val 41207"/>
            </a:avLst>
          </a:prstGeom>
          <a:solidFill>
            <a:schemeClr val="bg2">
              <a:lumMod val="50000"/>
              <a:alpha val="76000"/>
            </a:scheme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kern="0" dirty="0">
                <a:solidFill>
                  <a:srgbClr val="FFFFFF"/>
                </a:solidFill>
              </a:rPr>
              <a:t>Pace of Innovation</a:t>
            </a:r>
          </a:p>
        </p:txBody>
      </p:sp>
      <p:sp>
        <p:nvSpPr>
          <p:cNvPr id="12" name="Parallelogram 11"/>
          <p:cNvSpPr/>
          <p:nvPr/>
        </p:nvSpPr>
        <p:spPr>
          <a:xfrm>
            <a:off x="1587" y="1644344"/>
            <a:ext cx="4292968" cy="819461"/>
          </a:xfrm>
          <a:prstGeom prst="parallelogram">
            <a:avLst>
              <a:gd name="adj" fmla="val 3660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3" name="Parallelogram 12"/>
          <p:cNvSpPr/>
          <p:nvPr/>
        </p:nvSpPr>
        <p:spPr>
          <a:xfrm>
            <a:off x="3620146" y="3551726"/>
            <a:ext cx="4378104" cy="842474"/>
          </a:xfrm>
          <a:prstGeom prst="parallelogram">
            <a:avLst>
              <a:gd name="adj" fmla="val 3660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5" name="Parallelogram 14"/>
          <p:cNvSpPr/>
          <p:nvPr/>
        </p:nvSpPr>
        <p:spPr>
          <a:xfrm>
            <a:off x="7730871" y="5379369"/>
            <a:ext cx="4053881" cy="857597"/>
          </a:xfrm>
          <a:prstGeom prst="parallelogram">
            <a:avLst>
              <a:gd name="adj" fmla="val 36609"/>
            </a:avLst>
          </a:prstGeom>
          <a:solidFill>
            <a:schemeClr val="bg1">
              <a:alpha val="9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8" name="TextBox 17"/>
          <p:cNvSpPr txBox="1"/>
          <p:nvPr/>
        </p:nvSpPr>
        <p:spPr>
          <a:xfrm>
            <a:off x="615245" y="1684641"/>
            <a:ext cx="3407023" cy="591028"/>
          </a:xfrm>
          <a:prstGeom prst="rect">
            <a:avLst/>
          </a:prstGeom>
          <a:noFill/>
        </p:spPr>
        <p:txBody>
          <a:bodyPr wrap="square" lIns="0" tIns="0" rIns="0" bIns="0" rtlCol="0">
            <a:noAutofit/>
          </a:bodyPr>
          <a:lstStyle/>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Drive down capital expenditures</a:t>
            </a:r>
          </a:p>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Reduce costs on maintenance</a:t>
            </a:r>
          </a:p>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Pay as you go</a:t>
            </a:r>
          </a:p>
        </p:txBody>
      </p:sp>
      <p:sp>
        <p:nvSpPr>
          <p:cNvPr id="19" name="TextBox 18"/>
          <p:cNvSpPr txBox="1"/>
          <p:nvPr/>
        </p:nvSpPr>
        <p:spPr>
          <a:xfrm>
            <a:off x="4077479" y="3617423"/>
            <a:ext cx="3644137" cy="757389"/>
          </a:xfrm>
          <a:prstGeom prst="rect">
            <a:avLst/>
          </a:prstGeom>
          <a:noFill/>
        </p:spPr>
        <p:txBody>
          <a:bodyPr wrap="square" lIns="0" tIns="0" rIns="0" bIns="0" rtlCol="0">
            <a:noAutofit/>
          </a:bodyPr>
          <a:lstStyle/>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Continuous development</a:t>
            </a:r>
          </a:p>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Faster time to market, differentiation</a:t>
            </a:r>
          </a:p>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Access to latest technology</a:t>
            </a:r>
          </a:p>
          <a:p>
            <a:pPr marL="182880" indent="-182880" eaLnBrk="0" fontAlgn="base" hangingPunct="0">
              <a:lnSpc>
                <a:spcPct val="90000"/>
              </a:lnSpc>
              <a:spcBef>
                <a:spcPct val="0"/>
              </a:spcBef>
              <a:spcAft>
                <a:spcPct val="0"/>
              </a:spcAft>
              <a:buFont typeface="Arial" charset="0"/>
              <a:buChar char="•"/>
            </a:pPr>
            <a:endParaRPr lang="en-US" sz="1700" dirty="0">
              <a:solidFill>
                <a:srgbClr val="5F5F5F">
                  <a:lumMod val="75000"/>
                </a:srgbClr>
              </a:solidFill>
              <a:ea typeface="ＭＳ Ｐゴシック" charset="-128"/>
            </a:endParaRPr>
          </a:p>
        </p:txBody>
      </p:sp>
      <p:sp>
        <p:nvSpPr>
          <p:cNvPr id="21" name="TextBox 20"/>
          <p:cNvSpPr txBox="1"/>
          <p:nvPr/>
        </p:nvSpPr>
        <p:spPr>
          <a:xfrm>
            <a:off x="8141621" y="5443591"/>
            <a:ext cx="3540924" cy="591028"/>
          </a:xfrm>
          <a:prstGeom prst="rect">
            <a:avLst/>
          </a:prstGeom>
          <a:noFill/>
        </p:spPr>
        <p:txBody>
          <a:bodyPr wrap="square" lIns="0" tIns="0" rIns="0" bIns="0" rtlCol="0">
            <a:noAutofit/>
          </a:bodyPr>
          <a:lstStyle/>
          <a:p>
            <a:pPr marL="182880" indent="-182880" eaLnBrk="0" fontAlgn="base" hangingPunct="0">
              <a:lnSpc>
                <a:spcPct val="90000"/>
              </a:lnSpc>
              <a:spcBef>
                <a:spcPct val="0"/>
              </a:spcBef>
              <a:spcAft>
                <a:spcPct val="0"/>
              </a:spcAft>
              <a:buFont typeface="Arial" charset="0"/>
              <a:buChar char="•"/>
            </a:pPr>
            <a:r>
              <a:rPr lang="en-US" sz="1700" dirty="0" smtClean="0">
                <a:solidFill>
                  <a:srgbClr val="5F5F5F">
                    <a:lumMod val="75000"/>
                  </a:srgbClr>
                </a:solidFill>
                <a:ea typeface="ＭＳ Ｐゴシック" charset="-128"/>
              </a:rPr>
              <a:t>Deliver rapid insights</a:t>
            </a:r>
            <a:endParaRPr lang="en-US" sz="1700" dirty="0">
              <a:solidFill>
                <a:srgbClr val="5F5F5F">
                  <a:lumMod val="75000"/>
                </a:srgbClr>
              </a:solidFill>
              <a:ea typeface="ＭＳ Ｐゴシック" charset="-128"/>
            </a:endParaRPr>
          </a:p>
          <a:p>
            <a:pPr marL="182880" indent="-182880" eaLnBrk="0" fontAlgn="base" hangingPunct="0">
              <a:lnSpc>
                <a:spcPct val="90000"/>
              </a:lnSpc>
              <a:spcBef>
                <a:spcPct val="0"/>
              </a:spcBef>
              <a:spcAft>
                <a:spcPct val="0"/>
              </a:spcAft>
              <a:buFont typeface="Arial" charset="0"/>
              <a:buChar char="•"/>
            </a:pPr>
            <a:r>
              <a:rPr lang="en-US" sz="1700" dirty="0">
                <a:solidFill>
                  <a:srgbClr val="5F5F5F">
                    <a:lumMod val="75000"/>
                  </a:srgbClr>
                </a:solidFill>
                <a:ea typeface="ＭＳ Ｐゴシック" charset="-128"/>
              </a:rPr>
              <a:t>Make the connections</a:t>
            </a:r>
          </a:p>
          <a:p>
            <a:pPr marL="182880" indent="-182880" eaLnBrk="0" fontAlgn="base" hangingPunct="0">
              <a:lnSpc>
                <a:spcPct val="90000"/>
              </a:lnSpc>
              <a:spcBef>
                <a:spcPct val="0"/>
              </a:spcBef>
              <a:spcAft>
                <a:spcPct val="0"/>
              </a:spcAft>
              <a:buFont typeface="Arial" charset="0"/>
              <a:buChar char="•"/>
            </a:pPr>
            <a:r>
              <a:rPr lang="en-US" sz="1700" dirty="0" smtClean="0">
                <a:solidFill>
                  <a:srgbClr val="5F5F5F">
                    <a:lumMod val="75000"/>
                  </a:srgbClr>
                </a:solidFill>
                <a:ea typeface="ＭＳ Ｐゴシック" charset="-128"/>
              </a:rPr>
              <a:t>Predictive outcomes</a:t>
            </a:r>
            <a:endParaRPr lang="en-US" sz="1700" dirty="0">
              <a:solidFill>
                <a:srgbClr val="5F5F5F">
                  <a:lumMod val="75000"/>
                </a:srgbClr>
              </a:solidFill>
              <a:ea typeface="ＭＳ Ｐゴシック" charset="-128"/>
            </a:endParaRPr>
          </a:p>
          <a:p>
            <a:pPr eaLnBrk="0" fontAlgn="base" hangingPunct="0">
              <a:lnSpc>
                <a:spcPct val="90000"/>
              </a:lnSpc>
              <a:spcBef>
                <a:spcPct val="0"/>
              </a:spcBef>
              <a:spcAft>
                <a:spcPct val="0"/>
              </a:spcAft>
            </a:pPr>
            <a:endParaRPr lang="en-US" sz="1700" dirty="0">
              <a:solidFill>
                <a:srgbClr val="5F5F5F">
                  <a:lumMod val="75000"/>
                </a:srgbClr>
              </a:solidFill>
              <a:ea typeface="ＭＳ Ｐゴシック" charset="-128"/>
            </a:endParaRPr>
          </a:p>
        </p:txBody>
      </p:sp>
      <p:sp>
        <p:nvSpPr>
          <p:cNvPr id="22" name="Parallelogram 21"/>
          <p:cNvSpPr/>
          <p:nvPr/>
        </p:nvSpPr>
        <p:spPr>
          <a:xfrm>
            <a:off x="7443829" y="4589814"/>
            <a:ext cx="4927270" cy="800918"/>
          </a:xfrm>
          <a:prstGeom prst="parallelogram">
            <a:avLst>
              <a:gd name="adj" fmla="val 36579"/>
            </a:avLst>
          </a:prstGeom>
          <a:blipFill dpi="0" rotWithShape="1">
            <a:blip r:embed="rId11"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2800" dirty="0" smtClean="0">
                <a:solidFill>
                  <a:srgbClr val="FFFFFF"/>
                </a:solidFill>
              </a:rPr>
              <a:t>Insights for Innovation</a:t>
            </a:r>
            <a:endParaRPr lang="en-US" sz="2800" dirty="0">
              <a:solidFill>
                <a:srgbClr val="FFFFFF"/>
              </a:solidFill>
            </a:endParaRPr>
          </a:p>
        </p:txBody>
      </p:sp>
    </p:spTree>
    <p:extLst>
      <p:ext uri="{BB962C8B-B14F-4D97-AF65-F5344CB8AC3E}">
        <p14:creationId xmlns:p14="http://schemas.microsoft.com/office/powerpoint/2010/main" val="2864426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8" grpId="0"/>
      <p:bldP spid="19" grpId="0"/>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TextBox 20"/>
          <p:cNvSpPr txBox="1"/>
          <p:nvPr/>
        </p:nvSpPr>
        <p:spPr>
          <a:xfrm>
            <a:off x="7946823" y="6555434"/>
            <a:ext cx="3199567" cy="182832"/>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sp>
        <p:nvSpPr>
          <p:cNvPr id="33" name="Title 1"/>
          <p:cNvSpPr txBox="1">
            <a:spLocks/>
          </p:cNvSpPr>
          <p:nvPr/>
        </p:nvSpPr>
        <p:spPr bwMode="gray">
          <a:xfrm>
            <a:off x="307966" y="804917"/>
            <a:ext cx="3093645" cy="116801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algn="ctr">
              <a:lnSpc>
                <a:spcPct val="100000"/>
              </a:lnSpc>
              <a:spcBef>
                <a:spcPct val="0"/>
              </a:spcBef>
              <a:buClrTx/>
              <a:buFontTx/>
              <a:buNone/>
              <a:defRPr sz="2666" spc="100">
                <a:solidFill>
                  <a:schemeClr val="bg1"/>
                </a:solidFill>
                <a:latin typeface="Calibri" pitchFamily="34" charset="0"/>
                <a:ea typeface="ＭＳ Ｐゴシック" charset="0"/>
                <a:cs typeface="ＭＳ Ｐゴシック" charset="0"/>
              </a:defRPr>
            </a:lvl1pPr>
            <a:lvl2pPr marL="742950" indent="-285750" eaLnBrk="0" hangingPunct="0">
              <a:lnSpc>
                <a:spcPct val="90000"/>
              </a:lnSpc>
              <a:spcBef>
                <a:spcPts val="800"/>
              </a:spcBef>
              <a:buClr>
                <a:srgbClr val="9F9F9F"/>
              </a:buClr>
              <a:buFont typeface="Arial" pitchFamily="34" charset="0"/>
              <a:buChar char="–"/>
              <a:defRPr sz="2400">
                <a:latin typeface="Calibri" pitchFamily="34" charset="0"/>
              </a:defRPr>
            </a:lvl2pPr>
            <a:lvl3pPr marL="1143000" indent="-228600" eaLnBrk="0" hangingPunct="0">
              <a:lnSpc>
                <a:spcPct val="90000"/>
              </a:lnSpc>
              <a:spcBef>
                <a:spcPts val="600"/>
              </a:spcBef>
              <a:buClr>
                <a:srgbClr val="9F9F9F"/>
              </a:buClr>
              <a:buFont typeface="Arial" pitchFamily="34" charset="0"/>
              <a:buChar char="•"/>
              <a:defRPr sz="2000">
                <a:latin typeface="Calibri" pitchFamily="34" charset="0"/>
              </a:defRPr>
            </a:lvl3pPr>
            <a:lvl4pPr marL="1600200" indent="-228600" eaLnBrk="0" hangingPunct="0">
              <a:lnSpc>
                <a:spcPct val="90000"/>
              </a:lnSpc>
              <a:spcBef>
                <a:spcPts val="600"/>
              </a:spcBef>
              <a:buClr>
                <a:srgbClr val="9F9F9F"/>
              </a:buClr>
              <a:buFont typeface="Arial" pitchFamily="34" charset="0"/>
              <a:buChar char="–"/>
              <a:defRPr>
                <a:latin typeface="Calibri" pitchFamily="34" charset="0"/>
              </a:defRPr>
            </a:lvl4pPr>
            <a:lvl5pPr marL="2057400" indent="-228600" eaLnBrk="0" hangingPunct="0">
              <a:lnSpc>
                <a:spcPct val="90000"/>
              </a:lnSpc>
              <a:spcBef>
                <a:spcPts val="600"/>
              </a:spcBef>
              <a:buClr>
                <a:srgbClr val="9F9F9F"/>
              </a:buClr>
              <a:buFont typeface="Arial" pitchFamily="34" charset="0"/>
              <a:buChar char="•"/>
              <a:defRPr sz="1600">
                <a:latin typeface="Calibri" pitchFamily="34" charset="0"/>
              </a:defRPr>
            </a:lvl5pPr>
            <a:lvl6pPr marL="25146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6pPr>
            <a:lvl7pPr marL="29718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7pPr>
            <a:lvl8pPr marL="34290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8pPr>
            <a:lvl9pPr marL="3886200" indent="-228600" eaLnBrk="0" fontAlgn="base" hangingPunct="0">
              <a:lnSpc>
                <a:spcPct val="90000"/>
              </a:lnSpc>
              <a:spcBef>
                <a:spcPts val="600"/>
              </a:spcBef>
              <a:spcAft>
                <a:spcPct val="0"/>
              </a:spcAft>
              <a:buClr>
                <a:srgbClr val="9F9F9F"/>
              </a:buClr>
              <a:buFont typeface="Arial" pitchFamily="34" charset="0"/>
              <a:buChar char="•"/>
              <a:defRPr sz="1600">
                <a:latin typeface="Calibri" pitchFamily="34" charset="0"/>
              </a:defRPr>
            </a:lvl9pPr>
          </a:lstStyle>
          <a:p>
            <a:pPr>
              <a:lnSpc>
                <a:spcPct val="85000"/>
              </a:lnSpc>
              <a:spcAft>
                <a:spcPts val="300"/>
              </a:spcAft>
            </a:pPr>
            <a:r>
              <a:rPr lang="en-US" altLang="en-US" sz="4400" dirty="0">
                <a:solidFill>
                  <a:srgbClr val="FFFFFF">
                    <a:alpha val="90000"/>
                  </a:srgbClr>
                </a:solidFill>
                <a:latin typeface="Calibri"/>
                <a:ea typeface="Calibri" charset="0"/>
                <a:cs typeface="Calibri" charset="0"/>
              </a:rPr>
              <a:t>Six </a:t>
            </a:r>
            <a:r>
              <a:rPr lang="en-US" altLang="en-US" sz="4400" dirty="0" smtClean="0">
                <a:solidFill>
                  <a:srgbClr val="FFFFFF">
                    <a:alpha val="90000"/>
                  </a:srgbClr>
                </a:solidFill>
                <a:latin typeface="Calibri"/>
                <a:ea typeface="Calibri" charset="0"/>
                <a:cs typeface="Calibri" charset="0"/>
              </a:rPr>
              <a:t>Journeys </a:t>
            </a:r>
            <a:r>
              <a:rPr lang="en-US" altLang="en-US" sz="4400" dirty="0">
                <a:solidFill>
                  <a:srgbClr val="FFFFFF">
                    <a:alpha val="90000"/>
                  </a:srgbClr>
                </a:solidFill>
                <a:latin typeface="Calibri"/>
                <a:ea typeface="Calibri" charset="0"/>
                <a:cs typeface="Calibri" charset="0"/>
              </a:rPr>
              <a:t>to the Cloud</a:t>
            </a:r>
          </a:p>
        </p:txBody>
      </p:sp>
      <p:cxnSp>
        <p:nvCxnSpPr>
          <p:cNvPr id="4" name="Straight Arrow Connector 3"/>
          <p:cNvCxnSpPr/>
          <p:nvPr/>
        </p:nvCxnSpPr>
        <p:spPr>
          <a:xfrm flipV="1">
            <a:off x="6160933" y="1269930"/>
            <a:ext cx="856739"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5786637" y="2141432"/>
            <a:ext cx="856739"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5411072" y="2994642"/>
            <a:ext cx="3350136"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5036142" y="3847852"/>
            <a:ext cx="3381871"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661844" y="4701061"/>
            <a:ext cx="3381871"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4286388" y="5554273"/>
            <a:ext cx="3381871"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flipV="1">
            <a:off x="8676615" y="1269930"/>
            <a:ext cx="856741"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8301516" y="2141432"/>
            <a:ext cx="856741" cy="0"/>
          </a:xfrm>
          <a:prstGeom prst="straightConnector1">
            <a:avLst/>
          </a:prstGeom>
          <a:ln w="19050">
            <a:solidFill>
              <a:srgbClr val="FFFFFF"/>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131" name="Parallelogram 130"/>
          <p:cNvSpPr/>
          <p:nvPr/>
        </p:nvSpPr>
        <p:spPr>
          <a:xfrm>
            <a:off x="6872276" y="977847"/>
            <a:ext cx="1923218" cy="620750"/>
          </a:xfrm>
          <a:prstGeom prst="parallelogram">
            <a:avLst>
              <a:gd name="adj" fmla="val 37177"/>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2" name="Rectangle 131"/>
          <p:cNvSpPr/>
          <p:nvPr/>
        </p:nvSpPr>
        <p:spPr bwMode="gray">
          <a:xfrm>
            <a:off x="7135417" y="1034123"/>
            <a:ext cx="1059685" cy="492443"/>
          </a:xfrm>
          <a:prstGeom prst="rect">
            <a:avLst/>
          </a:prstGeom>
        </p:spPr>
        <p:txBody>
          <a:bodyPr wrap="none" lIns="0" tIns="0" rIns="0" bIns="0" anchor="ctr" anchorCtr="0">
            <a:spAutoFit/>
          </a:bodyPr>
          <a:lstStyle/>
          <a:p>
            <a:r>
              <a:rPr lang="en-US" sz="1600" dirty="0">
                <a:solidFill>
                  <a:srgbClr val="FFFFFF"/>
                </a:solidFill>
                <a:latin typeface="Calibri"/>
              </a:rPr>
              <a:t>Optimize </a:t>
            </a:r>
          </a:p>
          <a:p>
            <a:r>
              <a:rPr lang="en-US" sz="1600" dirty="0">
                <a:solidFill>
                  <a:srgbClr val="FFFFFF"/>
                </a:solidFill>
                <a:latin typeface="Calibri"/>
              </a:rPr>
              <a:t>On-Premises</a:t>
            </a:r>
          </a:p>
        </p:txBody>
      </p:sp>
      <p:sp>
        <p:nvSpPr>
          <p:cNvPr id="133" name="Parallelogram 132"/>
          <p:cNvSpPr/>
          <p:nvPr/>
        </p:nvSpPr>
        <p:spPr>
          <a:xfrm>
            <a:off x="6497346" y="1831057"/>
            <a:ext cx="1923218" cy="620750"/>
          </a:xfrm>
          <a:prstGeom prst="parallelogram">
            <a:avLst>
              <a:gd name="adj" fmla="val 37177"/>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34" name="Rectangle 133"/>
          <p:cNvSpPr/>
          <p:nvPr/>
        </p:nvSpPr>
        <p:spPr bwMode="gray">
          <a:xfrm>
            <a:off x="6934208" y="1887333"/>
            <a:ext cx="811921" cy="492443"/>
          </a:xfrm>
          <a:prstGeom prst="rect">
            <a:avLst/>
          </a:prstGeom>
        </p:spPr>
        <p:txBody>
          <a:bodyPr wrap="none" lIns="0" tIns="0" rIns="0" bIns="0" anchor="ctr" anchorCtr="0">
            <a:spAutoFit/>
          </a:bodyPr>
          <a:lstStyle/>
          <a:p>
            <a:r>
              <a:rPr lang="en-US" sz="1600" dirty="0">
                <a:solidFill>
                  <a:srgbClr val="FFFFFF"/>
                </a:solidFill>
                <a:latin typeface="Calibri"/>
              </a:rPr>
              <a:t>Cloud at </a:t>
            </a:r>
            <a:br>
              <a:rPr lang="en-US" sz="1600" dirty="0">
                <a:solidFill>
                  <a:srgbClr val="FFFFFF"/>
                </a:solidFill>
                <a:latin typeface="Calibri"/>
              </a:rPr>
            </a:br>
            <a:r>
              <a:rPr lang="en-US" sz="1600" dirty="0">
                <a:solidFill>
                  <a:srgbClr val="FFFFFF"/>
                </a:solidFill>
                <a:latin typeface="Calibri"/>
              </a:rPr>
              <a:t>Customer</a:t>
            </a:r>
          </a:p>
        </p:txBody>
      </p:sp>
      <p:sp>
        <p:nvSpPr>
          <p:cNvPr id="143" name="Parallelogram 142"/>
          <p:cNvSpPr/>
          <p:nvPr/>
        </p:nvSpPr>
        <p:spPr>
          <a:xfrm>
            <a:off x="9400736" y="977847"/>
            <a:ext cx="2353671" cy="620750"/>
          </a:xfrm>
          <a:prstGeom prst="parallelogram">
            <a:avLst>
              <a:gd name="adj" fmla="val 37177"/>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44" name="Rectangle 143"/>
          <p:cNvSpPr/>
          <p:nvPr/>
        </p:nvSpPr>
        <p:spPr bwMode="gray">
          <a:xfrm>
            <a:off x="9754530" y="1034122"/>
            <a:ext cx="1278113" cy="492443"/>
          </a:xfrm>
          <a:prstGeom prst="rect">
            <a:avLst/>
          </a:prstGeom>
          <a:noFill/>
        </p:spPr>
        <p:txBody>
          <a:bodyPr wrap="square" lIns="0" tIns="0" rIns="0" bIns="0" anchor="ctr" anchorCtr="0">
            <a:spAutoFit/>
          </a:bodyPr>
          <a:lstStyle/>
          <a:p>
            <a:r>
              <a:rPr lang="en-US" sz="1600" dirty="0" smtClean="0">
                <a:solidFill>
                  <a:srgbClr val="FFFFFF"/>
                </a:solidFill>
                <a:latin typeface="Calibri"/>
              </a:rPr>
              <a:t>Oracle</a:t>
            </a:r>
          </a:p>
          <a:p>
            <a:r>
              <a:rPr lang="en-US" sz="1600" dirty="0" smtClean="0">
                <a:solidFill>
                  <a:srgbClr val="FFFFFF"/>
                </a:solidFill>
                <a:latin typeface="Calibri"/>
              </a:rPr>
              <a:t>Public</a:t>
            </a:r>
            <a:r>
              <a:rPr lang="en-US" sz="1600" dirty="0">
                <a:solidFill>
                  <a:srgbClr val="FFFFFF"/>
                </a:solidFill>
                <a:latin typeface="Calibri"/>
              </a:rPr>
              <a:t> </a:t>
            </a:r>
            <a:r>
              <a:rPr lang="en-US" sz="1600" dirty="0" smtClean="0">
                <a:solidFill>
                  <a:srgbClr val="FFFFFF"/>
                </a:solidFill>
                <a:latin typeface="Calibri"/>
              </a:rPr>
              <a:t>Cloud</a:t>
            </a:r>
            <a:endParaRPr lang="en-US" sz="1600" dirty="0">
              <a:solidFill>
                <a:srgbClr val="FFFFFF"/>
              </a:solidFill>
              <a:latin typeface="Calibri"/>
            </a:endParaRPr>
          </a:p>
        </p:txBody>
      </p:sp>
      <p:sp>
        <p:nvSpPr>
          <p:cNvPr id="145" name="Parallelogram 144"/>
          <p:cNvSpPr/>
          <p:nvPr/>
        </p:nvSpPr>
        <p:spPr>
          <a:xfrm>
            <a:off x="9025549" y="1831057"/>
            <a:ext cx="2353671" cy="620750"/>
          </a:xfrm>
          <a:prstGeom prst="parallelogram">
            <a:avLst>
              <a:gd name="adj" fmla="val 37177"/>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46" name="Rectangle 145"/>
          <p:cNvSpPr/>
          <p:nvPr/>
        </p:nvSpPr>
        <p:spPr bwMode="gray">
          <a:xfrm>
            <a:off x="9399171" y="1887333"/>
            <a:ext cx="1029228" cy="492443"/>
          </a:xfrm>
          <a:prstGeom prst="rect">
            <a:avLst/>
          </a:prstGeom>
        </p:spPr>
        <p:txBody>
          <a:bodyPr wrap="none" lIns="0" tIns="0" rIns="0" bIns="0" anchor="ctr" anchorCtr="0">
            <a:spAutoFit/>
          </a:bodyPr>
          <a:lstStyle/>
          <a:p>
            <a:r>
              <a:rPr lang="en-US" sz="1600" dirty="0" smtClean="0">
                <a:solidFill>
                  <a:srgbClr val="FFFFFF"/>
                </a:solidFill>
                <a:latin typeface="Calibri"/>
              </a:rPr>
              <a:t>Oracle </a:t>
            </a:r>
          </a:p>
          <a:p>
            <a:r>
              <a:rPr lang="en-US" sz="1600" dirty="0" smtClean="0">
                <a:solidFill>
                  <a:srgbClr val="FFFFFF"/>
                </a:solidFill>
                <a:latin typeface="Calibri"/>
              </a:rPr>
              <a:t>Public</a:t>
            </a:r>
            <a:r>
              <a:rPr lang="en-US" sz="1600" dirty="0">
                <a:solidFill>
                  <a:srgbClr val="FFFFFF"/>
                </a:solidFill>
                <a:latin typeface="Calibri"/>
              </a:rPr>
              <a:t> </a:t>
            </a:r>
            <a:r>
              <a:rPr lang="en-US" sz="1600" dirty="0" smtClean="0">
                <a:solidFill>
                  <a:srgbClr val="FFFFFF"/>
                </a:solidFill>
                <a:latin typeface="Calibri"/>
              </a:rPr>
              <a:t>Cloud</a:t>
            </a:r>
            <a:endParaRPr lang="en-US" sz="1600" dirty="0">
              <a:solidFill>
                <a:srgbClr val="FFFFFF"/>
              </a:solidFill>
              <a:latin typeface="Calibri"/>
            </a:endParaRPr>
          </a:p>
        </p:txBody>
      </p:sp>
      <p:sp>
        <p:nvSpPr>
          <p:cNvPr id="147" name="Parallelogram 146"/>
          <p:cNvSpPr/>
          <p:nvPr/>
        </p:nvSpPr>
        <p:spPr>
          <a:xfrm>
            <a:off x="8650876" y="2684267"/>
            <a:ext cx="2407424" cy="620750"/>
          </a:xfrm>
          <a:prstGeom prst="parallelogram">
            <a:avLst>
              <a:gd name="adj" fmla="val 37177"/>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48" name="Rectangle 147"/>
          <p:cNvSpPr/>
          <p:nvPr/>
        </p:nvSpPr>
        <p:spPr bwMode="gray">
          <a:xfrm>
            <a:off x="8962135" y="2740544"/>
            <a:ext cx="897682" cy="492443"/>
          </a:xfrm>
          <a:prstGeom prst="rect">
            <a:avLst/>
          </a:prstGeom>
        </p:spPr>
        <p:txBody>
          <a:bodyPr wrap="none" lIns="0" tIns="0" rIns="0" bIns="0" anchor="ctr" anchorCtr="0">
            <a:spAutoFit/>
          </a:bodyPr>
          <a:lstStyle/>
          <a:p>
            <a:r>
              <a:rPr lang="en-US" sz="1600" dirty="0" smtClean="0">
                <a:solidFill>
                  <a:srgbClr val="FFFFFF"/>
                </a:solidFill>
                <a:latin typeface="Calibri"/>
              </a:rPr>
              <a:t>Move </a:t>
            </a:r>
          </a:p>
          <a:p>
            <a:r>
              <a:rPr lang="en-US" sz="1600" dirty="0" smtClean="0">
                <a:solidFill>
                  <a:srgbClr val="FFFFFF"/>
                </a:solidFill>
                <a:latin typeface="Calibri"/>
              </a:rPr>
              <a:t>Workloads</a:t>
            </a:r>
            <a:endParaRPr lang="en-US" sz="1600" dirty="0">
              <a:solidFill>
                <a:srgbClr val="FFFFFF"/>
              </a:solidFill>
              <a:latin typeface="Calibri"/>
            </a:endParaRPr>
          </a:p>
        </p:txBody>
      </p:sp>
      <p:sp>
        <p:nvSpPr>
          <p:cNvPr id="149" name="Parallelogram 148"/>
          <p:cNvSpPr/>
          <p:nvPr/>
        </p:nvSpPr>
        <p:spPr>
          <a:xfrm>
            <a:off x="8275945" y="3537477"/>
            <a:ext cx="2448810" cy="620750"/>
          </a:xfrm>
          <a:prstGeom prst="parallelogram">
            <a:avLst>
              <a:gd name="adj" fmla="val 37177"/>
            </a:avLst>
          </a:prstGeom>
          <a:blipFill dpi="0" rotWithShape="1">
            <a:blip r:embed="rId6"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0" name="Rectangle 149"/>
          <p:cNvSpPr/>
          <p:nvPr/>
        </p:nvSpPr>
        <p:spPr bwMode="gray">
          <a:xfrm>
            <a:off x="8569380" y="3592495"/>
            <a:ext cx="1442803" cy="492443"/>
          </a:xfrm>
          <a:prstGeom prst="rect">
            <a:avLst/>
          </a:prstGeom>
        </p:spPr>
        <p:txBody>
          <a:bodyPr wrap="none" lIns="0" tIns="0" rIns="0" bIns="0" anchor="ctr" anchorCtr="0">
            <a:spAutoFit/>
          </a:bodyPr>
          <a:lstStyle/>
          <a:p>
            <a:r>
              <a:rPr lang="en-US" sz="1600" dirty="0">
                <a:solidFill>
                  <a:srgbClr val="FFFFFF"/>
                </a:solidFill>
                <a:latin typeface="Calibri"/>
              </a:rPr>
              <a:t>Create New </a:t>
            </a:r>
            <a:r>
              <a:rPr lang="en-US" sz="1600" dirty="0" smtClean="0">
                <a:solidFill>
                  <a:srgbClr val="FFFFFF"/>
                </a:solidFill>
                <a:latin typeface="Calibri"/>
              </a:rPr>
              <a:t>with </a:t>
            </a:r>
          </a:p>
          <a:p>
            <a:r>
              <a:rPr lang="en-US" sz="1600" dirty="0" smtClean="0">
                <a:solidFill>
                  <a:srgbClr val="FFFFFF"/>
                </a:solidFill>
                <a:latin typeface="Calibri"/>
              </a:rPr>
              <a:t>PaaS and IaaS</a:t>
            </a:r>
            <a:endParaRPr lang="en-US" sz="1600" dirty="0">
              <a:solidFill>
                <a:srgbClr val="FFFFFF"/>
              </a:solidFill>
              <a:latin typeface="Calibri"/>
            </a:endParaRPr>
          </a:p>
        </p:txBody>
      </p:sp>
      <p:sp>
        <p:nvSpPr>
          <p:cNvPr id="151" name="Parallelogram 150"/>
          <p:cNvSpPr/>
          <p:nvPr/>
        </p:nvSpPr>
        <p:spPr>
          <a:xfrm>
            <a:off x="7900383" y="4390687"/>
            <a:ext cx="2516484" cy="620750"/>
          </a:xfrm>
          <a:prstGeom prst="parallelogram">
            <a:avLst>
              <a:gd name="adj" fmla="val 37177"/>
            </a:avLst>
          </a:prstGeom>
          <a:blipFill dpi="0" rotWithShape="1">
            <a:blip r:embed="rId7"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2" name="Rectangle 151"/>
          <p:cNvSpPr/>
          <p:nvPr/>
        </p:nvSpPr>
        <p:spPr bwMode="gray">
          <a:xfrm>
            <a:off x="8207836" y="4446964"/>
            <a:ext cx="903092" cy="492443"/>
          </a:xfrm>
          <a:prstGeom prst="rect">
            <a:avLst/>
          </a:prstGeom>
        </p:spPr>
        <p:txBody>
          <a:bodyPr wrap="none" lIns="0" tIns="0" rIns="0" bIns="0" anchor="ctr" anchorCtr="0">
            <a:spAutoFit/>
          </a:bodyPr>
          <a:lstStyle/>
          <a:p>
            <a:r>
              <a:rPr lang="en-US" sz="1600" dirty="0">
                <a:solidFill>
                  <a:srgbClr val="FFFFFF"/>
                </a:solidFill>
                <a:latin typeface="Calibri"/>
              </a:rPr>
              <a:t>Modernize </a:t>
            </a:r>
          </a:p>
          <a:p>
            <a:r>
              <a:rPr lang="en-US" sz="1600" dirty="0">
                <a:solidFill>
                  <a:srgbClr val="FFFFFF"/>
                </a:solidFill>
                <a:latin typeface="Calibri"/>
              </a:rPr>
              <a:t>with SaaS</a:t>
            </a:r>
          </a:p>
        </p:txBody>
      </p:sp>
      <p:sp>
        <p:nvSpPr>
          <p:cNvPr id="153" name="Parallelogram 152"/>
          <p:cNvSpPr/>
          <p:nvPr/>
        </p:nvSpPr>
        <p:spPr>
          <a:xfrm>
            <a:off x="7526085" y="5243899"/>
            <a:ext cx="2557237" cy="620750"/>
          </a:xfrm>
          <a:prstGeom prst="parallelogram">
            <a:avLst>
              <a:gd name="adj" fmla="val 37177"/>
            </a:avLst>
          </a:prstGeom>
          <a:blipFill dpi="0" rotWithShape="1">
            <a:blip r:embed="rId8"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4" name="Rectangle 153"/>
          <p:cNvSpPr/>
          <p:nvPr/>
        </p:nvSpPr>
        <p:spPr bwMode="gray">
          <a:xfrm>
            <a:off x="7941180" y="5300174"/>
            <a:ext cx="805309" cy="492443"/>
          </a:xfrm>
          <a:prstGeom prst="rect">
            <a:avLst/>
          </a:prstGeom>
        </p:spPr>
        <p:txBody>
          <a:bodyPr wrap="none" lIns="0" tIns="0" rIns="0" bIns="0" anchor="ctr" anchorCtr="0">
            <a:spAutoFit/>
          </a:bodyPr>
          <a:lstStyle/>
          <a:p>
            <a:r>
              <a:rPr lang="en-US" sz="1600" dirty="0">
                <a:solidFill>
                  <a:srgbClr val="FFFFFF"/>
                </a:solidFill>
                <a:latin typeface="Calibri"/>
              </a:rPr>
              <a:t>Born in</a:t>
            </a:r>
            <a:br>
              <a:rPr lang="en-US" sz="1600" dirty="0">
                <a:solidFill>
                  <a:srgbClr val="FFFFFF"/>
                </a:solidFill>
                <a:latin typeface="Calibri"/>
              </a:rPr>
            </a:br>
            <a:r>
              <a:rPr lang="en-US" sz="1600" dirty="0">
                <a:solidFill>
                  <a:srgbClr val="FFFFFF"/>
                </a:solidFill>
                <a:latin typeface="Calibri"/>
              </a:rPr>
              <a:t>the Cloud</a:t>
            </a:r>
          </a:p>
        </p:txBody>
      </p:sp>
      <p:sp>
        <p:nvSpPr>
          <p:cNvPr id="155" name="Oval 154"/>
          <p:cNvSpPr/>
          <p:nvPr/>
        </p:nvSpPr>
        <p:spPr bwMode="gray">
          <a:xfrm>
            <a:off x="3773934" y="1042628"/>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a:solidFill>
                  <a:srgbClr val="FFFFFF"/>
                </a:solidFill>
                <a:latin typeface="Calibri"/>
              </a:rPr>
              <a:t>1</a:t>
            </a:r>
          </a:p>
        </p:txBody>
      </p:sp>
      <p:sp>
        <p:nvSpPr>
          <p:cNvPr id="156" name="Parallelogram 155"/>
          <p:cNvSpPr/>
          <p:nvPr/>
        </p:nvSpPr>
        <p:spPr>
          <a:xfrm>
            <a:off x="4382242" y="977847"/>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7" name="Rectangle 156"/>
          <p:cNvSpPr/>
          <p:nvPr/>
        </p:nvSpPr>
        <p:spPr bwMode="gray">
          <a:xfrm>
            <a:off x="4683030" y="1034123"/>
            <a:ext cx="999573"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Legacy</a:t>
            </a:r>
            <a:br>
              <a:rPr lang="en-US" sz="1600" dirty="0">
                <a:solidFill>
                  <a:srgbClr val="F80000"/>
                </a:solidFill>
                <a:latin typeface="Calibri"/>
                <a:cs typeface="Calibri"/>
              </a:rPr>
            </a:br>
            <a:r>
              <a:rPr lang="en-US" sz="1600" dirty="0">
                <a:solidFill>
                  <a:srgbClr val="F80000"/>
                </a:solidFill>
                <a:latin typeface="Calibri"/>
                <a:cs typeface="Calibri"/>
              </a:rPr>
              <a:t>Data Center</a:t>
            </a:r>
          </a:p>
        </p:txBody>
      </p:sp>
      <p:sp>
        <p:nvSpPr>
          <p:cNvPr id="158" name="Oval 157"/>
          <p:cNvSpPr/>
          <p:nvPr/>
        </p:nvSpPr>
        <p:spPr bwMode="gray">
          <a:xfrm>
            <a:off x="3398372" y="1895838"/>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smtClean="0">
                <a:solidFill>
                  <a:srgbClr val="FFFFFF"/>
                </a:solidFill>
                <a:latin typeface="Calibri"/>
              </a:rPr>
              <a:t>2</a:t>
            </a:r>
            <a:endParaRPr lang="en-US" sz="3200" dirty="0">
              <a:solidFill>
                <a:srgbClr val="FFFFFF"/>
              </a:solidFill>
              <a:latin typeface="Calibri"/>
            </a:endParaRPr>
          </a:p>
        </p:txBody>
      </p:sp>
      <p:sp>
        <p:nvSpPr>
          <p:cNvPr id="159" name="Parallelogram 158"/>
          <p:cNvSpPr/>
          <p:nvPr/>
        </p:nvSpPr>
        <p:spPr>
          <a:xfrm>
            <a:off x="4007946" y="1831057"/>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60" name="Rectangle 159"/>
          <p:cNvSpPr/>
          <p:nvPr/>
        </p:nvSpPr>
        <p:spPr bwMode="gray">
          <a:xfrm>
            <a:off x="4327036" y="1887334"/>
            <a:ext cx="999573"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Legacy</a:t>
            </a:r>
            <a:br>
              <a:rPr lang="en-US" sz="1600" dirty="0">
                <a:solidFill>
                  <a:srgbClr val="F80000"/>
                </a:solidFill>
                <a:latin typeface="Calibri"/>
                <a:cs typeface="Calibri"/>
              </a:rPr>
            </a:br>
            <a:r>
              <a:rPr lang="en-US" sz="1600" dirty="0">
                <a:solidFill>
                  <a:srgbClr val="F80000"/>
                </a:solidFill>
                <a:latin typeface="Calibri"/>
                <a:cs typeface="Calibri"/>
              </a:rPr>
              <a:t>Data Center</a:t>
            </a:r>
          </a:p>
        </p:txBody>
      </p:sp>
      <p:sp>
        <p:nvSpPr>
          <p:cNvPr id="161" name="Oval 160"/>
          <p:cNvSpPr/>
          <p:nvPr/>
        </p:nvSpPr>
        <p:spPr bwMode="gray">
          <a:xfrm>
            <a:off x="3023441" y="2749048"/>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smtClean="0">
                <a:solidFill>
                  <a:srgbClr val="FFFFFF"/>
                </a:solidFill>
                <a:latin typeface="Calibri"/>
              </a:rPr>
              <a:t>3</a:t>
            </a:r>
            <a:endParaRPr lang="en-US" sz="3200" dirty="0">
              <a:solidFill>
                <a:srgbClr val="FFFFFF"/>
              </a:solidFill>
              <a:latin typeface="Calibri"/>
            </a:endParaRPr>
          </a:p>
        </p:txBody>
      </p:sp>
      <p:sp>
        <p:nvSpPr>
          <p:cNvPr id="162" name="Parallelogram 161"/>
          <p:cNvSpPr/>
          <p:nvPr/>
        </p:nvSpPr>
        <p:spPr>
          <a:xfrm>
            <a:off x="3632382" y="2684267"/>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63" name="Rectangle 162"/>
          <p:cNvSpPr/>
          <p:nvPr/>
        </p:nvSpPr>
        <p:spPr bwMode="gray">
          <a:xfrm>
            <a:off x="3952106" y="2740544"/>
            <a:ext cx="999573"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Legacy</a:t>
            </a:r>
            <a:br>
              <a:rPr lang="en-US" sz="1600" dirty="0">
                <a:solidFill>
                  <a:srgbClr val="F80000"/>
                </a:solidFill>
                <a:latin typeface="Calibri"/>
                <a:cs typeface="Calibri"/>
              </a:rPr>
            </a:br>
            <a:r>
              <a:rPr lang="en-US" sz="1600" dirty="0">
                <a:solidFill>
                  <a:srgbClr val="F80000"/>
                </a:solidFill>
                <a:latin typeface="Calibri"/>
                <a:cs typeface="Calibri"/>
              </a:rPr>
              <a:t>Data Center</a:t>
            </a:r>
          </a:p>
        </p:txBody>
      </p:sp>
      <p:sp>
        <p:nvSpPr>
          <p:cNvPr id="164" name="Oval 163"/>
          <p:cNvSpPr/>
          <p:nvPr/>
        </p:nvSpPr>
        <p:spPr bwMode="gray">
          <a:xfrm>
            <a:off x="2649144" y="3600992"/>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smtClean="0">
                <a:solidFill>
                  <a:srgbClr val="FFFFFF"/>
                </a:solidFill>
                <a:latin typeface="Calibri"/>
              </a:rPr>
              <a:t>4</a:t>
            </a:r>
            <a:endParaRPr lang="en-US" sz="3200" dirty="0">
              <a:solidFill>
                <a:srgbClr val="FFFFFF"/>
              </a:solidFill>
              <a:latin typeface="Calibri"/>
            </a:endParaRPr>
          </a:p>
        </p:txBody>
      </p:sp>
      <p:sp>
        <p:nvSpPr>
          <p:cNvPr id="165" name="Parallelogram 164"/>
          <p:cNvSpPr/>
          <p:nvPr/>
        </p:nvSpPr>
        <p:spPr>
          <a:xfrm>
            <a:off x="3258085" y="3537477"/>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66" name="Rectangle 165"/>
          <p:cNvSpPr/>
          <p:nvPr/>
        </p:nvSpPr>
        <p:spPr bwMode="gray">
          <a:xfrm>
            <a:off x="3577176" y="3592495"/>
            <a:ext cx="999573"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Legacy</a:t>
            </a:r>
            <a:br>
              <a:rPr lang="en-US" sz="1600" dirty="0">
                <a:solidFill>
                  <a:srgbClr val="F80000"/>
                </a:solidFill>
                <a:latin typeface="Calibri"/>
                <a:cs typeface="Calibri"/>
              </a:rPr>
            </a:br>
            <a:r>
              <a:rPr lang="en-US" sz="1600" dirty="0">
                <a:solidFill>
                  <a:srgbClr val="F80000"/>
                </a:solidFill>
                <a:latin typeface="Calibri"/>
                <a:cs typeface="Calibri"/>
              </a:rPr>
              <a:t>Data Center</a:t>
            </a:r>
          </a:p>
        </p:txBody>
      </p:sp>
      <p:sp>
        <p:nvSpPr>
          <p:cNvPr id="167" name="Oval 166"/>
          <p:cNvSpPr/>
          <p:nvPr/>
        </p:nvSpPr>
        <p:spPr bwMode="gray">
          <a:xfrm>
            <a:off x="2273580" y="4455468"/>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smtClean="0">
                <a:solidFill>
                  <a:srgbClr val="FFFFFF"/>
                </a:solidFill>
                <a:latin typeface="Calibri"/>
              </a:rPr>
              <a:t>5</a:t>
            </a:r>
            <a:endParaRPr lang="en-US" sz="3200" dirty="0">
              <a:solidFill>
                <a:srgbClr val="FFFFFF"/>
              </a:solidFill>
              <a:latin typeface="Calibri"/>
            </a:endParaRPr>
          </a:p>
        </p:txBody>
      </p:sp>
      <p:sp>
        <p:nvSpPr>
          <p:cNvPr id="168" name="Parallelogram 167"/>
          <p:cNvSpPr/>
          <p:nvPr/>
        </p:nvSpPr>
        <p:spPr>
          <a:xfrm>
            <a:off x="2883150" y="4390687"/>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69" name="Rectangle 168"/>
          <p:cNvSpPr/>
          <p:nvPr/>
        </p:nvSpPr>
        <p:spPr bwMode="gray">
          <a:xfrm>
            <a:off x="3202245" y="4446964"/>
            <a:ext cx="999573"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Legacy</a:t>
            </a:r>
            <a:br>
              <a:rPr lang="en-US" sz="1600" dirty="0">
                <a:solidFill>
                  <a:srgbClr val="F80000"/>
                </a:solidFill>
                <a:latin typeface="Calibri"/>
                <a:cs typeface="Calibri"/>
              </a:rPr>
            </a:br>
            <a:r>
              <a:rPr lang="en-US" sz="1600" dirty="0">
                <a:solidFill>
                  <a:srgbClr val="F80000"/>
                </a:solidFill>
                <a:latin typeface="Calibri"/>
                <a:cs typeface="Calibri"/>
              </a:rPr>
              <a:t>Data Center</a:t>
            </a:r>
          </a:p>
        </p:txBody>
      </p:sp>
      <p:sp>
        <p:nvSpPr>
          <p:cNvPr id="170" name="Oval 169"/>
          <p:cNvSpPr/>
          <p:nvPr/>
        </p:nvSpPr>
        <p:spPr bwMode="gray">
          <a:xfrm>
            <a:off x="1898650" y="5308680"/>
            <a:ext cx="786220"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3200" dirty="0" smtClean="0">
                <a:solidFill>
                  <a:srgbClr val="FFFFFF"/>
                </a:solidFill>
                <a:latin typeface="Calibri"/>
              </a:rPr>
              <a:t>6</a:t>
            </a:r>
            <a:endParaRPr lang="en-US" sz="3200" dirty="0">
              <a:solidFill>
                <a:srgbClr val="FFFFFF"/>
              </a:solidFill>
              <a:latin typeface="Calibri"/>
            </a:endParaRPr>
          </a:p>
        </p:txBody>
      </p:sp>
      <p:sp>
        <p:nvSpPr>
          <p:cNvPr id="171" name="Parallelogram 170"/>
          <p:cNvSpPr/>
          <p:nvPr/>
        </p:nvSpPr>
        <p:spPr>
          <a:xfrm>
            <a:off x="2507591" y="5243899"/>
            <a:ext cx="1923218" cy="620750"/>
          </a:xfrm>
          <a:prstGeom prst="parallelogram">
            <a:avLst>
              <a:gd name="adj" fmla="val 37177"/>
            </a:avLst>
          </a:prstGeom>
          <a:solidFill>
            <a:srgbClr val="FFFFFF"/>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72" name="Rectangle 171"/>
          <p:cNvSpPr/>
          <p:nvPr/>
        </p:nvSpPr>
        <p:spPr bwMode="gray">
          <a:xfrm>
            <a:off x="2959229" y="5300175"/>
            <a:ext cx="788276" cy="492443"/>
          </a:xfrm>
          <a:prstGeom prst="rect">
            <a:avLst/>
          </a:prstGeom>
        </p:spPr>
        <p:txBody>
          <a:bodyPr wrap="none" lIns="0" tIns="0" rIns="0" bIns="0" anchor="ctr" anchorCtr="0">
            <a:spAutoFit/>
          </a:bodyPr>
          <a:lstStyle/>
          <a:p>
            <a:r>
              <a:rPr lang="en-US" sz="1600" dirty="0">
                <a:solidFill>
                  <a:srgbClr val="F80000"/>
                </a:solidFill>
                <a:latin typeface="Calibri"/>
                <a:cs typeface="Calibri"/>
              </a:rPr>
              <a:t>New </a:t>
            </a:r>
            <a:br>
              <a:rPr lang="en-US" sz="1600" dirty="0">
                <a:solidFill>
                  <a:srgbClr val="F80000"/>
                </a:solidFill>
                <a:latin typeface="Calibri"/>
                <a:cs typeface="Calibri"/>
              </a:rPr>
            </a:br>
            <a:r>
              <a:rPr lang="en-US" sz="1600" dirty="0">
                <a:solidFill>
                  <a:srgbClr val="F80000"/>
                </a:solidFill>
                <a:latin typeface="Calibri"/>
                <a:cs typeface="Calibri"/>
              </a:rPr>
              <a:t>Company</a:t>
            </a:r>
          </a:p>
        </p:txBody>
      </p:sp>
      <p:sp>
        <p:nvSpPr>
          <p:cNvPr id="173" name="Freeform 1"/>
          <p:cNvSpPr>
            <a:spLocks noChangeAspect="1" noChangeArrowheads="1"/>
          </p:cNvSpPr>
          <p:nvPr/>
        </p:nvSpPr>
        <p:spPr bwMode="auto">
          <a:xfrm>
            <a:off x="10861743" y="1127975"/>
            <a:ext cx="459711" cy="362650"/>
          </a:xfrm>
          <a:custGeom>
            <a:avLst/>
            <a:gdLst>
              <a:gd name="T0" fmla="*/ 6624 w 8000"/>
              <a:gd name="T1" fmla="*/ 1406 h 6312"/>
              <a:gd name="T2" fmla="*/ 4593 w 8000"/>
              <a:gd name="T3" fmla="*/ 187 h 6312"/>
              <a:gd name="T4" fmla="*/ 3906 w 8000"/>
              <a:gd name="T5" fmla="*/ 219 h 6312"/>
              <a:gd name="T6" fmla="*/ 1469 w 8000"/>
              <a:gd name="T7" fmla="*/ 1125 h 6312"/>
              <a:gd name="T8" fmla="*/ 2031 w 8000"/>
              <a:gd name="T9" fmla="*/ 4499 h 6312"/>
              <a:gd name="T10" fmla="*/ 4000 w 8000"/>
              <a:gd name="T11" fmla="*/ 2375 h 6312"/>
              <a:gd name="T12" fmla="*/ 1719 w 8000"/>
              <a:gd name="T13" fmla="*/ 4218 h 6312"/>
              <a:gd name="T14" fmla="*/ 1531 w 8000"/>
              <a:gd name="T15" fmla="*/ 1469 h 6312"/>
              <a:gd name="T16" fmla="*/ 3719 w 8000"/>
              <a:gd name="T17" fmla="*/ 500 h 6312"/>
              <a:gd name="T18" fmla="*/ 4593 w 8000"/>
              <a:gd name="T19" fmla="*/ 531 h 6312"/>
              <a:gd name="T20" fmla="*/ 6343 w 8000"/>
              <a:gd name="T21" fmla="*/ 1594 h 6312"/>
              <a:gd name="T22" fmla="*/ 6999 w 8000"/>
              <a:gd name="T23" fmla="*/ 3718 h 6312"/>
              <a:gd name="T24" fmla="*/ 6249 w 8000"/>
              <a:gd name="T25" fmla="*/ 4343 h 6312"/>
              <a:gd name="T26" fmla="*/ 7062 w 8000"/>
              <a:gd name="T27" fmla="*/ 4061 h 6312"/>
              <a:gd name="T28" fmla="*/ 4405 w 8000"/>
              <a:gd name="T29" fmla="*/ 6061 h 6312"/>
              <a:gd name="T30" fmla="*/ 5405 w 8000"/>
              <a:gd name="T31" fmla="*/ 5405 h 6312"/>
              <a:gd name="T32" fmla="*/ 5530 w 8000"/>
              <a:gd name="T33" fmla="*/ 5218 h 6312"/>
              <a:gd name="T34" fmla="*/ 5780 w 8000"/>
              <a:gd name="T35" fmla="*/ 4436 h 6312"/>
              <a:gd name="T36" fmla="*/ 5780 w 8000"/>
              <a:gd name="T37" fmla="*/ 4249 h 6312"/>
              <a:gd name="T38" fmla="*/ 5530 w 8000"/>
              <a:gd name="T39" fmla="*/ 3468 h 6312"/>
              <a:gd name="T40" fmla="*/ 5405 w 8000"/>
              <a:gd name="T41" fmla="*/ 3249 h 6312"/>
              <a:gd name="T42" fmla="*/ 5405 w 8000"/>
              <a:gd name="T43" fmla="*/ 3249 h 6312"/>
              <a:gd name="T44" fmla="*/ 4593 w 8000"/>
              <a:gd name="T45" fmla="*/ 3249 h 6312"/>
              <a:gd name="T46" fmla="*/ 4093 w 8000"/>
              <a:gd name="T47" fmla="*/ 3468 h 6312"/>
              <a:gd name="T48" fmla="*/ 4843 w 8000"/>
              <a:gd name="T49" fmla="*/ 4249 h 6312"/>
              <a:gd name="T50" fmla="*/ 4093 w 8000"/>
              <a:gd name="T51" fmla="*/ 4436 h 6312"/>
              <a:gd name="T52" fmla="*/ 4687 w 8000"/>
              <a:gd name="T53" fmla="*/ 5218 h 6312"/>
              <a:gd name="T54" fmla="*/ 4093 w 8000"/>
              <a:gd name="T55" fmla="*/ 5405 h 6312"/>
              <a:gd name="T56" fmla="*/ 4093 w 8000"/>
              <a:gd name="T57" fmla="*/ 6093 h 6312"/>
              <a:gd name="T58" fmla="*/ 2594 w 8000"/>
              <a:gd name="T59" fmla="*/ 5405 h 6312"/>
              <a:gd name="T60" fmla="*/ 2594 w 8000"/>
              <a:gd name="T61" fmla="*/ 5405 h 6312"/>
              <a:gd name="T62" fmla="*/ 3406 w 8000"/>
              <a:gd name="T63" fmla="*/ 5405 h 6312"/>
              <a:gd name="T64" fmla="*/ 3906 w 8000"/>
              <a:gd name="T65" fmla="*/ 5218 h 6312"/>
              <a:gd name="T66" fmla="*/ 3156 w 8000"/>
              <a:gd name="T67" fmla="*/ 4436 h 6312"/>
              <a:gd name="T68" fmla="*/ 3906 w 8000"/>
              <a:gd name="T69" fmla="*/ 4249 h 6312"/>
              <a:gd name="T70" fmla="*/ 3313 w 8000"/>
              <a:gd name="T71" fmla="*/ 3468 h 6312"/>
              <a:gd name="T72" fmla="*/ 3906 w 8000"/>
              <a:gd name="T73" fmla="*/ 2562 h 6312"/>
              <a:gd name="T74" fmla="*/ 3406 w 8000"/>
              <a:gd name="T75" fmla="*/ 3249 h 6312"/>
              <a:gd name="T76" fmla="*/ 3594 w 8000"/>
              <a:gd name="T77" fmla="*/ 2625 h 6312"/>
              <a:gd name="T78" fmla="*/ 3594 w 8000"/>
              <a:gd name="T79" fmla="*/ 2625 h 6312"/>
              <a:gd name="T80" fmla="*/ 3125 w 8000"/>
              <a:gd name="T81" fmla="*/ 3468 h 6312"/>
              <a:gd name="T82" fmla="*/ 2469 w 8000"/>
              <a:gd name="T83" fmla="*/ 3468 h 6312"/>
              <a:gd name="T84" fmla="*/ 3125 w 8000"/>
              <a:gd name="T85" fmla="*/ 5218 h 6312"/>
              <a:gd name="T86" fmla="*/ 2969 w 8000"/>
              <a:gd name="T87" fmla="*/ 4436 h 6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00" h="6312">
                <a:moveTo>
                  <a:pt x="6968" y="1625"/>
                </a:moveTo>
                <a:lnTo>
                  <a:pt x="6968" y="1625"/>
                </a:lnTo>
                <a:cubicBezTo>
                  <a:pt x="6905" y="1625"/>
                  <a:pt x="6749" y="1594"/>
                  <a:pt x="6624" y="1406"/>
                </a:cubicBezTo>
                <a:cubicBezTo>
                  <a:pt x="6437" y="1094"/>
                  <a:pt x="6124" y="875"/>
                  <a:pt x="5780" y="812"/>
                </a:cubicBezTo>
                <a:cubicBezTo>
                  <a:pt x="5687" y="781"/>
                  <a:pt x="5655" y="781"/>
                  <a:pt x="5624" y="719"/>
                </a:cubicBezTo>
                <a:cubicBezTo>
                  <a:pt x="5437" y="375"/>
                  <a:pt x="5030" y="187"/>
                  <a:pt x="4593" y="187"/>
                </a:cubicBezTo>
                <a:cubicBezTo>
                  <a:pt x="4437" y="187"/>
                  <a:pt x="4312" y="219"/>
                  <a:pt x="4155" y="250"/>
                </a:cubicBezTo>
                <a:cubicBezTo>
                  <a:pt x="4155" y="281"/>
                  <a:pt x="4124" y="281"/>
                  <a:pt x="4093" y="281"/>
                </a:cubicBezTo>
                <a:cubicBezTo>
                  <a:pt x="4030" y="281"/>
                  <a:pt x="3969" y="250"/>
                  <a:pt x="3906" y="219"/>
                </a:cubicBezTo>
                <a:cubicBezTo>
                  <a:pt x="3688" y="62"/>
                  <a:pt x="3406" y="0"/>
                  <a:pt x="3094" y="0"/>
                </a:cubicBezTo>
                <a:cubicBezTo>
                  <a:pt x="2469" y="0"/>
                  <a:pt x="1938" y="375"/>
                  <a:pt x="1719" y="906"/>
                </a:cubicBezTo>
                <a:cubicBezTo>
                  <a:pt x="1719" y="969"/>
                  <a:pt x="1656" y="1094"/>
                  <a:pt x="1469" y="1125"/>
                </a:cubicBezTo>
                <a:cubicBezTo>
                  <a:pt x="656" y="1250"/>
                  <a:pt x="0" y="1969"/>
                  <a:pt x="0" y="2844"/>
                </a:cubicBezTo>
                <a:cubicBezTo>
                  <a:pt x="0" y="3780"/>
                  <a:pt x="750" y="4561"/>
                  <a:pt x="1719" y="4561"/>
                </a:cubicBezTo>
                <a:cubicBezTo>
                  <a:pt x="1813" y="4561"/>
                  <a:pt x="1938" y="4530"/>
                  <a:pt x="2031" y="4499"/>
                </a:cubicBezTo>
                <a:cubicBezTo>
                  <a:pt x="2125" y="5499"/>
                  <a:pt x="2969" y="6311"/>
                  <a:pt x="4000" y="6311"/>
                </a:cubicBezTo>
                <a:cubicBezTo>
                  <a:pt x="5093" y="6311"/>
                  <a:pt x="5968" y="5405"/>
                  <a:pt x="5968" y="4343"/>
                </a:cubicBezTo>
                <a:cubicBezTo>
                  <a:pt x="5968" y="3249"/>
                  <a:pt x="5093" y="2375"/>
                  <a:pt x="4000" y="2375"/>
                </a:cubicBezTo>
                <a:cubicBezTo>
                  <a:pt x="2969" y="2375"/>
                  <a:pt x="2125" y="3155"/>
                  <a:pt x="2031" y="4186"/>
                </a:cubicBezTo>
                <a:cubicBezTo>
                  <a:pt x="2000" y="4186"/>
                  <a:pt x="1969" y="4186"/>
                  <a:pt x="1906" y="4186"/>
                </a:cubicBezTo>
                <a:cubicBezTo>
                  <a:pt x="1844" y="4218"/>
                  <a:pt x="1781" y="4218"/>
                  <a:pt x="1719" y="4218"/>
                </a:cubicBezTo>
                <a:cubicBezTo>
                  <a:pt x="938" y="4218"/>
                  <a:pt x="313" y="3593"/>
                  <a:pt x="313" y="2844"/>
                </a:cubicBezTo>
                <a:cubicBezTo>
                  <a:pt x="313" y="2500"/>
                  <a:pt x="438" y="2156"/>
                  <a:pt x="656" y="1906"/>
                </a:cubicBezTo>
                <a:cubicBezTo>
                  <a:pt x="906" y="1656"/>
                  <a:pt x="1188" y="1500"/>
                  <a:pt x="1531" y="1469"/>
                </a:cubicBezTo>
                <a:cubicBezTo>
                  <a:pt x="1781" y="1437"/>
                  <a:pt x="1969" y="1281"/>
                  <a:pt x="2031" y="1031"/>
                </a:cubicBezTo>
                <a:cubicBezTo>
                  <a:pt x="2219" y="594"/>
                  <a:pt x="2625" y="312"/>
                  <a:pt x="3094" y="312"/>
                </a:cubicBezTo>
                <a:cubicBezTo>
                  <a:pt x="3344" y="312"/>
                  <a:pt x="3531" y="375"/>
                  <a:pt x="3719" y="500"/>
                </a:cubicBezTo>
                <a:cubicBezTo>
                  <a:pt x="3844" y="562"/>
                  <a:pt x="3969" y="594"/>
                  <a:pt x="4093" y="594"/>
                </a:cubicBezTo>
                <a:cubicBezTo>
                  <a:pt x="4155" y="594"/>
                  <a:pt x="4218" y="594"/>
                  <a:pt x="4280" y="562"/>
                </a:cubicBezTo>
                <a:cubicBezTo>
                  <a:pt x="4374" y="531"/>
                  <a:pt x="4499" y="531"/>
                  <a:pt x="4593" y="531"/>
                </a:cubicBezTo>
                <a:cubicBezTo>
                  <a:pt x="4905" y="531"/>
                  <a:pt x="5218" y="656"/>
                  <a:pt x="5312" y="875"/>
                </a:cubicBezTo>
                <a:cubicBezTo>
                  <a:pt x="5405" y="1062"/>
                  <a:pt x="5562" y="1094"/>
                  <a:pt x="5718" y="1125"/>
                </a:cubicBezTo>
                <a:cubicBezTo>
                  <a:pt x="5968" y="1187"/>
                  <a:pt x="6187" y="1344"/>
                  <a:pt x="6343" y="1594"/>
                </a:cubicBezTo>
                <a:cubicBezTo>
                  <a:pt x="6468" y="1781"/>
                  <a:pt x="6687" y="1906"/>
                  <a:pt x="6905" y="1969"/>
                </a:cubicBezTo>
                <a:cubicBezTo>
                  <a:pt x="7343" y="2031"/>
                  <a:pt x="7687" y="2406"/>
                  <a:pt x="7687" y="2844"/>
                </a:cubicBezTo>
                <a:cubicBezTo>
                  <a:pt x="7687" y="3280"/>
                  <a:pt x="7405" y="3624"/>
                  <a:pt x="6999" y="3718"/>
                </a:cubicBezTo>
                <a:cubicBezTo>
                  <a:pt x="6905" y="3749"/>
                  <a:pt x="6687" y="3843"/>
                  <a:pt x="6530" y="3968"/>
                </a:cubicBezTo>
                <a:cubicBezTo>
                  <a:pt x="6437" y="4030"/>
                  <a:pt x="6343" y="4093"/>
                  <a:pt x="6249" y="4155"/>
                </a:cubicBezTo>
                <a:cubicBezTo>
                  <a:pt x="6249" y="4218"/>
                  <a:pt x="6249" y="4280"/>
                  <a:pt x="6249" y="4343"/>
                </a:cubicBezTo>
                <a:cubicBezTo>
                  <a:pt x="6249" y="4405"/>
                  <a:pt x="6249" y="4468"/>
                  <a:pt x="6249" y="4530"/>
                </a:cubicBezTo>
                <a:cubicBezTo>
                  <a:pt x="6437" y="4436"/>
                  <a:pt x="6593" y="4343"/>
                  <a:pt x="6749" y="4218"/>
                </a:cubicBezTo>
                <a:cubicBezTo>
                  <a:pt x="6843" y="4124"/>
                  <a:pt x="7030" y="4061"/>
                  <a:pt x="7062" y="4061"/>
                </a:cubicBezTo>
                <a:cubicBezTo>
                  <a:pt x="7624" y="3905"/>
                  <a:pt x="7999" y="3436"/>
                  <a:pt x="7999" y="2844"/>
                </a:cubicBezTo>
                <a:cubicBezTo>
                  <a:pt x="7999" y="2250"/>
                  <a:pt x="7562" y="1719"/>
                  <a:pt x="6968" y="1625"/>
                </a:cubicBezTo>
                <a:close/>
                <a:moveTo>
                  <a:pt x="4405" y="6061"/>
                </a:moveTo>
                <a:lnTo>
                  <a:pt x="4405" y="6061"/>
                </a:lnTo>
                <a:cubicBezTo>
                  <a:pt x="4562" y="5874"/>
                  <a:pt x="4718" y="5655"/>
                  <a:pt x="4812" y="5405"/>
                </a:cubicBezTo>
                <a:cubicBezTo>
                  <a:pt x="5405" y="5405"/>
                  <a:pt x="5405" y="5405"/>
                  <a:pt x="5405" y="5405"/>
                </a:cubicBezTo>
                <a:cubicBezTo>
                  <a:pt x="5187" y="5718"/>
                  <a:pt x="4812" y="5968"/>
                  <a:pt x="4405" y="6061"/>
                </a:cubicBezTo>
                <a:close/>
                <a:moveTo>
                  <a:pt x="5530" y="5218"/>
                </a:moveTo>
                <a:lnTo>
                  <a:pt x="5530" y="5218"/>
                </a:lnTo>
                <a:cubicBezTo>
                  <a:pt x="4874" y="5218"/>
                  <a:pt x="4874" y="5218"/>
                  <a:pt x="4874" y="5218"/>
                </a:cubicBezTo>
                <a:cubicBezTo>
                  <a:pt x="4968" y="4968"/>
                  <a:pt x="4999" y="4718"/>
                  <a:pt x="5030" y="4436"/>
                </a:cubicBezTo>
                <a:cubicBezTo>
                  <a:pt x="5780" y="4436"/>
                  <a:pt x="5780" y="4436"/>
                  <a:pt x="5780" y="4436"/>
                </a:cubicBezTo>
                <a:cubicBezTo>
                  <a:pt x="5749" y="4718"/>
                  <a:pt x="5687" y="4968"/>
                  <a:pt x="5530" y="5218"/>
                </a:cubicBezTo>
                <a:close/>
                <a:moveTo>
                  <a:pt x="5780" y="4249"/>
                </a:moveTo>
                <a:lnTo>
                  <a:pt x="5780" y="4249"/>
                </a:lnTo>
                <a:cubicBezTo>
                  <a:pt x="5030" y="4249"/>
                  <a:pt x="5030" y="4249"/>
                  <a:pt x="5030" y="4249"/>
                </a:cubicBezTo>
                <a:cubicBezTo>
                  <a:pt x="4999" y="3968"/>
                  <a:pt x="4968" y="3686"/>
                  <a:pt x="4874" y="3468"/>
                </a:cubicBezTo>
                <a:cubicBezTo>
                  <a:pt x="5530" y="3468"/>
                  <a:pt x="5530" y="3468"/>
                  <a:pt x="5530" y="3468"/>
                </a:cubicBezTo>
                <a:cubicBezTo>
                  <a:pt x="5687" y="3686"/>
                  <a:pt x="5749" y="3968"/>
                  <a:pt x="5780" y="4249"/>
                </a:cubicBezTo>
                <a:close/>
                <a:moveTo>
                  <a:pt x="5405" y="3249"/>
                </a:moveTo>
                <a:lnTo>
                  <a:pt x="5405" y="3249"/>
                </a:lnTo>
                <a:cubicBezTo>
                  <a:pt x="4812" y="3249"/>
                  <a:pt x="4812" y="3249"/>
                  <a:pt x="4812" y="3249"/>
                </a:cubicBezTo>
                <a:cubicBezTo>
                  <a:pt x="4718" y="3031"/>
                  <a:pt x="4562" y="2812"/>
                  <a:pt x="4405" y="2625"/>
                </a:cubicBezTo>
                <a:cubicBezTo>
                  <a:pt x="4812" y="2719"/>
                  <a:pt x="5187" y="2969"/>
                  <a:pt x="5405" y="3249"/>
                </a:cubicBezTo>
                <a:close/>
                <a:moveTo>
                  <a:pt x="4093" y="2562"/>
                </a:moveTo>
                <a:lnTo>
                  <a:pt x="4093" y="2562"/>
                </a:lnTo>
                <a:cubicBezTo>
                  <a:pt x="4312" y="2750"/>
                  <a:pt x="4468" y="3000"/>
                  <a:pt x="4593" y="3249"/>
                </a:cubicBezTo>
                <a:cubicBezTo>
                  <a:pt x="4093" y="3249"/>
                  <a:pt x="4093" y="3249"/>
                  <a:pt x="4093" y="3249"/>
                </a:cubicBezTo>
                <a:lnTo>
                  <a:pt x="4093" y="2562"/>
                </a:lnTo>
                <a:close/>
                <a:moveTo>
                  <a:pt x="4093" y="3468"/>
                </a:moveTo>
                <a:lnTo>
                  <a:pt x="4093" y="3468"/>
                </a:lnTo>
                <a:cubicBezTo>
                  <a:pt x="4687" y="3468"/>
                  <a:pt x="4687" y="3468"/>
                  <a:pt x="4687" y="3468"/>
                </a:cubicBezTo>
                <a:cubicBezTo>
                  <a:pt x="4780" y="3686"/>
                  <a:pt x="4812" y="3968"/>
                  <a:pt x="4843" y="4249"/>
                </a:cubicBezTo>
                <a:cubicBezTo>
                  <a:pt x="4093" y="4249"/>
                  <a:pt x="4093" y="4249"/>
                  <a:pt x="4093" y="4249"/>
                </a:cubicBezTo>
                <a:lnTo>
                  <a:pt x="4093" y="3468"/>
                </a:lnTo>
                <a:close/>
                <a:moveTo>
                  <a:pt x="4093" y="4436"/>
                </a:moveTo>
                <a:lnTo>
                  <a:pt x="4093" y="4436"/>
                </a:lnTo>
                <a:cubicBezTo>
                  <a:pt x="4843" y="4436"/>
                  <a:pt x="4843" y="4436"/>
                  <a:pt x="4843" y="4436"/>
                </a:cubicBezTo>
                <a:cubicBezTo>
                  <a:pt x="4812" y="4718"/>
                  <a:pt x="4780" y="4968"/>
                  <a:pt x="4687" y="5218"/>
                </a:cubicBezTo>
                <a:cubicBezTo>
                  <a:pt x="4093" y="5218"/>
                  <a:pt x="4093" y="5218"/>
                  <a:pt x="4093" y="5218"/>
                </a:cubicBezTo>
                <a:lnTo>
                  <a:pt x="4093" y="4436"/>
                </a:lnTo>
                <a:close/>
                <a:moveTo>
                  <a:pt x="4093" y="5405"/>
                </a:moveTo>
                <a:lnTo>
                  <a:pt x="4093" y="5405"/>
                </a:lnTo>
                <a:cubicBezTo>
                  <a:pt x="4593" y="5405"/>
                  <a:pt x="4593" y="5405"/>
                  <a:pt x="4593" y="5405"/>
                </a:cubicBezTo>
                <a:cubicBezTo>
                  <a:pt x="4468" y="5686"/>
                  <a:pt x="4312" y="5905"/>
                  <a:pt x="4093" y="6093"/>
                </a:cubicBezTo>
                <a:lnTo>
                  <a:pt x="4093" y="5405"/>
                </a:lnTo>
                <a:close/>
                <a:moveTo>
                  <a:pt x="2594" y="5405"/>
                </a:moveTo>
                <a:lnTo>
                  <a:pt x="2594" y="5405"/>
                </a:lnTo>
                <a:cubicBezTo>
                  <a:pt x="3188" y="5405"/>
                  <a:pt x="3188" y="5405"/>
                  <a:pt x="3188" y="5405"/>
                </a:cubicBezTo>
                <a:cubicBezTo>
                  <a:pt x="3281" y="5655"/>
                  <a:pt x="3438" y="5874"/>
                  <a:pt x="3594" y="6061"/>
                </a:cubicBezTo>
                <a:cubicBezTo>
                  <a:pt x="3188" y="5968"/>
                  <a:pt x="2813" y="5718"/>
                  <a:pt x="2594" y="5405"/>
                </a:cubicBezTo>
                <a:close/>
                <a:moveTo>
                  <a:pt x="3906" y="6093"/>
                </a:moveTo>
                <a:lnTo>
                  <a:pt x="3906" y="6093"/>
                </a:lnTo>
                <a:cubicBezTo>
                  <a:pt x="3688" y="5905"/>
                  <a:pt x="3531" y="5686"/>
                  <a:pt x="3406" y="5405"/>
                </a:cubicBezTo>
                <a:cubicBezTo>
                  <a:pt x="3906" y="5405"/>
                  <a:pt x="3906" y="5405"/>
                  <a:pt x="3906" y="5405"/>
                </a:cubicBezTo>
                <a:lnTo>
                  <a:pt x="3906" y="6093"/>
                </a:lnTo>
                <a:close/>
                <a:moveTo>
                  <a:pt x="3906" y="5218"/>
                </a:moveTo>
                <a:lnTo>
                  <a:pt x="3906" y="5218"/>
                </a:lnTo>
                <a:cubicBezTo>
                  <a:pt x="3313" y="5218"/>
                  <a:pt x="3313" y="5218"/>
                  <a:pt x="3313" y="5218"/>
                </a:cubicBezTo>
                <a:cubicBezTo>
                  <a:pt x="3219" y="4968"/>
                  <a:pt x="3188" y="4718"/>
                  <a:pt x="3156" y="4436"/>
                </a:cubicBezTo>
                <a:cubicBezTo>
                  <a:pt x="3906" y="4436"/>
                  <a:pt x="3906" y="4436"/>
                  <a:pt x="3906" y="4436"/>
                </a:cubicBezTo>
                <a:lnTo>
                  <a:pt x="3906" y="5218"/>
                </a:lnTo>
                <a:close/>
                <a:moveTo>
                  <a:pt x="3906" y="4249"/>
                </a:moveTo>
                <a:lnTo>
                  <a:pt x="3906" y="4249"/>
                </a:lnTo>
                <a:cubicBezTo>
                  <a:pt x="3156" y="4249"/>
                  <a:pt x="3156" y="4249"/>
                  <a:pt x="3156" y="4249"/>
                </a:cubicBezTo>
                <a:cubicBezTo>
                  <a:pt x="3188" y="3968"/>
                  <a:pt x="3219" y="3686"/>
                  <a:pt x="3313" y="3468"/>
                </a:cubicBezTo>
                <a:cubicBezTo>
                  <a:pt x="3906" y="3468"/>
                  <a:pt x="3906" y="3468"/>
                  <a:pt x="3906" y="3468"/>
                </a:cubicBezTo>
                <a:lnTo>
                  <a:pt x="3906" y="4249"/>
                </a:lnTo>
                <a:close/>
                <a:moveTo>
                  <a:pt x="3906" y="2562"/>
                </a:moveTo>
                <a:lnTo>
                  <a:pt x="3906" y="2562"/>
                </a:lnTo>
                <a:cubicBezTo>
                  <a:pt x="3906" y="3249"/>
                  <a:pt x="3906" y="3249"/>
                  <a:pt x="3906" y="3249"/>
                </a:cubicBezTo>
                <a:cubicBezTo>
                  <a:pt x="3406" y="3249"/>
                  <a:pt x="3406" y="3249"/>
                  <a:pt x="3406" y="3249"/>
                </a:cubicBezTo>
                <a:cubicBezTo>
                  <a:pt x="3531" y="3000"/>
                  <a:pt x="3688" y="2750"/>
                  <a:pt x="3906" y="2562"/>
                </a:cubicBezTo>
                <a:close/>
                <a:moveTo>
                  <a:pt x="3594" y="2625"/>
                </a:moveTo>
                <a:lnTo>
                  <a:pt x="3594" y="2625"/>
                </a:lnTo>
                <a:cubicBezTo>
                  <a:pt x="3438" y="2812"/>
                  <a:pt x="3281" y="3031"/>
                  <a:pt x="3188" y="3249"/>
                </a:cubicBezTo>
                <a:cubicBezTo>
                  <a:pt x="2594" y="3249"/>
                  <a:pt x="2594" y="3249"/>
                  <a:pt x="2594" y="3249"/>
                </a:cubicBezTo>
                <a:cubicBezTo>
                  <a:pt x="2813" y="2969"/>
                  <a:pt x="3188" y="2719"/>
                  <a:pt x="3594" y="2625"/>
                </a:cubicBezTo>
                <a:close/>
                <a:moveTo>
                  <a:pt x="2469" y="3468"/>
                </a:moveTo>
                <a:lnTo>
                  <a:pt x="2469" y="3468"/>
                </a:lnTo>
                <a:cubicBezTo>
                  <a:pt x="3125" y="3468"/>
                  <a:pt x="3125" y="3468"/>
                  <a:pt x="3125" y="3468"/>
                </a:cubicBezTo>
                <a:cubicBezTo>
                  <a:pt x="3031" y="3686"/>
                  <a:pt x="3000" y="3968"/>
                  <a:pt x="2969" y="4249"/>
                </a:cubicBezTo>
                <a:cubicBezTo>
                  <a:pt x="2219" y="4249"/>
                  <a:pt x="2219" y="4249"/>
                  <a:pt x="2219" y="4249"/>
                </a:cubicBezTo>
                <a:cubicBezTo>
                  <a:pt x="2250" y="3968"/>
                  <a:pt x="2313" y="3686"/>
                  <a:pt x="2469" y="3468"/>
                </a:cubicBezTo>
                <a:close/>
                <a:moveTo>
                  <a:pt x="2969" y="4436"/>
                </a:moveTo>
                <a:lnTo>
                  <a:pt x="2969" y="4436"/>
                </a:lnTo>
                <a:cubicBezTo>
                  <a:pt x="3000" y="4718"/>
                  <a:pt x="3031" y="4968"/>
                  <a:pt x="3125" y="5218"/>
                </a:cubicBezTo>
                <a:cubicBezTo>
                  <a:pt x="2469" y="5218"/>
                  <a:pt x="2469" y="5218"/>
                  <a:pt x="2469" y="5218"/>
                </a:cubicBezTo>
                <a:cubicBezTo>
                  <a:pt x="2313" y="4968"/>
                  <a:pt x="2250" y="4718"/>
                  <a:pt x="2219" y="4436"/>
                </a:cubicBezTo>
                <a:lnTo>
                  <a:pt x="2969" y="4436"/>
                </a:lnTo>
                <a:close/>
              </a:path>
            </a:pathLst>
          </a:custGeom>
          <a:solidFill>
            <a:schemeClr val="bg1"/>
          </a:solidFill>
          <a:ln>
            <a:noFill/>
          </a:ln>
          <a:effectLst/>
          <a:extLst/>
        </p:spPr>
        <p:txBody>
          <a:bodyPr wrap="none" anchor="ctr"/>
          <a:lstStyle/>
          <a:p>
            <a:endParaRPr lang="en-US">
              <a:solidFill>
                <a:srgbClr val="FFFFFF"/>
              </a:solidFill>
              <a:latin typeface="Calibri"/>
            </a:endParaRPr>
          </a:p>
        </p:txBody>
      </p:sp>
      <p:sp>
        <p:nvSpPr>
          <p:cNvPr id="174" name="Freeform 1"/>
          <p:cNvSpPr>
            <a:spLocks noChangeAspect="1" noChangeArrowheads="1"/>
          </p:cNvSpPr>
          <p:nvPr/>
        </p:nvSpPr>
        <p:spPr bwMode="auto">
          <a:xfrm>
            <a:off x="10612075" y="1968372"/>
            <a:ext cx="459711" cy="362650"/>
          </a:xfrm>
          <a:custGeom>
            <a:avLst/>
            <a:gdLst>
              <a:gd name="T0" fmla="*/ 6624 w 8000"/>
              <a:gd name="T1" fmla="*/ 1406 h 6312"/>
              <a:gd name="T2" fmla="*/ 4593 w 8000"/>
              <a:gd name="T3" fmla="*/ 187 h 6312"/>
              <a:gd name="T4" fmla="*/ 3906 w 8000"/>
              <a:gd name="T5" fmla="*/ 219 h 6312"/>
              <a:gd name="T6" fmla="*/ 1469 w 8000"/>
              <a:gd name="T7" fmla="*/ 1125 h 6312"/>
              <a:gd name="T8" fmla="*/ 2031 w 8000"/>
              <a:gd name="T9" fmla="*/ 4499 h 6312"/>
              <a:gd name="T10" fmla="*/ 4000 w 8000"/>
              <a:gd name="T11" fmla="*/ 2375 h 6312"/>
              <a:gd name="T12" fmla="*/ 1719 w 8000"/>
              <a:gd name="T13" fmla="*/ 4218 h 6312"/>
              <a:gd name="T14" fmla="*/ 1531 w 8000"/>
              <a:gd name="T15" fmla="*/ 1469 h 6312"/>
              <a:gd name="T16" fmla="*/ 3719 w 8000"/>
              <a:gd name="T17" fmla="*/ 500 h 6312"/>
              <a:gd name="T18" fmla="*/ 4593 w 8000"/>
              <a:gd name="T19" fmla="*/ 531 h 6312"/>
              <a:gd name="T20" fmla="*/ 6343 w 8000"/>
              <a:gd name="T21" fmla="*/ 1594 h 6312"/>
              <a:gd name="T22" fmla="*/ 6999 w 8000"/>
              <a:gd name="T23" fmla="*/ 3718 h 6312"/>
              <a:gd name="T24" fmla="*/ 6249 w 8000"/>
              <a:gd name="T25" fmla="*/ 4343 h 6312"/>
              <a:gd name="T26" fmla="*/ 7062 w 8000"/>
              <a:gd name="T27" fmla="*/ 4061 h 6312"/>
              <a:gd name="T28" fmla="*/ 4405 w 8000"/>
              <a:gd name="T29" fmla="*/ 6061 h 6312"/>
              <a:gd name="T30" fmla="*/ 5405 w 8000"/>
              <a:gd name="T31" fmla="*/ 5405 h 6312"/>
              <a:gd name="T32" fmla="*/ 5530 w 8000"/>
              <a:gd name="T33" fmla="*/ 5218 h 6312"/>
              <a:gd name="T34" fmla="*/ 5780 w 8000"/>
              <a:gd name="T35" fmla="*/ 4436 h 6312"/>
              <a:gd name="T36" fmla="*/ 5780 w 8000"/>
              <a:gd name="T37" fmla="*/ 4249 h 6312"/>
              <a:gd name="T38" fmla="*/ 5530 w 8000"/>
              <a:gd name="T39" fmla="*/ 3468 h 6312"/>
              <a:gd name="T40" fmla="*/ 5405 w 8000"/>
              <a:gd name="T41" fmla="*/ 3249 h 6312"/>
              <a:gd name="T42" fmla="*/ 5405 w 8000"/>
              <a:gd name="T43" fmla="*/ 3249 h 6312"/>
              <a:gd name="T44" fmla="*/ 4593 w 8000"/>
              <a:gd name="T45" fmla="*/ 3249 h 6312"/>
              <a:gd name="T46" fmla="*/ 4093 w 8000"/>
              <a:gd name="T47" fmla="*/ 3468 h 6312"/>
              <a:gd name="T48" fmla="*/ 4843 w 8000"/>
              <a:gd name="T49" fmla="*/ 4249 h 6312"/>
              <a:gd name="T50" fmla="*/ 4093 w 8000"/>
              <a:gd name="T51" fmla="*/ 4436 h 6312"/>
              <a:gd name="T52" fmla="*/ 4687 w 8000"/>
              <a:gd name="T53" fmla="*/ 5218 h 6312"/>
              <a:gd name="T54" fmla="*/ 4093 w 8000"/>
              <a:gd name="T55" fmla="*/ 5405 h 6312"/>
              <a:gd name="T56" fmla="*/ 4093 w 8000"/>
              <a:gd name="T57" fmla="*/ 6093 h 6312"/>
              <a:gd name="T58" fmla="*/ 2594 w 8000"/>
              <a:gd name="T59" fmla="*/ 5405 h 6312"/>
              <a:gd name="T60" fmla="*/ 2594 w 8000"/>
              <a:gd name="T61" fmla="*/ 5405 h 6312"/>
              <a:gd name="T62" fmla="*/ 3406 w 8000"/>
              <a:gd name="T63" fmla="*/ 5405 h 6312"/>
              <a:gd name="T64" fmla="*/ 3906 w 8000"/>
              <a:gd name="T65" fmla="*/ 5218 h 6312"/>
              <a:gd name="T66" fmla="*/ 3156 w 8000"/>
              <a:gd name="T67" fmla="*/ 4436 h 6312"/>
              <a:gd name="T68" fmla="*/ 3906 w 8000"/>
              <a:gd name="T69" fmla="*/ 4249 h 6312"/>
              <a:gd name="T70" fmla="*/ 3313 w 8000"/>
              <a:gd name="T71" fmla="*/ 3468 h 6312"/>
              <a:gd name="T72" fmla="*/ 3906 w 8000"/>
              <a:gd name="T73" fmla="*/ 2562 h 6312"/>
              <a:gd name="T74" fmla="*/ 3406 w 8000"/>
              <a:gd name="T75" fmla="*/ 3249 h 6312"/>
              <a:gd name="T76" fmla="*/ 3594 w 8000"/>
              <a:gd name="T77" fmla="*/ 2625 h 6312"/>
              <a:gd name="T78" fmla="*/ 3594 w 8000"/>
              <a:gd name="T79" fmla="*/ 2625 h 6312"/>
              <a:gd name="T80" fmla="*/ 3125 w 8000"/>
              <a:gd name="T81" fmla="*/ 3468 h 6312"/>
              <a:gd name="T82" fmla="*/ 2469 w 8000"/>
              <a:gd name="T83" fmla="*/ 3468 h 6312"/>
              <a:gd name="T84" fmla="*/ 3125 w 8000"/>
              <a:gd name="T85" fmla="*/ 5218 h 6312"/>
              <a:gd name="T86" fmla="*/ 2969 w 8000"/>
              <a:gd name="T87" fmla="*/ 4436 h 6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00" h="6312">
                <a:moveTo>
                  <a:pt x="6968" y="1625"/>
                </a:moveTo>
                <a:lnTo>
                  <a:pt x="6968" y="1625"/>
                </a:lnTo>
                <a:cubicBezTo>
                  <a:pt x="6905" y="1625"/>
                  <a:pt x="6749" y="1594"/>
                  <a:pt x="6624" y="1406"/>
                </a:cubicBezTo>
                <a:cubicBezTo>
                  <a:pt x="6437" y="1094"/>
                  <a:pt x="6124" y="875"/>
                  <a:pt x="5780" y="812"/>
                </a:cubicBezTo>
                <a:cubicBezTo>
                  <a:pt x="5687" y="781"/>
                  <a:pt x="5655" y="781"/>
                  <a:pt x="5624" y="719"/>
                </a:cubicBezTo>
                <a:cubicBezTo>
                  <a:pt x="5437" y="375"/>
                  <a:pt x="5030" y="187"/>
                  <a:pt x="4593" y="187"/>
                </a:cubicBezTo>
                <a:cubicBezTo>
                  <a:pt x="4437" y="187"/>
                  <a:pt x="4312" y="219"/>
                  <a:pt x="4155" y="250"/>
                </a:cubicBezTo>
                <a:cubicBezTo>
                  <a:pt x="4155" y="281"/>
                  <a:pt x="4124" y="281"/>
                  <a:pt x="4093" y="281"/>
                </a:cubicBezTo>
                <a:cubicBezTo>
                  <a:pt x="4030" y="281"/>
                  <a:pt x="3969" y="250"/>
                  <a:pt x="3906" y="219"/>
                </a:cubicBezTo>
                <a:cubicBezTo>
                  <a:pt x="3688" y="62"/>
                  <a:pt x="3406" y="0"/>
                  <a:pt x="3094" y="0"/>
                </a:cubicBezTo>
                <a:cubicBezTo>
                  <a:pt x="2469" y="0"/>
                  <a:pt x="1938" y="375"/>
                  <a:pt x="1719" y="906"/>
                </a:cubicBezTo>
                <a:cubicBezTo>
                  <a:pt x="1719" y="969"/>
                  <a:pt x="1656" y="1094"/>
                  <a:pt x="1469" y="1125"/>
                </a:cubicBezTo>
                <a:cubicBezTo>
                  <a:pt x="656" y="1250"/>
                  <a:pt x="0" y="1969"/>
                  <a:pt x="0" y="2844"/>
                </a:cubicBezTo>
                <a:cubicBezTo>
                  <a:pt x="0" y="3780"/>
                  <a:pt x="750" y="4561"/>
                  <a:pt x="1719" y="4561"/>
                </a:cubicBezTo>
                <a:cubicBezTo>
                  <a:pt x="1813" y="4561"/>
                  <a:pt x="1938" y="4530"/>
                  <a:pt x="2031" y="4499"/>
                </a:cubicBezTo>
                <a:cubicBezTo>
                  <a:pt x="2125" y="5499"/>
                  <a:pt x="2969" y="6311"/>
                  <a:pt x="4000" y="6311"/>
                </a:cubicBezTo>
                <a:cubicBezTo>
                  <a:pt x="5093" y="6311"/>
                  <a:pt x="5968" y="5405"/>
                  <a:pt x="5968" y="4343"/>
                </a:cubicBezTo>
                <a:cubicBezTo>
                  <a:pt x="5968" y="3249"/>
                  <a:pt x="5093" y="2375"/>
                  <a:pt x="4000" y="2375"/>
                </a:cubicBezTo>
                <a:cubicBezTo>
                  <a:pt x="2969" y="2375"/>
                  <a:pt x="2125" y="3155"/>
                  <a:pt x="2031" y="4186"/>
                </a:cubicBezTo>
                <a:cubicBezTo>
                  <a:pt x="2000" y="4186"/>
                  <a:pt x="1969" y="4186"/>
                  <a:pt x="1906" y="4186"/>
                </a:cubicBezTo>
                <a:cubicBezTo>
                  <a:pt x="1844" y="4218"/>
                  <a:pt x="1781" y="4218"/>
                  <a:pt x="1719" y="4218"/>
                </a:cubicBezTo>
                <a:cubicBezTo>
                  <a:pt x="938" y="4218"/>
                  <a:pt x="313" y="3593"/>
                  <a:pt x="313" y="2844"/>
                </a:cubicBezTo>
                <a:cubicBezTo>
                  <a:pt x="313" y="2500"/>
                  <a:pt x="438" y="2156"/>
                  <a:pt x="656" y="1906"/>
                </a:cubicBezTo>
                <a:cubicBezTo>
                  <a:pt x="906" y="1656"/>
                  <a:pt x="1188" y="1500"/>
                  <a:pt x="1531" y="1469"/>
                </a:cubicBezTo>
                <a:cubicBezTo>
                  <a:pt x="1781" y="1437"/>
                  <a:pt x="1969" y="1281"/>
                  <a:pt x="2031" y="1031"/>
                </a:cubicBezTo>
                <a:cubicBezTo>
                  <a:pt x="2219" y="594"/>
                  <a:pt x="2625" y="312"/>
                  <a:pt x="3094" y="312"/>
                </a:cubicBezTo>
                <a:cubicBezTo>
                  <a:pt x="3344" y="312"/>
                  <a:pt x="3531" y="375"/>
                  <a:pt x="3719" y="500"/>
                </a:cubicBezTo>
                <a:cubicBezTo>
                  <a:pt x="3844" y="562"/>
                  <a:pt x="3969" y="594"/>
                  <a:pt x="4093" y="594"/>
                </a:cubicBezTo>
                <a:cubicBezTo>
                  <a:pt x="4155" y="594"/>
                  <a:pt x="4218" y="594"/>
                  <a:pt x="4280" y="562"/>
                </a:cubicBezTo>
                <a:cubicBezTo>
                  <a:pt x="4374" y="531"/>
                  <a:pt x="4499" y="531"/>
                  <a:pt x="4593" y="531"/>
                </a:cubicBezTo>
                <a:cubicBezTo>
                  <a:pt x="4905" y="531"/>
                  <a:pt x="5218" y="656"/>
                  <a:pt x="5312" y="875"/>
                </a:cubicBezTo>
                <a:cubicBezTo>
                  <a:pt x="5405" y="1062"/>
                  <a:pt x="5562" y="1094"/>
                  <a:pt x="5718" y="1125"/>
                </a:cubicBezTo>
                <a:cubicBezTo>
                  <a:pt x="5968" y="1187"/>
                  <a:pt x="6187" y="1344"/>
                  <a:pt x="6343" y="1594"/>
                </a:cubicBezTo>
                <a:cubicBezTo>
                  <a:pt x="6468" y="1781"/>
                  <a:pt x="6687" y="1906"/>
                  <a:pt x="6905" y="1969"/>
                </a:cubicBezTo>
                <a:cubicBezTo>
                  <a:pt x="7343" y="2031"/>
                  <a:pt x="7687" y="2406"/>
                  <a:pt x="7687" y="2844"/>
                </a:cubicBezTo>
                <a:cubicBezTo>
                  <a:pt x="7687" y="3280"/>
                  <a:pt x="7405" y="3624"/>
                  <a:pt x="6999" y="3718"/>
                </a:cubicBezTo>
                <a:cubicBezTo>
                  <a:pt x="6905" y="3749"/>
                  <a:pt x="6687" y="3843"/>
                  <a:pt x="6530" y="3968"/>
                </a:cubicBezTo>
                <a:cubicBezTo>
                  <a:pt x="6437" y="4030"/>
                  <a:pt x="6343" y="4093"/>
                  <a:pt x="6249" y="4155"/>
                </a:cubicBezTo>
                <a:cubicBezTo>
                  <a:pt x="6249" y="4218"/>
                  <a:pt x="6249" y="4280"/>
                  <a:pt x="6249" y="4343"/>
                </a:cubicBezTo>
                <a:cubicBezTo>
                  <a:pt x="6249" y="4405"/>
                  <a:pt x="6249" y="4468"/>
                  <a:pt x="6249" y="4530"/>
                </a:cubicBezTo>
                <a:cubicBezTo>
                  <a:pt x="6437" y="4436"/>
                  <a:pt x="6593" y="4343"/>
                  <a:pt x="6749" y="4218"/>
                </a:cubicBezTo>
                <a:cubicBezTo>
                  <a:pt x="6843" y="4124"/>
                  <a:pt x="7030" y="4061"/>
                  <a:pt x="7062" y="4061"/>
                </a:cubicBezTo>
                <a:cubicBezTo>
                  <a:pt x="7624" y="3905"/>
                  <a:pt x="7999" y="3436"/>
                  <a:pt x="7999" y="2844"/>
                </a:cubicBezTo>
                <a:cubicBezTo>
                  <a:pt x="7999" y="2250"/>
                  <a:pt x="7562" y="1719"/>
                  <a:pt x="6968" y="1625"/>
                </a:cubicBezTo>
                <a:close/>
                <a:moveTo>
                  <a:pt x="4405" y="6061"/>
                </a:moveTo>
                <a:lnTo>
                  <a:pt x="4405" y="6061"/>
                </a:lnTo>
                <a:cubicBezTo>
                  <a:pt x="4562" y="5874"/>
                  <a:pt x="4718" y="5655"/>
                  <a:pt x="4812" y="5405"/>
                </a:cubicBezTo>
                <a:cubicBezTo>
                  <a:pt x="5405" y="5405"/>
                  <a:pt x="5405" y="5405"/>
                  <a:pt x="5405" y="5405"/>
                </a:cubicBezTo>
                <a:cubicBezTo>
                  <a:pt x="5187" y="5718"/>
                  <a:pt x="4812" y="5968"/>
                  <a:pt x="4405" y="6061"/>
                </a:cubicBezTo>
                <a:close/>
                <a:moveTo>
                  <a:pt x="5530" y="5218"/>
                </a:moveTo>
                <a:lnTo>
                  <a:pt x="5530" y="5218"/>
                </a:lnTo>
                <a:cubicBezTo>
                  <a:pt x="4874" y="5218"/>
                  <a:pt x="4874" y="5218"/>
                  <a:pt x="4874" y="5218"/>
                </a:cubicBezTo>
                <a:cubicBezTo>
                  <a:pt x="4968" y="4968"/>
                  <a:pt x="4999" y="4718"/>
                  <a:pt x="5030" y="4436"/>
                </a:cubicBezTo>
                <a:cubicBezTo>
                  <a:pt x="5780" y="4436"/>
                  <a:pt x="5780" y="4436"/>
                  <a:pt x="5780" y="4436"/>
                </a:cubicBezTo>
                <a:cubicBezTo>
                  <a:pt x="5749" y="4718"/>
                  <a:pt x="5687" y="4968"/>
                  <a:pt x="5530" y="5218"/>
                </a:cubicBezTo>
                <a:close/>
                <a:moveTo>
                  <a:pt x="5780" y="4249"/>
                </a:moveTo>
                <a:lnTo>
                  <a:pt x="5780" y="4249"/>
                </a:lnTo>
                <a:cubicBezTo>
                  <a:pt x="5030" y="4249"/>
                  <a:pt x="5030" y="4249"/>
                  <a:pt x="5030" y="4249"/>
                </a:cubicBezTo>
                <a:cubicBezTo>
                  <a:pt x="4999" y="3968"/>
                  <a:pt x="4968" y="3686"/>
                  <a:pt x="4874" y="3468"/>
                </a:cubicBezTo>
                <a:cubicBezTo>
                  <a:pt x="5530" y="3468"/>
                  <a:pt x="5530" y="3468"/>
                  <a:pt x="5530" y="3468"/>
                </a:cubicBezTo>
                <a:cubicBezTo>
                  <a:pt x="5687" y="3686"/>
                  <a:pt x="5749" y="3968"/>
                  <a:pt x="5780" y="4249"/>
                </a:cubicBezTo>
                <a:close/>
                <a:moveTo>
                  <a:pt x="5405" y="3249"/>
                </a:moveTo>
                <a:lnTo>
                  <a:pt x="5405" y="3249"/>
                </a:lnTo>
                <a:cubicBezTo>
                  <a:pt x="4812" y="3249"/>
                  <a:pt x="4812" y="3249"/>
                  <a:pt x="4812" y="3249"/>
                </a:cubicBezTo>
                <a:cubicBezTo>
                  <a:pt x="4718" y="3031"/>
                  <a:pt x="4562" y="2812"/>
                  <a:pt x="4405" y="2625"/>
                </a:cubicBezTo>
                <a:cubicBezTo>
                  <a:pt x="4812" y="2719"/>
                  <a:pt x="5187" y="2969"/>
                  <a:pt x="5405" y="3249"/>
                </a:cubicBezTo>
                <a:close/>
                <a:moveTo>
                  <a:pt x="4093" y="2562"/>
                </a:moveTo>
                <a:lnTo>
                  <a:pt x="4093" y="2562"/>
                </a:lnTo>
                <a:cubicBezTo>
                  <a:pt x="4312" y="2750"/>
                  <a:pt x="4468" y="3000"/>
                  <a:pt x="4593" y="3249"/>
                </a:cubicBezTo>
                <a:cubicBezTo>
                  <a:pt x="4093" y="3249"/>
                  <a:pt x="4093" y="3249"/>
                  <a:pt x="4093" y="3249"/>
                </a:cubicBezTo>
                <a:lnTo>
                  <a:pt x="4093" y="2562"/>
                </a:lnTo>
                <a:close/>
                <a:moveTo>
                  <a:pt x="4093" y="3468"/>
                </a:moveTo>
                <a:lnTo>
                  <a:pt x="4093" y="3468"/>
                </a:lnTo>
                <a:cubicBezTo>
                  <a:pt x="4687" y="3468"/>
                  <a:pt x="4687" y="3468"/>
                  <a:pt x="4687" y="3468"/>
                </a:cubicBezTo>
                <a:cubicBezTo>
                  <a:pt x="4780" y="3686"/>
                  <a:pt x="4812" y="3968"/>
                  <a:pt x="4843" y="4249"/>
                </a:cubicBezTo>
                <a:cubicBezTo>
                  <a:pt x="4093" y="4249"/>
                  <a:pt x="4093" y="4249"/>
                  <a:pt x="4093" y="4249"/>
                </a:cubicBezTo>
                <a:lnTo>
                  <a:pt x="4093" y="3468"/>
                </a:lnTo>
                <a:close/>
                <a:moveTo>
                  <a:pt x="4093" y="4436"/>
                </a:moveTo>
                <a:lnTo>
                  <a:pt x="4093" y="4436"/>
                </a:lnTo>
                <a:cubicBezTo>
                  <a:pt x="4843" y="4436"/>
                  <a:pt x="4843" y="4436"/>
                  <a:pt x="4843" y="4436"/>
                </a:cubicBezTo>
                <a:cubicBezTo>
                  <a:pt x="4812" y="4718"/>
                  <a:pt x="4780" y="4968"/>
                  <a:pt x="4687" y="5218"/>
                </a:cubicBezTo>
                <a:cubicBezTo>
                  <a:pt x="4093" y="5218"/>
                  <a:pt x="4093" y="5218"/>
                  <a:pt x="4093" y="5218"/>
                </a:cubicBezTo>
                <a:lnTo>
                  <a:pt x="4093" y="4436"/>
                </a:lnTo>
                <a:close/>
                <a:moveTo>
                  <a:pt x="4093" y="5405"/>
                </a:moveTo>
                <a:lnTo>
                  <a:pt x="4093" y="5405"/>
                </a:lnTo>
                <a:cubicBezTo>
                  <a:pt x="4593" y="5405"/>
                  <a:pt x="4593" y="5405"/>
                  <a:pt x="4593" y="5405"/>
                </a:cubicBezTo>
                <a:cubicBezTo>
                  <a:pt x="4468" y="5686"/>
                  <a:pt x="4312" y="5905"/>
                  <a:pt x="4093" y="6093"/>
                </a:cubicBezTo>
                <a:lnTo>
                  <a:pt x="4093" y="5405"/>
                </a:lnTo>
                <a:close/>
                <a:moveTo>
                  <a:pt x="2594" y="5405"/>
                </a:moveTo>
                <a:lnTo>
                  <a:pt x="2594" y="5405"/>
                </a:lnTo>
                <a:cubicBezTo>
                  <a:pt x="3188" y="5405"/>
                  <a:pt x="3188" y="5405"/>
                  <a:pt x="3188" y="5405"/>
                </a:cubicBezTo>
                <a:cubicBezTo>
                  <a:pt x="3281" y="5655"/>
                  <a:pt x="3438" y="5874"/>
                  <a:pt x="3594" y="6061"/>
                </a:cubicBezTo>
                <a:cubicBezTo>
                  <a:pt x="3188" y="5968"/>
                  <a:pt x="2813" y="5718"/>
                  <a:pt x="2594" y="5405"/>
                </a:cubicBezTo>
                <a:close/>
                <a:moveTo>
                  <a:pt x="3906" y="6093"/>
                </a:moveTo>
                <a:lnTo>
                  <a:pt x="3906" y="6093"/>
                </a:lnTo>
                <a:cubicBezTo>
                  <a:pt x="3688" y="5905"/>
                  <a:pt x="3531" y="5686"/>
                  <a:pt x="3406" y="5405"/>
                </a:cubicBezTo>
                <a:cubicBezTo>
                  <a:pt x="3906" y="5405"/>
                  <a:pt x="3906" y="5405"/>
                  <a:pt x="3906" y="5405"/>
                </a:cubicBezTo>
                <a:lnTo>
                  <a:pt x="3906" y="6093"/>
                </a:lnTo>
                <a:close/>
                <a:moveTo>
                  <a:pt x="3906" y="5218"/>
                </a:moveTo>
                <a:lnTo>
                  <a:pt x="3906" y="5218"/>
                </a:lnTo>
                <a:cubicBezTo>
                  <a:pt x="3313" y="5218"/>
                  <a:pt x="3313" y="5218"/>
                  <a:pt x="3313" y="5218"/>
                </a:cubicBezTo>
                <a:cubicBezTo>
                  <a:pt x="3219" y="4968"/>
                  <a:pt x="3188" y="4718"/>
                  <a:pt x="3156" y="4436"/>
                </a:cubicBezTo>
                <a:cubicBezTo>
                  <a:pt x="3906" y="4436"/>
                  <a:pt x="3906" y="4436"/>
                  <a:pt x="3906" y="4436"/>
                </a:cubicBezTo>
                <a:lnTo>
                  <a:pt x="3906" y="5218"/>
                </a:lnTo>
                <a:close/>
                <a:moveTo>
                  <a:pt x="3906" y="4249"/>
                </a:moveTo>
                <a:lnTo>
                  <a:pt x="3906" y="4249"/>
                </a:lnTo>
                <a:cubicBezTo>
                  <a:pt x="3156" y="4249"/>
                  <a:pt x="3156" y="4249"/>
                  <a:pt x="3156" y="4249"/>
                </a:cubicBezTo>
                <a:cubicBezTo>
                  <a:pt x="3188" y="3968"/>
                  <a:pt x="3219" y="3686"/>
                  <a:pt x="3313" y="3468"/>
                </a:cubicBezTo>
                <a:cubicBezTo>
                  <a:pt x="3906" y="3468"/>
                  <a:pt x="3906" y="3468"/>
                  <a:pt x="3906" y="3468"/>
                </a:cubicBezTo>
                <a:lnTo>
                  <a:pt x="3906" y="4249"/>
                </a:lnTo>
                <a:close/>
                <a:moveTo>
                  <a:pt x="3906" y="2562"/>
                </a:moveTo>
                <a:lnTo>
                  <a:pt x="3906" y="2562"/>
                </a:lnTo>
                <a:cubicBezTo>
                  <a:pt x="3906" y="3249"/>
                  <a:pt x="3906" y="3249"/>
                  <a:pt x="3906" y="3249"/>
                </a:cubicBezTo>
                <a:cubicBezTo>
                  <a:pt x="3406" y="3249"/>
                  <a:pt x="3406" y="3249"/>
                  <a:pt x="3406" y="3249"/>
                </a:cubicBezTo>
                <a:cubicBezTo>
                  <a:pt x="3531" y="3000"/>
                  <a:pt x="3688" y="2750"/>
                  <a:pt x="3906" y="2562"/>
                </a:cubicBezTo>
                <a:close/>
                <a:moveTo>
                  <a:pt x="3594" y="2625"/>
                </a:moveTo>
                <a:lnTo>
                  <a:pt x="3594" y="2625"/>
                </a:lnTo>
                <a:cubicBezTo>
                  <a:pt x="3438" y="2812"/>
                  <a:pt x="3281" y="3031"/>
                  <a:pt x="3188" y="3249"/>
                </a:cubicBezTo>
                <a:cubicBezTo>
                  <a:pt x="2594" y="3249"/>
                  <a:pt x="2594" y="3249"/>
                  <a:pt x="2594" y="3249"/>
                </a:cubicBezTo>
                <a:cubicBezTo>
                  <a:pt x="2813" y="2969"/>
                  <a:pt x="3188" y="2719"/>
                  <a:pt x="3594" y="2625"/>
                </a:cubicBezTo>
                <a:close/>
                <a:moveTo>
                  <a:pt x="2469" y="3468"/>
                </a:moveTo>
                <a:lnTo>
                  <a:pt x="2469" y="3468"/>
                </a:lnTo>
                <a:cubicBezTo>
                  <a:pt x="3125" y="3468"/>
                  <a:pt x="3125" y="3468"/>
                  <a:pt x="3125" y="3468"/>
                </a:cubicBezTo>
                <a:cubicBezTo>
                  <a:pt x="3031" y="3686"/>
                  <a:pt x="3000" y="3968"/>
                  <a:pt x="2969" y="4249"/>
                </a:cubicBezTo>
                <a:cubicBezTo>
                  <a:pt x="2219" y="4249"/>
                  <a:pt x="2219" y="4249"/>
                  <a:pt x="2219" y="4249"/>
                </a:cubicBezTo>
                <a:cubicBezTo>
                  <a:pt x="2250" y="3968"/>
                  <a:pt x="2313" y="3686"/>
                  <a:pt x="2469" y="3468"/>
                </a:cubicBezTo>
                <a:close/>
                <a:moveTo>
                  <a:pt x="2969" y="4436"/>
                </a:moveTo>
                <a:lnTo>
                  <a:pt x="2969" y="4436"/>
                </a:lnTo>
                <a:cubicBezTo>
                  <a:pt x="3000" y="4718"/>
                  <a:pt x="3031" y="4968"/>
                  <a:pt x="3125" y="5218"/>
                </a:cubicBezTo>
                <a:cubicBezTo>
                  <a:pt x="2469" y="5218"/>
                  <a:pt x="2469" y="5218"/>
                  <a:pt x="2469" y="5218"/>
                </a:cubicBezTo>
                <a:cubicBezTo>
                  <a:pt x="2313" y="4968"/>
                  <a:pt x="2250" y="4718"/>
                  <a:pt x="2219" y="4436"/>
                </a:cubicBezTo>
                <a:lnTo>
                  <a:pt x="2969" y="4436"/>
                </a:lnTo>
                <a:close/>
              </a:path>
            </a:pathLst>
          </a:custGeom>
          <a:solidFill>
            <a:schemeClr val="bg1"/>
          </a:solidFill>
          <a:ln>
            <a:noFill/>
          </a:ln>
          <a:effectLst/>
          <a:extLst/>
        </p:spPr>
        <p:txBody>
          <a:bodyPr wrap="none" anchor="ctr"/>
          <a:lstStyle/>
          <a:p>
            <a:endParaRPr lang="en-US">
              <a:solidFill>
                <a:srgbClr val="FFFFFF"/>
              </a:solidFill>
              <a:latin typeface="Calibri"/>
            </a:endParaRPr>
          </a:p>
        </p:txBody>
      </p:sp>
      <p:grpSp>
        <p:nvGrpSpPr>
          <p:cNvPr id="175" name="Group 174"/>
          <p:cNvGrpSpPr/>
          <p:nvPr/>
        </p:nvGrpSpPr>
        <p:grpSpPr>
          <a:xfrm>
            <a:off x="10024791" y="2930557"/>
            <a:ext cx="608157" cy="134611"/>
            <a:chOff x="6689875" y="841829"/>
            <a:chExt cx="1280887" cy="283441"/>
          </a:xfrm>
          <a:solidFill>
            <a:schemeClr val="bg1"/>
          </a:solidFill>
        </p:grpSpPr>
        <p:cxnSp>
          <p:nvCxnSpPr>
            <p:cNvPr id="176" name="Straight Arrow Connector 175"/>
            <p:cNvCxnSpPr/>
            <p:nvPr/>
          </p:nvCxnSpPr>
          <p:spPr>
            <a:xfrm>
              <a:off x="7692571" y="967619"/>
              <a:ext cx="278191" cy="0"/>
            </a:xfrm>
            <a:prstGeom prst="straightConnector1">
              <a:avLst/>
            </a:prstGeom>
            <a:grpFill/>
            <a:ln w="3175" cmpd="sng">
              <a:solidFill>
                <a:schemeClr val="bg1"/>
              </a:solidFill>
              <a:miter lim="800000"/>
              <a:tailEnd type="arrow" w="lg" len="lg"/>
            </a:ln>
          </p:spPr>
          <p:style>
            <a:lnRef idx="1">
              <a:schemeClr val="accent1"/>
            </a:lnRef>
            <a:fillRef idx="0">
              <a:schemeClr val="accent1"/>
            </a:fillRef>
            <a:effectRef idx="0">
              <a:schemeClr val="accent1"/>
            </a:effectRef>
            <a:fontRef idx="minor">
              <a:schemeClr val="tx1"/>
            </a:fontRef>
          </p:style>
        </p:cxnSp>
        <p:sp>
          <p:nvSpPr>
            <p:cNvPr id="177" name="Freeform 2"/>
            <p:cNvSpPr>
              <a:spLocks noChangeAspect="1" noChangeArrowheads="1"/>
            </p:cNvSpPr>
            <p:nvPr/>
          </p:nvSpPr>
          <p:spPr bwMode="auto">
            <a:xfrm>
              <a:off x="7058784" y="841829"/>
              <a:ext cx="566688" cy="283441"/>
            </a:xfrm>
            <a:custGeom>
              <a:avLst/>
              <a:gdLst>
                <a:gd name="T0" fmla="*/ 2685 w 2964"/>
                <a:gd name="T1" fmla="*/ 93 h 2964"/>
                <a:gd name="T2" fmla="*/ 2407 w 2964"/>
                <a:gd name="T3" fmla="*/ 370 h 2964"/>
                <a:gd name="T4" fmla="*/ 2685 w 2964"/>
                <a:gd name="T5" fmla="*/ 648 h 2964"/>
                <a:gd name="T6" fmla="*/ 2963 w 2964"/>
                <a:gd name="T7" fmla="*/ 370 h 2964"/>
                <a:gd name="T8" fmla="*/ 2685 w 2964"/>
                <a:gd name="T9" fmla="*/ 93 h 2964"/>
                <a:gd name="T10" fmla="*/ 1204 w 2964"/>
                <a:gd name="T11" fmla="*/ 567 h 2964"/>
                <a:gd name="T12" fmla="*/ 1204 w 2964"/>
                <a:gd name="T13" fmla="*/ 243 h 2964"/>
                <a:gd name="T14" fmla="*/ 972 w 2964"/>
                <a:gd name="T15" fmla="*/ 139 h 2964"/>
                <a:gd name="T16" fmla="*/ 741 w 2964"/>
                <a:gd name="T17" fmla="*/ 243 h 2964"/>
                <a:gd name="T18" fmla="*/ 741 w 2964"/>
                <a:gd name="T19" fmla="*/ 567 h 2964"/>
                <a:gd name="T20" fmla="*/ 972 w 2964"/>
                <a:gd name="T21" fmla="*/ 672 h 2964"/>
                <a:gd name="T22" fmla="*/ 1204 w 2964"/>
                <a:gd name="T23" fmla="*/ 567 h 2964"/>
                <a:gd name="T24" fmla="*/ 2176 w 2964"/>
                <a:gd name="T25" fmla="*/ 0 h 2964"/>
                <a:gd name="T26" fmla="*/ 1713 w 2964"/>
                <a:gd name="T27" fmla="*/ 0 h 2964"/>
                <a:gd name="T28" fmla="*/ 1713 w 2964"/>
                <a:gd name="T29" fmla="*/ 463 h 2964"/>
                <a:gd name="T30" fmla="*/ 2176 w 2964"/>
                <a:gd name="T31" fmla="*/ 463 h 2964"/>
                <a:gd name="T32" fmla="*/ 2176 w 2964"/>
                <a:gd name="T33" fmla="*/ 0 h 2964"/>
                <a:gd name="T34" fmla="*/ 2130 w 2964"/>
                <a:gd name="T35" fmla="*/ 1250 h 2964"/>
                <a:gd name="T36" fmla="*/ 2592 w 2964"/>
                <a:gd name="T37" fmla="*/ 1250 h 2964"/>
                <a:gd name="T38" fmla="*/ 2592 w 2964"/>
                <a:gd name="T39" fmla="*/ 787 h 2964"/>
                <a:gd name="T40" fmla="*/ 2130 w 2964"/>
                <a:gd name="T41" fmla="*/ 787 h 2964"/>
                <a:gd name="T42" fmla="*/ 2130 w 2964"/>
                <a:gd name="T43" fmla="*/ 1250 h 2964"/>
                <a:gd name="T44" fmla="*/ 787 w 2964"/>
                <a:gd name="T45" fmla="*/ 1019 h 2964"/>
                <a:gd name="T46" fmla="*/ 509 w 2964"/>
                <a:gd name="T47" fmla="*/ 741 h 2964"/>
                <a:gd name="T48" fmla="*/ 231 w 2964"/>
                <a:gd name="T49" fmla="*/ 1019 h 2964"/>
                <a:gd name="T50" fmla="*/ 509 w 2964"/>
                <a:gd name="T51" fmla="*/ 1297 h 2964"/>
                <a:gd name="T52" fmla="*/ 787 w 2964"/>
                <a:gd name="T53" fmla="*/ 1019 h 2964"/>
                <a:gd name="T54" fmla="*/ 278 w 2964"/>
                <a:gd name="T55" fmla="*/ 0 h 2964"/>
                <a:gd name="T56" fmla="*/ 0 w 2964"/>
                <a:gd name="T57" fmla="*/ 556 h 2964"/>
                <a:gd name="T58" fmla="*/ 556 w 2964"/>
                <a:gd name="T59" fmla="*/ 556 h 2964"/>
                <a:gd name="T60" fmla="*/ 278 w 2964"/>
                <a:gd name="T61" fmla="*/ 0 h 2964"/>
                <a:gd name="T62" fmla="*/ 1111 w 2964"/>
                <a:gd name="T63" fmla="*/ 938 h 2964"/>
                <a:gd name="T64" fmla="*/ 1065 w 2964"/>
                <a:gd name="T65" fmla="*/ 984 h 2964"/>
                <a:gd name="T66" fmla="*/ 1065 w 2964"/>
                <a:gd name="T67" fmla="*/ 1065 h 2964"/>
                <a:gd name="T68" fmla="*/ 1482 w 2964"/>
                <a:gd name="T69" fmla="*/ 1482 h 2964"/>
                <a:gd name="T70" fmla="*/ 1899 w 2964"/>
                <a:gd name="T71" fmla="*/ 1065 h 2964"/>
                <a:gd name="T72" fmla="*/ 1899 w 2964"/>
                <a:gd name="T73" fmla="*/ 984 h 2964"/>
                <a:gd name="T74" fmla="*/ 1852 w 2964"/>
                <a:gd name="T75" fmla="*/ 938 h 2964"/>
                <a:gd name="T76" fmla="*/ 1771 w 2964"/>
                <a:gd name="T77" fmla="*/ 938 h 2964"/>
                <a:gd name="T78" fmla="*/ 1574 w 2964"/>
                <a:gd name="T79" fmla="*/ 1123 h 2964"/>
                <a:gd name="T80" fmla="*/ 1574 w 2964"/>
                <a:gd name="T81" fmla="*/ 567 h 2964"/>
                <a:gd name="T82" fmla="*/ 1517 w 2964"/>
                <a:gd name="T83" fmla="*/ 509 h 2964"/>
                <a:gd name="T84" fmla="*/ 1447 w 2964"/>
                <a:gd name="T85" fmla="*/ 509 h 2964"/>
                <a:gd name="T86" fmla="*/ 1389 w 2964"/>
                <a:gd name="T87" fmla="*/ 567 h 2964"/>
                <a:gd name="T88" fmla="*/ 1389 w 2964"/>
                <a:gd name="T89" fmla="*/ 1123 h 2964"/>
                <a:gd name="T90" fmla="*/ 1192 w 2964"/>
                <a:gd name="T91" fmla="*/ 938 h 2964"/>
                <a:gd name="T92" fmla="*/ 1111 w 2964"/>
                <a:gd name="T93" fmla="*/ 938 h 2964"/>
                <a:gd name="T94" fmla="*/ 2291 w 2964"/>
                <a:gd name="T95" fmla="*/ 1667 h 2964"/>
                <a:gd name="T96" fmla="*/ 1285 w 2964"/>
                <a:gd name="T97" fmla="*/ 1667 h 2964"/>
                <a:gd name="T98" fmla="*/ 1181 w 2964"/>
                <a:gd name="T99" fmla="*/ 1598 h 2964"/>
                <a:gd name="T100" fmla="*/ 1158 w 2964"/>
                <a:gd name="T101" fmla="*/ 1551 h 2964"/>
                <a:gd name="T102" fmla="*/ 1042 w 2964"/>
                <a:gd name="T103" fmla="*/ 1482 h 2964"/>
                <a:gd name="T104" fmla="*/ 486 w 2964"/>
                <a:gd name="T105" fmla="*/ 1482 h 2964"/>
                <a:gd name="T106" fmla="*/ 486 w 2964"/>
                <a:gd name="T107" fmla="*/ 2963 h 2964"/>
                <a:gd name="T108" fmla="*/ 2477 w 2964"/>
                <a:gd name="T109" fmla="*/ 2963 h 2964"/>
                <a:gd name="T110" fmla="*/ 2477 w 2964"/>
                <a:gd name="T111" fmla="*/ 1852 h 2964"/>
                <a:gd name="T112" fmla="*/ 2291 w 2964"/>
                <a:gd name="T113" fmla="*/ 1667 h 2964"/>
                <a:gd name="connsiteX0" fmla="*/ 9059 w 9997"/>
                <a:gd name="connsiteY0" fmla="*/ 314 h 9997"/>
                <a:gd name="connsiteX1" fmla="*/ 8121 w 9997"/>
                <a:gd name="connsiteY1" fmla="*/ 1248 h 9997"/>
                <a:gd name="connsiteX2" fmla="*/ 9059 w 9997"/>
                <a:gd name="connsiteY2" fmla="*/ 2186 h 9997"/>
                <a:gd name="connsiteX3" fmla="*/ 9997 w 9997"/>
                <a:gd name="connsiteY3" fmla="*/ 1248 h 9997"/>
                <a:gd name="connsiteX4" fmla="*/ 9059 w 9997"/>
                <a:gd name="connsiteY4" fmla="*/ 314 h 9997"/>
                <a:gd name="connsiteX5" fmla="*/ 4062 w 9997"/>
                <a:gd name="connsiteY5" fmla="*/ 1913 h 9997"/>
                <a:gd name="connsiteX6" fmla="*/ 4062 w 9997"/>
                <a:gd name="connsiteY6" fmla="*/ 820 h 9997"/>
                <a:gd name="connsiteX7" fmla="*/ 3279 w 9997"/>
                <a:gd name="connsiteY7" fmla="*/ 469 h 9997"/>
                <a:gd name="connsiteX8" fmla="*/ 2500 w 9997"/>
                <a:gd name="connsiteY8" fmla="*/ 820 h 9997"/>
                <a:gd name="connsiteX9" fmla="*/ 2500 w 9997"/>
                <a:gd name="connsiteY9" fmla="*/ 1913 h 9997"/>
                <a:gd name="connsiteX10" fmla="*/ 3279 w 9997"/>
                <a:gd name="connsiteY10" fmla="*/ 2267 h 9997"/>
                <a:gd name="connsiteX11" fmla="*/ 4062 w 9997"/>
                <a:gd name="connsiteY11" fmla="*/ 1913 h 9997"/>
                <a:gd name="connsiteX12" fmla="*/ 7341 w 9997"/>
                <a:gd name="connsiteY12" fmla="*/ 0 h 9997"/>
                <a:gd name="connsiteX13" fmla="*/ 5779 w 9997"/>
                <a:gd name="connsiteY13" fmla="*/ 0 h 9997"/>
                <a:gd name="connsiteX14" fmla="*/ 5779 w 9997"/>
                <a:gd name="connsiteY14" fmla="*/ 1562 h 9997"/>
                <a:gd name="connsiteX15" fmla="*/ 7341 w 9997"/>
                <a:gd name="connsiteY15" fmla="*/ 1562 h 9997"/>
                <a:gd name="connsiteX16" fmla="*/ 7341 w 9997"/>
                <a:gd name="connsiteY16" fmla="*/ 0 h 9997"/>
                <a:gd name="connsiteX17" fmla="*/ 7186 w 9997"/>
                <a:gd name="connsiteY17" fmla="*/ 4217 h 9997"/>
                <a:gd name="connsiteX18" fmla="*/ 8745 w 9997"/>
                <a:gd name="connsiteY18" fmla="*/ 4217 h 9997"/>
                <a:gd name="connsiteX19" fmla="*/ 8745 w 9997"/>
                <a:gd name="connsiteY19" fmla="*/ 2655 h 9997"/>
                <a:gd name="connsiteX20" fmla="*/ 7186 w 9997"/>
                <a:gd name="connsiteY20" fmla="*/ 2655 h 9997"/>
                <a:gd name="connsiteX21" fmla="*/ 7186 w 9997"/>
                <a:gd name="connsiteY21" fmla="*/ 4217 h 9997"/>
                <a:gd name="connsiteX22" fmla="*/ 2655 w 9997"/>
                <a:gd name="connsiteY22" fmla="*/ 3438 h 9997"/>
                <a:gd name="connsiteX23" fmla="*/ 1717 w 9997"/>
                <a:gd name="connsiteY23" fmla="*/ 2500 h 9997"/>
                <a:gd name="connsiteX24" fmla="*/ 779 w 9997"/>
                <a:gd name="connsiteY24" fmla="*/ 3438 h 9997"/>
                <a:gd name="connsiteX25" fmla="*/ 1717 w 9997"/>
                <a:gd name="connsiteY25" fmla="*/ 4376 h 9997"/>
                <a:gd name="connsiteX26" fmla="*/ 2655 w 9997"/>
                <a:gd name="connsiteY26" fmla="*/ 3438 h 9997"/>
                <a:gd name="connsiteX27" fmla="*/ 938 w 9997"/>
                <a:gd name="connsiteY27" fmla="*/ 0 h 9997"/>
                <a:gd name="connsiteX28" fmla="*/ 0 w 9997"/>
                <a:gd name="connsiteY28" fmla="*/ 1876 h 9997"/>
                <a:gd name="connsiteX29" fmla="*/ 1876 w 9997"/>
                <a:gd name="connsiteY29" fmla="*/ 1876 h 9997"/>
                <a:gd name="connsiteX30" fmla="*/ 938 w 9997"/>
                <a:gd name="connsiteY30" fmla="*/ 0 h 9997"/>
                <a:gd name="connsiteX31" fmla="*/ 3748 w 9997"/>
                <a:gd name="connsiteY31" fmla="*/ 3165 h 9997"/>
                <a:gd name="connsiteX32" fmla="*/ 3593 w 9997"/>
                <a:gd name="connsiteY32" fmla="*/ 3320 h 9997"/>
                <a:gd name="connsiteX33" fmla="*/ 3593 w 9997"/>
                <a:gd name="connsiteY33" fmla="*/ 3593 h 9997"/>
                <a:gd name="connsiteX34" fmla="*/ 5000 w 9997"/>
                <a:gd name="connsiteY34" fmla="*/ 5000 h 9997"/>
                <a:gd name="connsiteX35" fmla="*/ 6407 w 9997"/>
                <a:gd name="connsiteY35" fmla="*/ 3593 h 9997"/>
                <a:gd name="connsiteX36" fmla="*/ 6407 w 9997"/>
                <a:gd name="connsiteY36" fmla="*/ 3320 h 9997"/>
                <a:gd name="connsiteX37" fmla="*/ 6248 w 9997"/>
                <a:gd name="connsiteY37" fmla="*/ 3165 h 9997"/>
                <a:gd name="connsiteX38" fmla="*/ 5975 w 9997"/>
                <a:gd name="connsiteY38" fmla="*/ 3165 h 9997"/>
                <a:gd name="connsiteX39" fmla="*/ 5310 w 9997"/>
                <a:gd name="connsiteY39" fmla="*/ 3789 h 9997"/>
                <a:gd name="connsiteX40" fmla="*/ 5310 w 9997"/>
                <a:gd name="connsiteY40" fmla="*/ 1913 h 9997"/>
                <a:gd name="connsiteX41" fmla="*/ 5118 w 9997"/>
                <a:gd name="connsiteY41" fmla="*/ 1717 h 9997"/>
                <a:gd name="connsiteX42" fmla="*/ 4882 w 9997"/>
                <a:gd name="connsiteY42" fmla="*/ 1717 h 9997"/>
                <a:gd name="connsiteX43" fmla="*/ 4686 w 9997"/>
                <a:gd name="connsiteY43" fmla="*/ 1913 h 9997"/>
                <a:gd name="connsiteX44" fmla="*/ 4686 w 9997"/>
                <a:gd name="connsiteY44" fmla="*/ 3789 h 9997"/>
                <a:gd name="connsiteX45" fmla="*/ 4022 w 9997"/>
                <a:gd name="connsiteY45" fmla="*/ 3165 h 9997"/>
                <a:gd name="connsiteX46" fmla="*/ 3748 w 9997"/>
                <a:gd name="connsiteY46" fmla="*/ 3165 h 9997"/>
                <a:gd name="connsiteX47" fmla="*/ 8357 w 9997"/>
                <a:gd name="connsiteY47" fmla="*/ 6248 h 9997"/>
                <a:gd name="connsiteX48" fmla="*/ 4335 w 9997"/>
                <a:gd name="connsiteY48" fmla="*/ 5624 h 9997"/>
                <a:gd name="connsiteX49" fmla="*/ 3984 w 9997"/>
                <a:gd name="connsiteY49" fmla="*/ 5391 h 9997"/>
                <a:gd name="connsiteX50" fmla="*/ 3907 w 9997"/>
                <a:gd name="connsiteY50" fmla="*/ 5233 h 9997"/>
                <a:gd name="connsiteX51" fmla="*/ 3516 w 9997"/>
                <a:gd name="connsiteY51" fmla="*/ 5000 h 9997"/>
                <a:gd name="connsiteX52" fmla="*/ 1640 w 9997"/>
                <a:gd name="connsiteY52" fmla="*/ 5000 h 9997"/>
                <a:gd name="connsiteX53" fmla="*/ 1640 w 9997"/>
                <a:gd name="connsiteY53" fmla="*/ 9997 h 9997"/>
                <a:gd name="connsiteX54" fmla="*/ 8357 w 9997"/>
                <a:gd name="connsiteY54" fmla="*/ 9997 h 9997"/>
                <a:gd name="connsiteX55" fmla="*/ 8357 w 9997"/>
                <a:gd name="connsiteY55" fmla="*/ 6248 h 9997"/>
                <a:gd name="connsiteX0" fmla="*/ 9062 w 10000"/>
                <a:gd name="connsiteY0" fmla="*/ 314 h 10000"/>
                <a:gd name="connsiteX1" fmla="*/ 8123 w 10000"/>
                <a:gd name="connsiteY1" fmla="*/ 1248 h 10000"/>
                <a:gd name="connsiteX2" fmla="*/ 9062 w 10000"/>
                <a:gd name="connsiteY2" fmla="*/ 2187 h 10000"/>
                <a:gd name="connsiteX3" fmla="*/ 10000 w 10000"/>
                <a:gd name="connsiteY3" fmla="*/ 1248 h 10000"/>
                <a:gd name="connsiteX4" fmla="*/ 9062 w 10000"/>
                <a:gd name="connsiteY4" fmla="*/ 314 h 10000"/>
                <a:gd name="connsiteX5" fmla="*/ 4063 w 10000"/>
                <a:gd name="connsiteY5" fmla="*/ 1914 h 10000"/>
                <a:gd name="connsiteX6" fmla="*/ 4063 w 10000"/>
                <a:gd name="connsiteY6" fmla="*/ 820 h 10000"/>
                <a:gd name="connsiteX7" fmla="*/ 3280 w 10000"/>
                <a:gd name="connsiteY7" fmla="*/ 469 h 10000"/>
                <a:gd name="connsiteX8" fmla="*/ 2501 w 10000"/>
                <a:gd name="connsiteY8" fmla="*/ 820 h 10000"/>
                <a:gd name="connsiteX9" fmla="*/ 2501 w 10000"/>
                <a:gd name="connsiteY9" fmla="*/ 1914 h 10000"/>
                <a:gd name="connsiteX10" fmla="*/ 3280 w 10000"/>
                <a:gd name="connsiteY10" fmla="*/ 2268 h 10000"/>
                <a:gd name="connsiteX11" fmla="*/ 4063 w 10000"/>
                <a:gd name="connsiteY11" fmla="*/ 1914 h 10000"/>
                <a:gd name="connsiteX12" fmla="*/ 7343 w 10000"/>
                <a:gd name="connsiteY12" fmla="*/ 0 h 10000"/>
                <a:gd name="connsiteX13" fmla="*/ 5781 w 10000"/>
                <a:gd name="connsiteY13" fmla="*/ 0 h 10000"/>
                <a:gd name="connsiteX14" fmla="*/ 5781 w 10000"/>
                <a:gd name="connsiteY14" fmla="*/ 1562 h 10000"/>
                <a:gd name="connsiteX15" fmla="*/ 7343 w 10000"/>
                <a:gd name="connsiteY15" fmla="*/ 1562 h 10000"/>
                <a:gd name="connsiteX16" fmla="*/ 7343 w 10000"/>
                <a:gd name="connsiteY16" fmla="*/ 0 h 10000"/>
                <a:gd name="connsiteX17" fmla="*/ 7188 w 10000"/>
                <a:gd name="connsiteY17" fmla="*/ 4218 h 10000"/>
                <a:gd name="connsiteX18" fmla="*/ 8748 w 10000"/>
                <a:gd name="connsiteY18" fmla="*/ 4218 h 10000"/>
                <a:gd name="connsiteX19" fmla="*/ 8748 w 10000"/>
                <a:gd name="connsiteY19" fmla="*/ 2656 h 10000"/>
                <a:gd name="connsiteX20" fmla="*/ 7188 w 10000"/>
                <a:gd name="connsiteY20" fmla="*/ 2656 h 10000"/>
                <a:gd name="connsiteX21" fmla="*/ 7188 w 10000"/>
                <a:gd name="connsiteY21" fmla="*/ 4218 h 10000"/>
                <a:gd name="connsiteX22" fmla="*/ 2656 w 10000"/>
                <a:gd name="connsiteY22" fmla="*/ 3439 h 10000"/>
                <a:gd name="connsiteX23" fmla="*/ 1718 w 10000"/>
                <a:gd name="connsiteY23" fmla="*/ 2501 h 10000"/>
                <a:gd name="connsiteX24" fmla="*/ 779 w 10000"/>
                <a:gd name="connsiteY24" fmla="*/ 3439 h 10000"/>
                <a:gd name="connsiteX25" fmla="*/ 1718 w 10000"/>
                <a:gd name="connsiteY25" fmla="*/ 4377 h 10000"/>
                <a:gd name="connsiteX26" fmla="*/ 2656 w 10000"/>
                <a:gd name="connsiteY26" fmla="*/ 3439 h 10000"/>
                <a:gd name="connsiteX27" fmla="*/ 938 w 10000"/>
                <a:gd name="connsiteY27" fmla="*/ 0 h 10000"/>
                <a:gd name="connsiteX28" fmla="*/ 0 w 10000"/>
                <a:gd name="connsiteY28" fmla="*/ 1877 h 10000"/>
                <a:gd name="connsiteX29" fmla="*/ 1877 w 10000"/>
                <a:gd name="connsiteY29" fmla="*/ 1877 h 10000"/>
                <a:gd name="connsiteX30" fmla="*/ 938 w 10000"/>
                <a:gd name="connsiteY30" fmla="*/ 0 h 10000"/>
                <a:gd name="connsiteX31" fmla="*/ 3749 w 10000"/>
                <a:gd name="connsiteY31" fmla="*/ 3166 h 10000"/>
                <a:gd name="connsiteX32" fmla="*/ 3594 w 10000"/>
                <a:gd name="connsiteY32" fmla="*/ 3321 h 10000"/>
                <a:gd name="connsiteX33" fmla="*/ 3594 w 10000"/>
                <a:gd name="connsiteY33" fmla="*/ 3594 h 10000"/>
                <a:gd name="connsiteX34" fmla="*/ 5002 w 10000"/>
                <a:gd name="connsiteY34" fmla="*/ 5002 h 10000"/>
                <a:gd name="connsiteX35" fmla="*/ 6409 w 10000"/>
                <a:gd name="connsiteY35" fmla="*/ 3594 h 10000"/>
                <a:gd name="connsiteX36" fmla="*/ 6409 w 10000"/>
                <a:gd name="connsiteY36" fmla="*/ 3321 h 10000"/>
                <a:gd name="connsiteX37" fmla="*/ 6250 w 10000"/>
                <a:gd name="connsiteY37" fmla="*/ 3166 h 10000"/>
                <a:gd name="connsiteX38" fmla="*/ 5977 w 10000"/>
                <a:gd name="connsiteY38" fmla="*/ 3166 h 10000"/>
                <a:gd name="connsiteX39" fmla="*/ 5312 w 10000"/>
                <a:gd name="connsiteY39" fmla="*/ 3790 h 10000"/>
                <a:gd name="connsiteX40" fmla="*/ 5312 w 10000"/>
                <a:gd name="connsiteY40" fmla="*/ 1914 h 10000"/>
                <a:gd name="connsiteX41" fmla="*/ 5120 w 10000"/>
                <a:gd name="connsiteY41" fmla="*/ 1718 h 10000"/>
                <a:gd name="connsiteX42" fmla="*/ 4883 w 10000"/>
                <a:gd name="connsiteY42" fmla="*/ 1718 h 10000"/>
                <a:gd name="connsiteX43" fmla="*/ 4687 w 10000"/>
                <a:gd name="connsiteY43" fmla="*/ 1914 h 10000"/>
                <a:gd name="connsiteX44" fmla="*/ 4687 w 10000"/>
                <a:gd name="connsiteY44" fmla="*/ 3790 h 10000"/>
                <a:gd name="connsiteX45" fmla="*/ 4023 w 10000"/>
                <a:gd name="connsiteY45" fmla="*/ 3166 h 10000"/>
                <a:gd name="connsiteX46" fmla="*/ 3749 w 10000"/>
                <a:gd name="connsiteY46" fmla="*/ 3166 h 10000"/>
                <a:gd name="connsiteX47" fmla="*/ 8360 w 10000"/>
                <a:gd name="connsiteY47" fmla="*/ 10000 h 10000"/>
                <a:gd name="connsiteX48" fmla="*/ 4336 w 10000"/>
                <a:gd name="connsiteY48" fmla="*/ 5626 h 10000"/>
                <a:gd name="connsiteX49" fmla="*/ 3985 w 10000"/>
                <a:gd name="connsiteY49" fmla="*/ 5393 h 10000"/>
                <a:gd name="connsiteX50" fmla="*/ 3908 w 10000"/>
                <a:gd name="connsiteY50" fmla="*/ 5235 h 10000"/>
                <a:gd name="connsiteX51" fmla="*/ 3517 w 10000"/>
                <a:gd name="connsiteY51" fmla="*/ 5002 h 10000"/>
                <a:gd name="connsiteX52" fmla="*/ 1640 w 10000"/>
                <a:gd name="connsiteY52" fmla="*/ 5002 h 10000"/>
                <a:gd name="connsiteX53" fmla="*/ 1640 w 10000"/>
                <a:gd name="connsiteY53" fmla="*/ 10000 h 10000"/>
                <a:gd name="connsiteX54" fmla="*/ 8360 w 10000"/>
                <a:gd name="connsiteY54" fmla="*/ 10000 h 10000"/>
                <a:gd name="connsiteX0" fmla="*/ 9062 w 10000"/>
                <a:gd name="connsiteY0" fmla="*/ 314 h 10000"/>
                <a:gd name="connsiteX1" fmla="*/ 8123 w 10000"/>
                <a:gd name="connsiteY1" fmla="*/ 1248 h 10000"/>
                <a:gd name="connsiteX2" fmla="*/ 9062 w 10000"/>
                <a:gd name="connsiteY2" fmla="*/ 2187 h 10000"/>
                <a:gd name="connsiteX3" fmla="*/ 10000 w 10000"/>
                <a:gd name="connsiteY3" fmla="*/ 1248 h 10000"/>
                <a:gd name="connsiteX4" fmla="*/ 9062 w 10000"/>
                <a:gd name="connsiteY4" fmla="*/ 314 h 10000"/>
                <a:gd name="connsiteX5" fmla="*/ 4063 w 10000"/>
                <a:gd name="connsiteY5" fmla="*/ 1914 h 10000"/>
                <a:gd name="connsiteX6" fmla="*/ 4063 w 10000"/>
                <a:gd name="connsiteY6" fmla="*/ 820 h 10000"/>
                <a:gd name="connsiteX7" fmla="*/ 3280 w 10000"/>
                <a:gd name="connsiteY7" fmla="*/ 469 h 10000"/>
                <a:gd name="connsiteX8" fmla="*/ 2501 w 10000"/>
                <a:gd name="connsiteY8" fmla="*/ 820 h 10000"/>
                <a:gd name="connsiteX9" fmla="*/ 2501 w 10000"/>
                <a:gd name="connsiteY9" fmla="*/ 1914 h 10000"/>
                <a:gd name="connsiteX10" fmla="*/ 3280 w 10000"/>
                <a:gd name="connsiteY10" fmla="*/ 2268 h 10000"/>
                <a:gd name="connsiteX11" fmla="*/ 4063 w 10000"/>
                <a:gd name="connsiteY11" fmla="*/ 1914 h 10000"/>
                <a:gd name="connsiteX12" fmla="*/ 7343 w 10000"/>
                <a:gd name="connsiteY12" fmla="*/ 0 h 10000"/>
                <a:gd name="connsiteX13" fmla="*/ 5781 w 10000"/>
                <a:gd name="connsiteY13" fmla="*/ 0 h 10000"/>
                <a:gd name="connsiteX14" fmla="*/ 5781 w 10000"/>
                <a:gd name="connsiteY14" fmla="*/ 1562 h 10000"/>
                <a:gd name="connsiteX15" fmla="*/ 7343 w 10000"/>
                <a:gd name="connsiteY15" fmla="*/ 1562 h 10000"/>
                <a:gd name="connsiteX16" fmla="*/ 7343 w 10000"/>
                <a:gd name="connsiteY16" fmla="*/ 0 h 10000"/>
                <a:gd name="connsiteX17" fmla="*/ 7188 w 10000"/>
                <a:gd name="connsiteY17" fmla="*/ 4218 h 10000"/>
                <a:gd name="connsiteX18" fmla="*/ 8748 w 10000"/>
                <a:gd name="connsiteY18" fmla="*/ 4218 h 10000"/>
                <a:gd name="connsiteX19" fmla="*/ 8748 w 10000"/>
                <a:gd name="connsiteY19" fmla="*/ 2656 h 10000"/>
                <a:gd name="connsiteX20" fmla="*/ 7188 w 10000"/>
                <a:gd name="connsiteY20" fmla="*/ 2656 h 10000"/>
                <a:gd name="connsiteX21" fmla="*/ 7188 w 10000"/>
                <a:gd name="connsiteY21" fmla="*/ 4218 h 10000"/>
                <a:gd name="connsiteX22" fmla="*/ 2656 w 10000"/>
                <a:gd name="connsiteY22" fmla="*/ 3439 h 10000"/>
                <a:gd name="connsiteX23" fmla="*/ 1718 w 10000"/>
                <a:gd name="connsiteY23" fmla="*/ 2501 h 10000"/>
                <a:gd name="connsiteX24" fmla="*/ 779 w 10000"/>
                <a:gd name="connsiteY24" fmla="*/ 3439 h 10000"/>
                <a:gd name="connsiteX25" fmla="*/ 1718 w 10000"/>
                <a:gd name="connsiteY25" fmla="*/ 4377 h 10000"/>
                <a:gd name="connsiteX26" fmla="*/ 2656 w 10000"/>
                <a:gd name="connsiteY26" fmla="*/ 3439 h 10000"/>
                <a:gd name="connsiteX27" fmla="*/ 938 w 10000"/>
                <a:gd name="connsiteY27" fmla="*/ 0 h 10000"/>
                <a:gd name="connsiteX28" fmla="*/ 0 w 10000"/>
                <a:gd name="connsiteY28" fmla="*/ 1877 h 10000"/>
                <a:gd name="connsiteX29" fmla="*/ 1877 w 10000"/>
                <a:gd name="connsiteY29" fmla="*/ 1877 h 10000"/>
                <a:gd name="connsiteX30" fmla="*/ 938 w 10000"/>
                <a:gd name="connsiteY30" fmla="*/ 0 h 10000"/>
                <a:gd name="connsiteX31" fmla="*/ 3749 w 10000"/>
                <a:gd name="connsiteY31" fmla="*/ 3166 h 10000"/>
                <a:gd name="connsiteX32" fmla="*/ 3594 w 10000"/>
                <a:gd name="connsiteY32" fmla="*/ 3321 h 10000"/>
                <a:gd name="connsiteX33" fmla="*/ 3594 w 10000"/>
                <a:gd name="connsiteY33" fmla="*/ 3594 h 10000"/>
                <a:gd name="connsiteX34" fmla="*/ 5002 w 10000"/>
                <a:gd name="connsiteY34" fmla="*/ 5002 h 10000"/>
                <a:gd name="connsiteX35" fmla="*/ 6409 w 10000"/>
                <a:gd name="connsiteY35" fmla="*/ 3594 h 10000"/>
                <a:gd name="connsiteX36" fmla="*/ 6409 w 10000"/>
                <a:gd name="connsiteY36" fmla="*/ 3321 h 10000"/>
                <a:gd name="connsiteX37" fmla="*/ 6250 w 10000"/>
                <a:gd name="connsiteY37" fmla="*/ 3166 h 10000"/>
                <a:gd name="connsiteX38" fmla="*/ 5977 w 10000"/>
                <a:gd name="connsiteY38" fmla="*/ 3166 h 10000"/>
                <a:gd name="connsiteX39" fmla="*/ 5312 w 10000"/>
                <a:gd name="connsiteY39" fmla="*/ 3790 h 10000"/>
                <a:gd name="connsiteX40" fmla="*/ 5312 w 10000"/>
                <a:gd name="connsiteY40" fmla="*/ 1914 h 10000"/>
                <a:gd name="connsiteX41" fmla="*/ 5120 w 10000"/>
                <a:gd name="connsiteY41" fmla="*/ 1718 h 10000"/>
                <a:gd name="connsiteX42" fmla="*/ 4883 w 10000"/>
                <a:gd name="connsiteY42" fmla="*/ 1718 h 10000"/>
                <a:gd name="connsiteX43" fmla="*/ 4687 w 10000"/>
                <a:gd name="connsiteY43" fmla="*/ 1914 h 10000"/>
                <a:gd name="connsiteX44" fmla="*/ 4687 w 10000"/>
                <a:gd name="connsiteY44" fmla="*/ 3790 h 10000"/>
                <a:gd name="connsiteX45" fmla="*/ 4023 w 10000"/>
                <a:gd name="connsiteY45" fmla="*/ 3166 h 10000"/>
                <a:gd name="connsiteX46" fmla="*/ 3749 w 10000"/>
                <a:gd name="connsiteY46" fmla="*/ 3166 h 10000"/>
                <a:gd name="connsiteX47" fmla="*/ 1640 w 10000"/>
                <a:gd name="connsiteY47" fmla="*/ 10000 h 10000"/>
                <a:gd name="connsiteX48" fmla="*/ 4336 w 10000"/>
                <a:gd name="connsiteY48" fmla="*/ 5626 h 10000"/>
                <a:gd name="connsiteX49" fmla="*/ 3985 w 10000"/>
                <a:gd name="connsiteY49" fmla="*/ 5393 h 10000"/>
                <a:gd name="connsiteX50" fmla="*/ 3908 w 10000"/>
                <a:gd name="connsiteY50" fmla="*/ 5235 h 10000"/>
                <a:gd name="connsiteX51" fmla="*/ 3517 w 10000"/>
                <a:gd name="connsiteY51" fmla="*/ 5002 h 10000"/>
                <a:gd name="connsiteX52" fmla="*/ 1640 w 10000"/>
                <a:gd name="connsiteY52" fmla="*/ 5002 h 10000"/>
                <a:gd name="connsiteX53" fmla="*/ 1640 w 10000"/>
                <a:gd name="connsiteY53" fmla="*/ 10000 h 10000"/>
                <a:gd name="connsiteX0" fmla="*/ 9062 w 10000"/>
                <a:gd name="connsiteY0" fmla="*/ 314 h 9885"/>
                <a:gd name="connsiteX1" fmla="*/ 8123 w 10000"/>
                <a:gd name="connsiteY1" fmla="*/ 1248 h 9885"/>
                <a:gd name="connsiteX2" fmla="*/ 9062 w 10000"/>
                <a:gd name="connsiteY2" fmla="*/ 2187 h 9885"/>
                <a:gd name="connsiteX3" fmla="*/ 10000 w 10000"/>
                <a:gd name="connsiteY3" fmla="*/ 1248 h 9885"/>
                <a:gd name="connsiteX4" fmla="*/ 9062 w 10000"/>
                <a:gd name="connsiteY4" fmla="*/ 314 h 9885"/>
                <a:gd name="connsiteX5" fmla="*/ 4063 w 10000"/>
                <a:gd name="connsiteY5" fmla="*/ 1914 h 9885"/>
                <a:gd name="connsiteX6" fmla="*/ 4063 w 10000"/>
                <a:gd name="connsiteY6" fmla="*/ 820 h 9885"/>
                <a:gd name="connsiteX7" fmla="*/ 3280 w 10000"/>
                <a:gd name="connsiteY7" fmla="*/ 469 h 9885"/>
                <a:gd name="connsiteX8" fmla="*/ 2501 w 10000"/>
                <a:gd name="connsiteY8" fmla="*/ 820 h 9885"/>
                <a:gd name="connsiteX9" fmla="*/ 2501 w 10000"/>
                <a:gd name="connsiteY9" fmla="*/ 1914 h 9885"/>
                <a:gd name="connsiteX10" fmla="*/ 3280 w 10000"/>
                <a:gd name="connsiteY10" fmla="*/ 2268 h 9885"/>
                <a:gd name="connsiteX11" fmla="*/ 4063 w 10000"/>
                <a:gd name="connsiteY11" fmla="*/ 1914 h 9885"/>
                <a:gd name="connsiteX12" fmla="*/ 7343 w 10000"/>
                <a:gd name="connsiteY12" fmla="*/ 0 h 9885"/>
                <a:gd name="connsiteX13" fmla="*/ 5781 w 10000"/>
                <a:gd name="connsiteY13" fmla="*/ 0 h 9885"/>
                <a:gd name="connsiteX14" fmla="*/ 5781 w 10000"/>
                <a:gd name="connsiteY14" fmla="*/ 1562 h 9885"/>
                <a:gd name="connsiteX15" fmla="*/ 7343 w 10000"/>
                <a:gd name="connsiteY15" fmla="*/ 1562 h 9885"/>
                <a:gd name="connsiteX16" fmla="*/ 7343 w 10000"/>
                <a:gd name="connsiteY16" fmla="*/ 0 h 9885"/>
                <a:gd name="connsiteX17" fmla="*/ 7188 w 10000"/>
                <a:gd name="connsiteY17" fmla="*/ 4218 h 9885"/>
                <a:gd name="connsiteX18" fmla="*/ 8748 w 10000"/>
                <a:gd name="connsiteY18" fmla="*/ 4218 h 9885"/>
                <a:gd name="connsiteX19" fmla="*/ 8748 w 10000"/>
                <a:gd name="connsiteY19" fmla="*/ 2656 h 9885"/>
                <a:gd name="connsiteX20" fmla="*/ 7188 w 10000"/>
                <a:gd name="connsiteY20" fmla="*/ 2656 h 9885"/>
                <a:gd name="connsiteX21" fmla="*/ 7188 w 10000"/>
                <a:gd name="connsiteY21" fmla="*/ 4218 h 9885"/>
                <a:gd name="connsiteX22" fmla="*/ 2656 w 10000"/>
                <a:gd name="connsiteY22" fmla="*/ 3439 h 9885"/>
                <a:gd name="connsiteX23" fmla="*/ 1718 w 10000"/>
                <a:gd name="connsiteY23" fmla="*/ 2501 h 9885"/>
                <a:gd name="connsiteX24" fmla="*/ 779 w 10000"/>
                <a:gd name="connsiteY24" fmla="*/ 3439 h 9885"/>
                <a:gd name="connsiteX25" fmla="*/ 1718 w 10000"/>
                <a:gd name="connsiteY25" fmla="*/ 4377 h 9885"/>
                <a:gd name="connsiteX26" fmla="*/ 2656 w 10000"/>
                <a:gd name="connsiteY26" fmla="*/ 3439 h 9885"/>
                <a:gd name="connsiteX27" fmla="*/ 938 w 10000"/>
                <a:gd name="connsiteY27" fmla="*/ 0 h 9885"/>
                <a:gd name="connsiteX28" fmla="*/ 0 w 10000"/>
                <a:gd name="connsiteY28" fmla="*/ 1877 h 9885"/>
                <a:gd name="connsiteX29" fmla="*/ 1877 w 10000"/>
                <a:gd name="connsiteY29" fmla="*/ 1877 h 9885"/>
                <a:gd name="connsiteX30" fmla="*/ 938 w 10000"/>
                <a:gd name="connsiteY30" fmla="*/ 0 h 9885"/>
                <a:gd name="connsiteX31" fmla="*/ 3749 w 10000"/>
                <a:gd name="connsiteY31" fmla="*/ 3166 h 9885"/>
                <a:gd name="connsiteX32" fmla="*/ 3594 w 10000"/>
                <a:gd name="connsiteY32" fmla="*/ 3321 h 9885"/>
                <a:gd name="connsiteX33" fmla="*/ 3594 w 10000"/>
                <a:gd name="connsiteY33" fmla="*/ 3594 h 9885"/>
                <a:gd name="connsiteX34" fmla="*/ 5002 w 10000"/>
                <a:gd name="connsiteY34" fmla="*/ 5002 h 9885"/>
                <a:gd name="connsiteX35" fmla="*/ 6409 w 10000"/>
                <a:gd name="connsiteY35" fmla="*/ 3594 h 9885"/>
                <a:gd name="connsiteX36" fmla="*/ 6409 w 10000"/>
                <a:gd name="connsiteY36" fmla="*/ 3321 h 9885"/>
                <a:gd name="connsiteX37" fmla="*/ 6250 w 10000"/>
                <a:gd name="connsiteY37" fmla="*/ 3166 h 9885"/>
                <a:gd name="connsiteX38" fmla="*/ 5977 w 10000"/>
                <a:gd name="connsiteY38" fmla="*/ 3166 h 9885"/>
                <a:gd name="connsiteX39" fmla="*/ 5312 w 10000"/>
                <a:gd name="connsiteY39" fmla="*/ 3790 h 9885"/>
                <a:gd name="connsiteX40" fmla="*/ 5312 w 10000"/>
                <a:gd name="connsiteY40" fmla="*/ 1914 h 9885"/>
                <a:gd name="connsiteX41" fmla="*/ 5120 w 10000"/>
                <a:gd name="connsiteY41" fmla="*/ 1718 h 9885"/>
                <a:gd name="connsiteX42" fmla="*/ 4883 w 10000"/>
                <a:gd name="connsiteY42" fmla="*/ 1718 h 9885"/>
                <a:gd name="connsiteX43" fmla="*/ 4687 w 10000"/>
                <a:gd name="connsiteY43" fmla="*/ 1914 h 9885"/>
                <a:gd name="connsiteX44" fmla="*/ 4687 w 10000"/>
                <a:gd name="connsiteY44" fmla="*/ 3790 h 9885"/>
                <a:gd name="connsiteX45" fmla="*/ 4023 w 10000"/>
                <a:gd name="connsiteY45" fmla="*/ 3166 h 9885"/>
                <a:gd name="connsiteX46" fmla="*/ 3749 w 10000"/>
                <a:gd name="connsiteY46" fmla="*/ 3166 h 9885"/>
                <a:gd name="connsiteX47" fmla="*/ 1640 w 10000"/>
                <a:gd name="connsiteY47" fmla="*/ 9885 h 9885"/>
                <a:gd name="connsiteX48" fmla="*/ 4336 w 10000"/>
                <a:gd name="connsiteY48" fmla="*/ 5626 h 9885"/>
                <a:gd name="connsiteX49" fmla="*/ 3985 w 10000"/>
                <a:gd name="connsiteY49" fmla="*/ 5393 h 9885"/>
                <a:gd name="connsiteX50" fmla="*/ 3908 w 10000"/>
                <a:gd name="connsiteY50" fmla="*/ 5235 h 9885"/>
                <a:gd name="connsiteX51" fmla="*/ 3517 w 10000"/>
                <a:gd name="connsiteY51" fmla="*/ 5002 h 9885"/>
                <a:gd name="connsiteX52" fmla="*/ 1640 w 10000"/>
                <a:gd name="connsiteY52" fmla="*/ 5002 h 9885"/>
                <a:gd name="connsiteX53" fmla="*/ 1640 w 10000"/>
                <a:gd name="connsiteY53" fmla="*/ 9885 h 9885"/>
                <a:gd name="connsiteX0" fmla="*/ 9062 w 10000"/>
                <a:gd name="connsiteY0" fmla="*/ 318 h 5707"/>
                <a:gd name="connsiteX1" fmla="*/ 8123 w 10000"/>
                <a:gd name="connsiteY1" fmla="*/ 1263 h 5707"/>
                <a:gd name="connsiteX2" fmla="*/ 9062 w 10000"/>
                <a:gd name="connsiteY2" fmla="*/ 2212 h 5707"/>
                <a:gd name="connsiteX3" fmla="*/ 10000 w 10000"/>
                <a:gd name="connsiteY3" fmla="*/ 1263 h 5707"/>
                <a:gd name="connsiteX4" fmla="*/ 9062 w 10000"/>
                <a:gd name="connsiteY4" fmla="*/ 318 h 5707"/>
                <a:gd name="connsiteX5" fmla="*/ 4063 w 10000"/>
                <a:gd name="connsiteY5" fmla="*/ 1936 h 5707"/>
                <a:gd name="connsiteX6" fmla="*/ 4063 w 10000"/>
                <a:gd name="connsiteY6" fmla="*/ 830 h 5707"/>
                <a:gd name="connsiteX7" fmla="*/ 3280 w 10000"/>
                <a:gd name="connsiteY7" fmla="*/ 474 h 5707"/>
                <a:gd name="connsiteX8" fmla="*/ 2501 w 10000"/>
                <a:gd name="connsiteY8" fmla="*/ 830 h 5707"/>
                <a:gd name="connsiteX9" fmla="*/ 2501 w 10000"/>
                <a:gd name="connsiteY9" fmla="*/ 1936 h 5707"/>
                <a:gd name="connsiteX10" fmla="*/ 3280 w 10000"/>
                <a:gd name="connsiteY10" fmla="*/ 2294 h 5707"/>
                <a:gd name="connsiteX11" fmla="*/ 4063 w 10000"/>
                <a:gd name="connsiteY11" fmla="*/ 1936 h 5707"/>
                <a:gd name="connsiteX12" fmla="*/ 7343 w 10000"/>
                <a:gd name="connsiteY12" fmla="*/ 0 h 5707"/>
                <a:gd name="connsiteX13" fmla="*/ 5781 w 10000"/>
                <a:gd name="connsiteY13" fmla="*/ 0 h 5707"/>
                <a:gd name="connsiteX14" fmla="*/ 5781 w 10000"/>
                <a:gd name="connsiteY14" fmla="*/ 1580 h 5707"/>
                <a:gd name="connsiteX15" fmla="*/ 7343 w 10000"/>
                <a:gd name="connsiteY15" fmla="*/ 1580 h 5707"/>
                <a:gd name="connsiteX16" fmla="*/ 7343 w 10000"/>
                <a:gd name="connsiteY16" fmla="*/ 0 h 5707"/>
                <a:gd name="connsiteX17" fmla="*/ 7188 w 10000"/>
                <a:gd name="connsiteY17" fmla="*/ 4267 h 5707"/>
                <a:gd name="connsiteX18" fmla="*/ 8748 w 10000"/>
                <a:gd name="connsiteY18" fmla="*/ 4267 h 5707"/>
                <a:gd name="connsiteX19" fmla="*/ 8748 w 10000"/>
                <a:gd name="connsiteY19" fmla="*/ 2687 h 5707"/>
                <a:gd name="connsiteX20" fmla="*/ 7188 w 10000"/>
                <a:gd name="connsiteY20" fmla="*/ 2687 h 5707"/>
                <a:gd name="connsiteX21" fmla="*/ 7188 w 10000"/>
                <a:gd name="connsiteY21" fmla="*/ 4267 h 5707"/>
                <a:gd name="connsiteX22" fmla="*/ 2656 w 10000"/>
                <a:gd name="connsiteY22" fmla="*/ 3479 h 5707"/>
                <a:gd name="connsiteX23" fmla="*/ 1718 w 10000"/>
                <a:gd name="connsiteY23" fmla="*/ 2530 h 5707"/>
                <a:gd name="connsiteX24" fmla="*/ 779 w 10000"/>
                <a:gd name="connsiteY24" fmla="*/ 3479 h 5707"/>
                <a:gd name="connsiteX25" fmla="*/ 1718 w 10000"/>
                <a:gd name="connsiteY25" fmla="*/ 4428 h 5707"/>
                <a:gd name="connsiteX26" fmla="*/ 2656 w 10000"/>
                <a:gd name="connsiteY26" fmla="*/ 3479 h 5707"/>
                <a:gd name="connsiteX27" fmla="*/ 938 w 10000"/>
                <a:gd name="connsiteY27" fmla="*/ 0 h 5707"/>
                <a:gd name="connsiteX28" fmla="*/ 0 w 10000"/>
                <a:gd name="connsiteY28" fmla="*/ 1899 h 5707"/>
                <a:gd name="connsiteX29" fmla="*/ 1877 w 10000"/>
                <a:gd name="connsiteY29" fmla="*/ 1899 h 5707"/>
                <a:gd name="connsiteX30" fmla="*/ 938 w 10000"/>
                <a:gd name="connsiteY30" fmla="*/ 0 h 5707"/>
                <a:gd name="connsiteX31" fmla="*/ 3749 w 10000"/>
                <a:gd name="connsiteY31" fmla="*/ 3203 h 5707"/>
                <a:gd name="connsiteX32" fmla="*/ 3594 w 10000"/>
                <a:gd name="connsiteY32" fmla="*/ 3360 h 5707"/>
                <a:gd name="connsiteX33" fmla="*/ 3594 w 10000"/>
                <a:gd name="connsiteY33" fmla="*/ 3636 h 5707"/>
                <a:gd name="connsiteX34" fmla="*/ 5002 w 10000"/>
                <a:gd name="connsiteY34" fmla="*/ 5060 h 5707"/>
                <a:gd name="connsiteX35" fmla="*/ 6409 w 10000"/>
                <a:gd name="connsiteY35" fmla="*/ 3636 h 5707"/>
                <a:gd name="connsiteX36" fmla="*/ 6409 w 10000"/>
                <a:gd name="connsiteY36" fmla="*/ 3360 h 5707"/>
                <a:gd name="connsiteX37" fmla="*/ 6250 w 10000"/>
                <a:gd name="connsiteY37" fmla="*/ 3203 h 5707"/>
                <a:gd name="connsiteX38" fmla="*/ 5977 w 10000"/>
                <a:gd name="connsiteY38" fmla="*/ 3203 h 5707"/>
                <a:gd name="connsiteX39" fmla="*/ 5312 w 10000"/>
                <a:gd name="connsiteY39" fmla="*/ 3834 h 5707"/>
                <a:gd name="connsiteX40" fmla="*/ 5312 w 10000"/>
                <a:gd name="connsiteY40" fmla="*/ 1936 h 5707"/>
                <a:gd name="connsiteX41" fmla="*/ 5120 w 10000"/>
                <a:gd name="connsiteY41" fmla="*/ 1738 h 5707"/>
                <a:gd name="connsiteX42" fmla="*/ 4883 w 10000"/>
                <a:gd name="connsiteY42" fmla="*/ 1738 h 5707"/>
                <a:gd name="connsiteX43" fmla="*/ 4687 w 10000"/>
                <a:gd name="connsiteY43" fmla="*/ 1936 h 5707"/>
                <a:gd name="connsiteX44" fmla="*/ 4687 w 10000"/>
                <a:gd name="connsiteY44" fmla="*/ 3834 h 5707"/>
                <a:gd name="connsiteX45" fmla="*/ 4023 w 10000"/>
                <a:gd name="connsiteY45" fmla="*/ 3203 h 5707"/>
                <a:gd name="connsiteX46" fmla="*/ 3749 w 10000"/>
                <a:gd name="connsiteY46" fmla="*/ 3203 h 5707"/>
                <a:gd name="connsiteX47" fmla="*/ 1640 w 10000"/>
                <a:gd name="connsiteY47" fmla="*/ 5060 h 5707"/>
                <a:gd name="connsiteX48" fmla="*/ 4336 w 10000"/>
                <a:gd name="connsiteY48" fmla="*/ 5691 h 5707"/>
                <a:gd name="connsiteX49" fmla="*/ 3985 w 10000"/>
                <a:gd name="connsiteY49" fmla="*/ 5456 h 5707"/>
                <a:gd name="connsiteX50" fmla="*/ 3908 w 10000"/>
                <a:gd name="connsiteY50" fmla="*/ 5296 h 5707"/>
                <a:gd name="connsiteX51" fmla="*/ 3517 w 10000"/>
                <a:gd name="connsiteY51" fmla="*/ 5060 h 5707"/>
                <a:gd name="connsiteX52" fmla="*/ 1640 w 10000"/>
                <a:gd name="connsiteY52" fmla="*/ 5060 h 5707"/>
                <a:gd name="connsiteX0" fmla="*/ 9062 w 10000"/>
                <a:gd name="connsiteY0" fmla="*/ 557 h 10001"/>
                <a:gd name="connsiteX1" fmla="*/ 8123 w 10000"/>
                <a:gd name="connsiteY1" fmla="*/ 2213 h 10001"/>
                <a:gd name="connsiteX2" fmla="*/ 9062 w 10000"/>
                <a:gd name="connsiteY2" fmla="*/ 3876 h 10001"/>
                <a:gd name="connsiteX3" fmla="*/ 10000 w 10000"/>
                <a:gd name="connsiteY3" fmla="*/ 2213 h 10001"/>
                <a:gd name="connsiteX4" fmla="*/ 9062 w 10000"/>
                <a:gd name="connsiteY4" fmla="*/ 557 h 10001"/>
                <a:gd name="connsiteX5" fmla="*/ 4063 w 10000"/>
                <a:gd name="connsiteY5" fmla="*/ 3392 h 10001"/>
                <a:gd name="connsiteX6" fmla="*/ 4063 w 10000"/>
                <a:gd name="connsiteY6" fmla="*/ 1454 h 10001"/>
                <a:gd name="connsiteX7" fmla="*/ 3280 w 10000"/>
                <a:gd name="connsiteY7" fmla="*/ 831 h 10001"/>
                <a:gd name="connsiteX8" fmla="*/ 2501 w 10000"/>
                <a:gd name="connsiteY8" fmla="*/ 1454 h 10001"/>
                <a:gd name="connsiteX9" fmla="*/ 2501 w 10000"/>
                <a:gd name="connsiteY9" fmla="*/ 3392 h 10001"/>
                <a:gd name="connsiteX10" fmla="*/ 3280 w 10000"/>
                <a:gd name="connsiteY10" fmla="*/ 4020 h 10001"/>
                <a:gd name="connsiteX11" fmla="*/ 4063 w 10000"/>
                <a:gd name="connsiteY11" fmla="*/ 3392 h 10001"/>
                <a:gd name="connsiteX12" fmla="*/ 7343 w 10000"/>
                <a:gd name="connsiteY12" fmla="*/ 0 h 10001"/>
                <a:gd name="connsiteX13" fmla="*/ 5781 w 10000"/>
                <a:gd name="connsiteY13" fmla="*/ 0 h 10001"/>
                <a:gd name="connsiteX14" fmla="*/ 5781 w 10000"/>
                <a:gd name="connsiteY14" fmla="*/ 2769 h 10001"/>
                <a:gd name="connsiteX15" fmla="*/ 7343 w 10000"/>
                <a:gd name="connsiteY15" fmla="*/ 2769 h 10001"/>
                <a:gd name="connsiteX16" fmla="*/ 7343 w 10000"/>
                <a:gd name="connsiteY16" fmla="*/ 0 h 10001"/>
                <a:gd name="connsiteX17" fmla="*/ 7188 w 10000"/>
                <a:gd name="connsiteY17" fmla="*/ 7477 h 10001"/>
                <a:gd name="connsiteX18" fmla="*/ 8748 w 10000"/>
                <a:gd name="connsiteY18" fmla="*/ 7477 h 10001"/>
                <a:gd name="connsiteX19" fmla="*/ 8748 w 10000"/>
                <a:gd name="connsiteY19" fmla="*/ 4708 h 10001"/>
                <a:gd name="connsiteX20" fmla="*/ 7188 w 10000"/>
                <a:gd name="connsiteY20" fmla="*/ 4708 h 10001"/>
                <a:gd name="connsiteX21" fmla="*/ 7188 w 10000"/>
                <a:gd name="connsiteY21" fmla="*/ 7477 h 10001"/>
                <a:gd name="connsiteX22" fmla="*/ 2656 w 10000"/>
                <a:gd name="connsiteY22" fmla="*/ 6096 h 10001"/>
                <a:gd name="connsiteX23" fmla="*/ 1718 w 10000"/>
                <a:gd name="connsiteY23" fmla="*/ 4433 h 10001"/>
                <a:gd name="connsiteX24" fmla="*/ 779 w 10000"/>
                <a:gd name="connsiteY24" fmla="*/ 6096 h 10001"/>
                <a:gd name="connsiteX25" fmla="*/ 1718 w 10000"/>
                <a:gd name="connsiteY25" fmla="*/ 7759 h 10001"/>
                <a:gd name="connsiteX26" fmla="*/ 2656 w 10000"/>
                <a:gd name="connsiteY26" fmla="*/ 6096 h 10001"/>
                <a:gd name="connsiteX27" fmla="*/ 938 w 10000"/>
                <a:gd name="connsiteY27" fmla="*/ 0 h 10001"/>
                <a:gd name="connsiteX28" fmla="*/ 0 w 10000"/>
                <a:gd name="connsiteY28" fmla="*/ 3327 h 10001"/>
                <a:gd name="connsiteX29" fmla="*/ 1877 w 10000"/>
                <a:gd name="connsiteY29" fmla="*/ 3327 h 10001"/>
                <a:gd name="connsiteX30" fmla="*/ 938 w 10000"/>
                <a:gd name="connsiteY30" fmla="*/ 0 h 10001"/>
                <a:gd name="connsiteX31" fmla="*/ 3749 w 10000"/>
                <a:gd name="connsiteY31" fmla="*/ 5612 h 10001"/>
                <a:gd name="connsiteX32" fmla="*/ 3594 w 10000"/>
                <a:gd name="connsiteY32" fmla="*/ 5888 h 10001"/>
                <a:gd name="connsiteX33" fmla="*/ 3594 w 10000"/>
                <a:gd name="connsiteY33" fmla="*/ 6371 h 10001"/>
                <a:gd name="connsiteX34" fmla="*/ 5002 w 10000"/>
                <a:gd name="connsiteY34" fmla="*/ 8866 h 10001"/>
                <a:gd name="connsiteX35" fmla="*/ 6409 w 10000"/>
                <a:gd name="connsiteY35" fmla="*/ 6371 h 10001"/>
                <a:gd name="connsiteX36" fmla="*/ 6409 w 10000"/>
                <a:gd name="connsiteY36" fmla="*/ 5888 h 10001"/>
                <a:gd name="connsiteX37" fmla="*/ 6250 w 10000"/>
                <a:gd name="connsiteY37" fmla="*/ 5612 h 10001"/>
                <a:gd name="connsiteX38" fmla="*/ 5977 w 10000"/>
                <a:gd name="connsiteY38" fmla="*/ 5612 h 10001"/>
                <a:gd name="connsiteX39" fmla="*/ 5312 w 10000"/>
                <a:gd name="connsiteY39" fmla="*/ 6718 h 10001"/>
                <a:gd name="connsiteX40" fmla="*/ 5312 w 10000"/>
                <a:gd name="connsiteY40" fmla="*/ 3392 h 10001"/>
                <a:gd name="connsiteX41" fmla="*/ 5120 w 10000"/>
                <a:gd name="connsiteY41" fmla="*/ 3045 h 10001"/>
                <a:gd name="connsiteX42" fmla="*/ 4883 w 10000"/>
                <a:gd name="connsiteY42" fmla="*/ 3045 h 10001"/>
                <a:gd name="connsiteX43" fmla="*/ 4687 w 10000"/>
                <a:gd name="connsiteY43" fmla="*/ 3392 h 10001"/>
                <a:gd name="connsiteX44" fmla="*/ 4687 w 10000"/>
                <a:gd name="connsiteY44" fmla="*/ 6718 h 10001"/>
                <a:gd name="connsiteX45" fmla="*/ 4023 w 10000"/>
                <a:gd name="connsiteY45" fmla="*/ 5612 h 10001"/>
                <a:gd name="connsiteX46" fmla="*/ 3749 w 10000"/>
                <a:gd name="connsiteY46" fmla="*/ 5612 h 10001"/>
                <a:gd name="connsiteX47" fmla="*/ 3517 w 10000"/>
                <a:gd name="connsiteY47" fmla="*/ 8866 h 10001"/>
                <a:gd name="connsiteX48" fmla="*/ 4336 w 10000"/>
                <a:gd name="connsiteY48" fmla="*/ 9972 h 10001"/>
                <a:gd name="connsiteX49" fmla="*/ 3985 w 10000"/>
                <a:gd name="connsiteY49" fmla="*/ 9560 h 10001"/>
                <a:gd name="connsiteX50" fmla="*/ 3908 w 10000"/>
                <a:gd name="connsiteY50" fmla="*/ 9280 h 10001"/>
                <a:gd name="connsiteX51" fmla="*/ 3517 w 10000"/>
                <a:gd name="connsiteY51" fmla="*/ 8866 h 10001"/>
                <a:gd name="connsiteX0" fmla="*/ 9062 w 10000"/>
                <a:gd name="connsiteY0" fmla="*/ 557 h 9979"/>
                <a:gd name="connsiteX1" fmla="*/ 8123 w 10000"/>
                <a:gd name="connsiteY1" fmla="*/ 2213 h 9979"/>
                <a:gd name="connsiteX2" fmla="*/ 9062 w 10000"/>
                <a:gd name="connsiteY2" fmla="*/ 3876 h 9979"/>
                <a:gd name="connsiteX3" fmla="*/ 10000 w 10000"/>
                <a:gd name="connsiteY3" fmla="*/ 2213 h 9979"/>
                <a:gd name="connsiteX4" fmla="*/ 9062 w 10000"/>
                <a:gd name="connsiteY4" fmla="*/ 557 h 9979"/>
                <a:gd name="connsiteX5" fmla="*/ 4063 w 10000"/>
                <a:gd name="connsiteY5" fmla="*/ 3392 h 9979"/>
                <a:gd name="connsiteX6" fmla="*/ 4063 w 10000"/>
                <a:gd name="connsiteY6" fmla="*/ 1454 h 9979"/>
                <a:gd name="connsiteX7" fmla="*/ 3280 w 10000"/>
                <a:gd name="connsiteY7" fmla="*/ 831 h 9979"/>
                <a:gd name="connsiteX8" fmla="*/ 2501 w 10000"/>
                <a:gd name="connsiteY8" fmla="*/ 1454 h 9979"/>
                <a:gd name="connsiteX9" fmla="*/ 2501 w 10000"/>
                <a:gd name="connsiteY9" fmla="*/ 3392 h 9979"/>
                <a:gd name="connsiteX10" fmla="*/ 3280 w 10000"/>
                <a:gd name="connsiteY10" fmla="*/ 4020 h 9979"/>
                <a:gd name="connsiteX11" fmla="*/ 4063 w 10000"/>
                <a:gd name="connsiteY11" fmla="*/ 3392 h 9979"/>
                <a:gd name="connsiteX12" fmla="*/ 7343 w 10000"/>
                <a:gd name="connsiteY12" fmla="*/ 0 h 9979"/>
                <a:gd name="connsiteX13" fmla="*/ 5781 w 10000"/>
                <a:gd name="connsiteY13" fmla="*/ 0 h 9979"/>
                <a:gd name="connsiteX14" fmla="*/ 5781 w 10000"/>
                <a:gd name="connsiteY14" fmla="*/ 2769 h 9979"/>
                <a:gd name="connsiteX15" fmla="*/ 7343 w 10000"/>
                <a:gd name="connsiteY15" fmla="*/ 2769 h 9979"/>
                <a:gd name="connsiteX16" fmla="*/ 7343 w 10000"/>
                <a:gd name="connsiteY16" fmla="*/ 0 h 9979"/>
                <a:gd name="connsiteX17" fmla="*/ 7188 w 10000"/>
                <a:gd name="connsiteY17" fmla="*/ 7477 h 9979"/>
                <a:gd name="connsiteX18" fmla="*/ 8748 w 10000"/>
                <a:gd name="connsiteY18" fmla="*/ 7477 h 9979"/>
                <a:gd name="connsiteX19" fmla="*/ 8748 w 10000"/>
                <a:gd name="connsiteY19" fmla="*/ 4708 h 9979"/>
                <a:gd name="connsiteX20" fmla="*/ 7188 w 10000"/>
                <a:gd name="connsiteY20" fmla="*/ 4708 h 9979"/>
                <a:gd name="connsiteX21" fmla="*/ 7188 w 10000"/>
                <a:gd name="connsiteY21" fmla="*/ 7477 h 9979"/>
                <a:gd name="connsiteX22" fmla="*/ 2656 w 10000"/>
                <a:gd name="connsiteY22" fmla="*/ 6096 h 9979"/>
                <a:gd name="connsiteX23" fmla="*/ 1718 w 10000"/>
                <a:gd name="connsiteY23" fmla="*/ 4433 h 9979"/>
                <a:gd name="connsiteX24" fmla="*/ 779 w 10000"/>
                <a:gd name="connsiteY24" fmla="*/ 6096 h 9979"/>
                <a:gd name="connsiteX25" fmla="*/ 1718 w 10000"/>
                <a:gd name="connsiteY25" fmla="*/ 7759 h 9979"/>
                <a:gd name="connsiteX26" fmla="*/ 2656 w 10000"/>
                <a:gd name="connsiteY26" fmla="*/ 6096 h 9979"/>
                <a:gd name="connsiteX27" fmla="*/ 938 w 10000"/>
                <a:gd name="connsiteY27" fmla="*/ 0 h 9979"/>
                <a:gd name="connsiteX28" fmla="*/ 0 w 10000"/>
                <a:gd name="connsiteY28" fmla="*/ 3327 h 9979"/>
                <a:gd name="connsiteX29" fmla="*/ 1877 w 10000"/>
                <a:gd name="connsiteY29" fmla="*/ 3327 h 9979"/>
                <a:gd name="connsiteX30" fmla="*/ 938 w 10000"/>
                <a:gd name="connsiteY30" fmla="*/ 0 h 9979"/>
                <a:gd name="connsiteX31" fmla="*/ 3749 w 10000"/>
                <a:gd name="connsiteY31" fmla="*/ 5612 h 9979"/>
                <a:gd name="connsiteX32" fmla="*/ 3594 w 10000"/>
                <a:gd name="connsiteY32" fmla="*/ 5888 h 9979"/>
                <a:gd name="connsiteX33" fmla="*/ 3594 w 10000"/>
                <a:gd name="connsiteY33" fmla="*/ 6371 h 9979"/>
                <a:gd name="connsiteX34" fmla="*/ 5002 w 10000"/>
                <a:gd name="connsiteY34" fmla="*/ 8866 h 9979"/>
                <a:gd name="connsiteX35" fmla="*/ 6409 w 10000"/>
                <a:gd name="connsiteY35" fmla="*/ 6371 h 9979"/>
                <a:gd name="connsiteX36" fmla="*/ 6409 w 10000"/>
                <a:gd name="connsiteY36" fmla="*/ 5888 h 9979"/>
                <a:gd name="connsiteX37" fmla="*/ 6250 w 10000"/>
                <a:gd name="connsiteY37" fmla="*/ 5612 h 9979"/>
                <a:gd name="connsiteX38" fmla="*/ 5977 w 10000"/>
                <a:gd name="connsiteY38" fmla="*/ 5612 h 9979"/>
                <a:gd name="connsiteX39" fmla="*/ 5312 w 10000"/>
                <a:gd name="connsiteY39" fmla="*/ 6718 h 9979"/>
                <a:gd name="connsiteX40" fmla="*/ 5312 w 10000"/>
                <a:gd name="connsiteY40" fmla="*/ 3392 h 9979"/>
                <a:gd name="connsiteX41" fmla="*/ 5120 w 10000"/>
                <a:gd name="connsiteY41" fmla="*/ 3045 h 9979"/>
                <a:gd name="connsiteX42" fmla="*/ 4883 w 10000"/>
                <a:gd name="connsiteY42" fmla="*/ 3045 h 9979"/>
                <a:gd name="connsiteX43" fmla="*/ 4687 w 10000"/>
                <a:gd name="connsiteY43" fmla="*/ 3392 h 9979"/>
                <a:gd name="connsiteX44" fmla="*/ 4687 w 10000"/>
                <a:gd name="connsiteY44" fmla="*/ 6718 h 9979"/>
                <a:gd name="connsiteX45" fmla="*/ 4023 w 10000"/>
                <a:gd name="connsiteY45" fmla="*/ 5612 h 9979"/>
                <a:gd name="connsiteX46" fmla="*/ 3749 w 10000"/>
                <a:gd name="connsiteY46" fmla="*/ 5612 h 9979"/>
                <a:gd name="connsiteX47" fmla="*/ 3908 w 10000"/>
                <a:gd name="connsiteY47" fmla="*/ 9280 h 9979"/>
                <a:gd name="connsiteX48" fmla="*/ 4336 w 10000"/>
                <a:gd name="connsiteY48" fmla="*/ 9972 h 9979"/>
                <a:gd name="connsiteX49" fmla="*/ 3985 w 10000"/>
                <a:gd name="connsiteY49" fmla="*/ 9560 h 9979"/>
                <a:gd name="connsiteX50" fmla="*/ 3908 w 10000"/>
                <a:gd name="connsiteY50" fmla="*/ 9280 h 9979"/>
                <a:gd name="connsiteX0" fmla="*/ 9062 w 10000"/>
                <a:gd name="connsiteY0" fmla="*/ 558 h 9993"/>
                <a:gd name="connsiteX1" fmla="*/ 8123 w 10000"/>
                <a:gd name="connsiteY1" fmla="*/ 2218 h 9993"/>
                <a:gd name="connsiteX2" fmla="*/ 9062 w 10000"/>
                <a:gd name="connsiteY2" fmla="*/ 3884 h 9993"/>
                <a:gd name="connsiteX3" fmla="*/ 10000 w 10000"/>
                <a:gd name="connsiteY3" fmla="*/ 2218 h 9993"/>
                <a:gd name="connsiteX4" fmla="*/ 9062 w 10000"/>
                <a:gd name="connsiteY4" fmla="*/ 558 h 9993"/>
                <a:gd name="connsiteX5" fmla="*/ 4063 w 10000"/>
                <a:gd name="connsiteY5" fmla="*/ 3399 h 9993"/>
                <a:gd name="connsiteX6" fmla="*/ 4063 w 10000"/>
                <a:gd name="connsiteY6" fmla="*/ 1457 h 9993"/>
                <a:gd name="connsiteX7" fmla="*/ 3280 w 10000"/>
                <a:gd name="connsiteY7" fmla="*/ 833 h 9993"/>
                <a:gd name="connsiteX8" fmla="*/ 2501 w 10000"/>
                <a:gd name="connsiteY8" fmla="*/ 1457 h 9993"/>
                <a:gd name="connsiteX9" fmla="*/ 2501 w 10000"/>
                <a:gd name="connsiteY9" fmla="*/ 3399 h 9993"/>
                <a:gd name="connsiteX10" fmla="*/ 3280 w 10000"/>
                <a:gd name="connsiteY10" fmla="*/ 4028 h 9993"/>
                <a:gd name="connsiteX11" fmla="*/ 4063 w 10000"/>
                <a:gd name="connsiteY11" fmla="*/ 3399 h 9993"/>
                <a:gd name="connsiteX12" fmla="*/ 7343 w 10000"/>
                <a:gd name="connsiteY12" fmla="*/ 0 h 9993"/>
                <a:gd name="connsiteX13" fmla="*/ 5781 w 10000"/>
                <a:gd name="connsiteY13" fmla="*/ 0 h 9993"/>
                <a:gd name="connsiteX14" fmla="*/ 5781 w 10000"/>
                <a:gd name="connsiteY14" fmla="*/ 2775 h 9993"/>
                <a:gd name="connsiteX15" fmla="*/ 7343 w 10000"/>
                <a:gd name="connsiteY15" fmla="*/ 2775 h 9993"/>
                <a:gd name="connsiteX16" fmla="*/ 7343 w 10000"/>
                <a:gd name="connsiteY16" fmla="*/ 0 h 9993"/>
                <a:gd name="connsiteX17" fmla="*/ 7188 w 10000"/>
                <a:gd name="connsiteY17" fmla="*/ 7493 h 9993"/>
                <a:gd name="connsiteX18" fmla="*/ 8748 w 10000"/>
                <a:gd name="connsiteY18" fmla="*/ 7493 h 9993"/>
                <a:gd name="connsiteX19" fmla="*/ 8748 w 10000"/>
                <a:gd name="connsiteY19" fmla="*/ 4718 h 9993"/>
                <a:gd name="connsiteX20" fmla="*/ 7188 w 10000"/>
                <a:gd name="connsiteY20" fmla="*/ 4718 h 9993"/>
                <a:gd name="connsiteX21" fmla="*/ 7188 w 10000"/>
                <a:gd name="connsiteY21" fmla="*/ 7493 h 9993"/>
                <a:gd name="connsiteX22" fmla="*/ 2656 w 10000"/>
                <a:gd name="connsiteY22" fmla="*/ 6109 h 9993"/>
                <a:gd name="connsiteX23" fmla="*/ 1718 w 10000"/>
                <a:gd name="connsiteY23" fmla="*/ 4442 h 9993"/>
                <a:gd name="connsiteX24" fmla="*/ 779 w 10000"/>
                <a:gd name="connsiteY24" fmla="*/ 6109 h 9993"/>
                <a:gd name="connsiteX25" fmla="*/ 1718 w 10000"/>
                <a:gd name="connsiteY25" fmla="*/ 7775 h 9993"/>
                <a:gd name="connsiteX26" fmla="*/ 2656 w 10000"/>
                <a:gd name="connsiteY26" fmla="*/ 6109 h 9993"/>
                <a:gd name="connsiteX27" fmla="*/ 938 w 10000"/>
                <a:gd name="connsiteY27" fmla="*/ 0 h 9993"/>
                <a:gd name="connsiteX28" fmla="*/ 0 w 10000"/>
                <a:gd name="connsiteY28" fmla="*/ 3334 h 9993"/>
                <a:gd name="connsiteX29" fmla="*/ 1877 w 10000"/>
                <a:gd name="connsiteY29" fmla="*/ 3334 h 9993"/>
                <a:gd name="connsiteX30" fmla="*/ 938 w 10000"/>
                <a:gd name="connsiteY30" fmla="*/ 0 h 9993"/>
                <a:gd name="connsiteX31" fmla="*/ 3749 w 10000"/>
                <a:gd name="connsiteY31" fmla="*/ 5624 h 9993"/>
                <a:gd name="connsiteX32" fmla="*/ 3594 w 10000"/>
                <a:gd name="connsiteY32" fmla="*/ 5900 h 9993"/>
                <a:gd name="connsiteX33" fmla="*/ 3594 w 10000"/>
                <a:gd name="connsiteY33" fmla="*/ 6384 h 9993"/>
                <a:gd name="connsiteX34" fmla="*/ 5002 w 10000"/>
                <a:gd name="connsiteY34" fmla="*/ 8885 h 9993"/>
                <a:gd name="connsiteX35" fmla="*/ 6409 w 10000"/>
                <a:gd name="connsiteY35" fmla="*/ 6384 h 9993"/>
                <a:gd name="connsiteX36" fmla="*/ 6409 w 10000"/>
                <a:gd name="connsiteY36" fmla="*/ 5900 h 9993"/>
                <a:gd name="connsiteX37" fmla="*/ 6250 w 10000"/>
                <a:gd name="connsiteY37" fmla="*/ 5624 h 9993"/>
                <a:gd name="connsiteX38" fmla="*/ 5977 w 10000"/>
                <a:gd name="connsiteY38" fmla="*/ 5624 h 9993"/>
                <a:gd name="connsiteX39" fmla="*/ 5312 w 10000"/>
                <a:gd name="connsiteY39" fmla="*/ 6732 h 9993"/>
                <a:gd name="connsiteX40" fmla="*/ 5312 w 10000"/>
                <a:gd name="connsiteY40" fmla="*/ 3399 h 9993"/>
                <a:gd name="connsiteX41" fmla="*/ 5120 w 10000"/>
                <a:gd name="connsiteY41" fmla="*/ 3051 h 9993"/>
                <a:gd name="connsiteX42" fmla="*/ 4883 w 10000"/>
                <a:gd name="connsiteY42" fmla="*/ 3051 h 9993"/>
                <a:gd name="connsiteX43" fmla="*/ 4687 w 10000"/>
                <a:gd name="connsiteY43" fmla="*/ 3399 h 9993"/>
                <a:gd name="connsiteX44" fmla="*/ 4687 w 10000"/>
                <a:gd name="connsiteY44" fmla="*/ 6732 h 9993"/>
                <a:gd name="connsiteX45" fmla="*/ 4023 w 10000"/>
                <a:gd name="connsiteY45" fmla="*/ 5624 h 9993"/>
                <a:gd name="connsiteX46" fmla="*/ 3749 w 10000"/>
                <a:gd name="connsiteY46" fmla="*/ 5624 h 9993"/>
                <a:gd name="connsiteX47" fmla="*/ 3985 w 10000"/>
                <a:gd name="connsiteY47" fmla="*/ 9580 h 9993"/>
                <a:gd name="connsiteX48" fmla="*/ 4336 w 10000"/>
                <a:gd name="connsiteY48" fmla="*/ 9993 h 9993"/>
                <a:gd name="connsiteX49" fmla="*/ 3985 w 10000"/>
                <a:gd name="connsiteY49" fmla="*/ 9580 h 9993"/>
                <a:gd name="connsiteX0" fmla="*/ 9062 w 10000"/>
                <a:gd name="connsiteY0" fmla="*/ 558 h 8891"/>
                <a:gd name="connsiteX1" fmla="*/ 8123 w 10000"/>
                <a:gd name="connsiteY1" fmla="*/ 2220 h 8891"/>
                <a:gd name="connsiteX2" fmla="*/ 9062 w 10000"/>
                <a:gd name="connsiteY2" fmla="*/ 3887 h 8891"/>
                <a:gd name="connsiteX3" fmla="*/ 10000 w 10000"/>
                <a:gd name="connsiteY3" fmla="*/ 2220 h 8891"/>
                <a:gd name="connsiteX4" fmla="*/ 9062 w 10000"/>
                <a:gd name="connsiteY4" fmla="*/ 558 h 8891"/>
                <a:gd name="connsiteX5" fmla="*/ 4063 w 10000"/>
                <a:gd name="connsiteY5" fmla="*/ 3401 h 8891"/>
                <a:gd name="connsiteX6" fmla="*/ 4063 w 10000"/>
                <a:gd name="connsiteY6" fmla="*/ 1458 h 8891"/>
                <a:gd name="connsiteX7" fmla="*/ 3280 w 10000"/>
                <a:gd name="connsiteY7" fmla="*/ 834 h 8891"/>
                <a:gd name="connsiteX8" fmla="*/ 2501 w 10000"/>
                <a:gd name="connsiteY8" fmla="*/ 1458 h 8891"/>
                <a:gd name="connsiteX9" fmla="*/ 2501 w 10000"/>
                <a:gd name="connsiteY9" fmla="*/ 3401 h 8891"/>
                <a:gd name="connsiteX10" fmla="*/ 3280 w 10000"/>
                <a:gd name="connsiteY10" fmla="*/ 4031 h 8891"/>
                <a:gd name="connsiteX11" fmla="*/ 4063 w 10000"/>
                <a:gd name="connsiteY11" fmla="*/ 3401 h 8891"/>
                <a:gd name="connsiteX12" fmla="*/ 7343 w 10000"/>
                <a:gd name="connsiteY12" fmla="*/ 0 h 8891"/>
                <a:gd name="connsiteX13" fmla="*/ 5781 w 10000"/>
                <a:gd name="connsiteY13" fmla="*/ 0 h 8891"/>
                <a:gd name="connsiteX14" fmla="*/ 5781 w 10000"/>
                <a:gd name="connsiteY14" fmla="*/ 2777 h 8891"/>
                <a:gd name="connsiteX15" fmla="*/ 7343 w 10000"/>
                <a:gd name="connsiteY15" fmla="*/ 2777 h 8891"/>
                <a:gd name="connsiteX16" fmla="*/ 7343 w 10000"/>
                <a:gd name="connsiteY16" fmla="*/ 0 h 8891"/>
                <a:gd name="connsiteX17" fmla="*/ 7188 w 10000"/>
                <a:gd name="connsiteY17" fmla="*/ 7498 h 8891"/>
                <a:gd name="connsiteX18" fmla="*/ 8748 w 10000"/>
                <a:gd name="connsiteY18" fmla="*/ 7498 h 8891"/>
                <a:gd name="connsiteX19" fmla="*/ 8748 w 10000"/>
                <a:gd name="connsiteY19" fmla="*/ 4721 h 8891"/>
                <a:gd name="connsiteX20" fmla="*/ 7188 w 10000"/>
                <a:gd name="connsiteY20" fmla="*/ 4721 h 8891"/>
                <a:gd name="connsiteX21" fmla="*/ 7188 w 10000"/>
                <a:gd name="connsiteY21" fmla="*/ 7498 h 8891"/>
                <a:gd name="connsiteX22" fmla="*/ 2656 w 10000"/>
                <a:gd name="connsiteY22" fmla="*/ 6113 h 8891"/>
                <a:gd name="connsiteX23" fmla="*/ 1718 w 10000"/>
                <a:gd name="connsiteY23" fmla="*/ 4445 h 8891"/>
                <a:gd name="connsiteX24" fmla="*/ 779 w 10000"/>
                <a:gd name="connsiteY24" fmla="*/ 6113 h 8891"/>
                <a:gd name="connsiteX25" fmla="*/ 1718 w 10000"/>
                <a:gd name="connsiteY25" fmla="*/ 7780 h 8891"/>
                <a:gd name="connsiteX26" fmla="*/ 2656 w 10000"/>
                <a:gd name="connsiteY26" fmla="*/ 6113 h 8891"/>
                <a:gd name="connsiteX27" fmla="*/ 938 w 10000"/>
                <a:gd name="connsiteY27" fmla="*/ 0 h 8891"/>
                <a:gd name="connsiteX28" fmla="*/ 0 w 10000"/>
                <a:gd name="connsiteY28" fmla="*/ 3336 h 8891"/>
                <a:gd name="connsiteX29" fmla="*/ 1877 w 10000"/>
                <a:gd name="connsiteY29" fmla="*/ 3336 h 8891"/>
                <a:gd name="connsiteX30" fmla="*/ 938 w 10000"/>
                <a:gd name="connsiteY30" fmla="*/ 0 h 8891"/>
                <a:gd name="connsiteX31" fmla="*/ 3749 w 10000"/>
                <a:gd name="connsiteY31" fmla="*/ 5628 h 8891"/>
                <a:gd name="connsiteX32" fmla="*/ 3594 w 10000"/>
                <a:gd name="connsiteY32" fmla="*/ 5904 h 8891"/>
                <a:gd name="connsiteX33" fmla="*/ 3594 w 10000"/>
                <a:gd name="connsiteY33" fmla="*/ 6388 h 8891"/>
                <a:gd name="connsiteX34" fmla="*/ 5002 w 10000"/>
                <a:gd name="connsiteY34" fmla="*/ 8891 h 8891"/>
                <a:gd name="connsiteX35" fmla="*/ 6409 w 10000"/>
                <a:gd name="connsiteY35" fmla="*/ 6388 h 8891"/>
                <a:gd name="connsiteX36" fmla="*/ 6409 w 10000"/>
                <a:gd name="connsiteY36" fmla="*/ 5904 h 8891"/>
                <a:gd name="connsiteX37" fmla="*/ 6250 w 10000"/>
                <a:gd name="connsiteY37" fmla="*/ 5628 h 8891"/>
                <a:gd name="connsiteX38" fmla="*/ 5977 w 10000"/>
                <a:gd name="connsiteY38" fmla="*/ 5628 h 8891"/>
                <a:gd name="connsiteX39" fmla="*/ 5312 w 10000"/>
                <a:gd name="connsiteY39" fmla="*/ 6737 h 8891"/>
                <a:gd name="connsiteX40" fmla="*/ 5312 w 10000"/>
                <a:gd name="connsiteY40" fmla="*/ 3401 h 8891"/>
                <a:gd name="connsiteX41" fmla="*/ 5120 w 10000"/>
                <a:gd name="connsiteY41" fmla="*/ 3053 h 8891"/>
                <a:gd name="connsiteX42" fmla="*/ 4883 w 10000"/>
                <a:gd name="connsiteY42" fmla="*/ 3053 h 8891"/>
                <a:gd name="connsiteX43" fmla="*/ 4687 w 10000"/>
                <a:gd name="connsiteY43" fmla="*/ 3401 h 8891"/>
                <a:gd name="connsiteX44" fmla="*/ 4687 w 10000"/>
                <a:gd name="connsiteY44" fmla="*/ 6737 h 8891"/>
                <a:gd name="connsiteX45" fmla="*/ 4023 w 10000"/>
                <a:gd name="connsiteY45" fmla="*/ 5628 h 8891"/>
                <a:gd name="connsiteX46" fmla="*/ 3749 w 10000"/>
                <a:gd name="connsiteY46" fmla="*/ 5628 h 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8891">
                  <a:moveTo>
                    <a:pt x="9062" y="558"/>
                  </a:moveTo>
                  <a:cubicBezTo>
                    <a:pt x="8552" y="558"/>
                    <a:pt x="8123" y="1320"/>
                    <a:pt x="8123" y="2220"/>
                  </a:cubicBezTo>
                  <a:cubicBezTo>
                    <a:pt x="8123" y="3126"/>
                    <a:pt x="8552" y="3887"/>
                    <a:pt x="9062" y="3887"/>
                  </a:cubicBezTo>
                  <a:cubicBezTo>
                    <a:pt x="9568" y="3887"/>
                    <a:pt x="10000" y="3126"/>
                    <a:pt x="10000" y="2220"/>
                  </a:cubicBezTo>
                  <a:cubicBezTo>
                    <a:pt x="10000" y="1320"/>
                    <a:pt x="9568" y="558"/>
                    <a:pt x="9062" y="558"/>
                  </a:cubicBezTo>
                  <a:close/>
                  <a:moveTo>
                    <a:pt x="4063" y="3401"/>
                  </a:moveTo>
                  <a:lnTo>
                    <a:pt x="4063" y="1458"/>
                  </a:lnTo>
                  <a:lnTo>
                    <a:pt x="3280" y="834"/>
                  </a:lnTo>
                  <a:lnTo>
                    <a:pt x="2501" y="1458"/>
                  </a:lnTo>
                  <a:lnTo>
                    <a:pt x="2501" y="3401"/>
                  </a:lnTo>
                  <a:lnTo>
                    <a:pt x="3280" y="4031"/>
                  </a:lnTo>
                  <a:lnTo>
                    <a:pt x="4063" y="3401"/>
                  </a:lnTo>
                  <a:close/>
                  <a:moveTo>
                    <a:pt x="7343" y="0"/>
                  </a:moveTo>
                  <a:lnTo>
                    <a:pt x="5781" y="0"/>
                  </a:lnTo>
                  <a:lnTo>
                    <a:pt x="5781" y="2777"/>
                  </a:lnTo>
                  <a:lnTo>
                    <a:pt x="7343" y="2777"/>
                  </a:lnTo>
                  <a:lnTo>
                    <a:pt x="7343" y="0"/>
                  </a:lnTo>
                  <a:close/>
                  <a:moveTo>
                    <a:pt x="7188" y="7498"/>
                  </a:moveTo>
                  <a:lnTo>
                    <a:pt x="8748" y="7498"/>
                  </a:lnTo>
                  <a:lnTo>
                    <a:pt x="8748" y="4721"/>
                  </a:lnTo>
                  <a:lnTo>
                    <a:pt x="7188" y="4721"/>
                  </a:lnTo>
                  <a:lnTo>
                    <a:pt x="7188" y="7498"/>
                  </a:lnTo>
                  <a:close/>
                  <a:moveTo>
                    <a:pt x="2656" y="6113"/>
                  </a:moveTo>
                  <a:lnTo>
                    <a:pt x="1718" y="4445"/>
                  </a:lnTo>
                  <a:lnTo>
                    <a:pt x="779" y="6113"/>
                  </a:lnTo>
                  <a:lnTo>
                    <a:pt x="1718" y="7780"/>
                  </a:lnTo>
                  <a:lnTo>
                    <a:pt x="2656" y="6113"/>
                  </a:lnTo>
                  <a:close/>
                  <a:moveTo>
                    <a:pt x="938" y="0"/>
                  </a:moveTo>
                  <a:lnTo>
                    <a:pt x="0" y="3336"/>
                  </a:lnTo>
                  <a:lnTo>
                    <a:pt x="1877" y="3336"/>
                  </a:lnTo>
                  <a:lnTo>
                    <a:pt x="938" y="0"/>
                  </a:lnTo>
                  <a:close/>
                  <a:moveTo>
                    <a:pt x="3749" y="5628"/>
                  </a:moveTo>
                  <a:cubicBezTo>
                    <a:pt x="3697" y="5720"/>
                    <a:pt x="3646" y="5812"/>
                    <a:pt x="3594" y="5904"/>
                  </a:cubicBezTo>
                  <a:cubicBezTo>
                    <a:pt x="3517" y="6041"/>
                    <a:pt x="3517" y="6251"/>
                    <a:pt x="3594" y="6388"/>
                  </a:cubicBezTo>
                  <a:lnTo>
                    <a:pt x="5002" y="8891"/>
                  </a:lnTo>
                  <a:lnTo>
                    <a:pt x="6409" y="6388"/>
                  </a:lnTo>
                  <a:cubicBezTo>
                    <a:pt x="6486" y="6251"/>
                    <a:pt x="6486" y="6041"/>
                    <a:pt x="6409" y="5904"/>
                  </a:cubicBezTo>
                  <a:lnTo>
                    <a:pt x="6250" y="5628"/>
                  </a:lnTo>
                  <a:cubicBezTo>
                    <a:pt x="6173" y="5490"/>
                    <a:pt x="6055" y="5490"/>
                    <a:pt x="5977" y="5628"/>
                  </a:cubicBezTo>
                  <a:lnTo>
                    <a:pt x="5312" y="6737"/>
                  </a:lnTo>
                  <a:lnTo>
                    <a:pt x="5312" y="3401"/>
                  </a:lnTo>
                  <a:cubicBezTo>
                    <a:pt x="5312" y="3198"/>
                    <a:pt x="5235" y="3053"/>
                    <a:pt x="5120" y="3053"/>
                  </a:cubicBezTo>
                  <a:lnTo>
                    <a:pt x="4883" y="3053"/>
                  </a:lnTo>
                  <a:cubicBezTo>
                    <a:pt x="4768" y="3053"/>
                    <a:pt x="4687" y="3198"/>
                    <a:pt x="4687" y="3401"/>
                  </a:cubicBezTo>
                  <a:lnTo>
                    <a:pt x="4687" y="6737"/>
                  </a:lnTo>
                  <a:lnTo>
                    <a:pt x="4023" y="5628"/>
                  </a:lnTo>
                  <a:cubicBezTo>
                    <a:pt x="3945" y="5490"/>
                    <a:pt x="3830" y="5490"/>
                    <a:pt x="3749" y="5628"/>
                  </a:cubicBezTo>
                  <a:close/>
                </a:path>
              </a:pathLst>
            </a:custGeom>
            <a:grpFill/>
            <a:ln>
              <a:noFill/>
            </a:ln>
            <a:effectLst/>
            <a:extLst/>
          </p:spPr>
          <p:txBody>
            <a:bodyPr wrap="none" anchor="ctr"/>
            <a:lstStyle/>
            <a:p>
              <a:endParaRPr lang="en-US" dirty="0">
                <a:solidFill>
                  <a:srgbClr val="FFFFFF"/>
                </a:solidFill>
                <a:latin typeface="Calibri"/>
              </a:endParaRPr>
            </a:p>
          </p:txBody>
        </p:sp>
        <p:cxnSp>
          <p:nvCxnSpPr>
            <p:cNvPr id="178" name="Straight Arrow Connector 177"/>
            <p:cNvCxnSpPr/>
            <p:nvPr/>
          </p:nvCxnSpPr>
          <p:spPr>
            <a:xfrm flipH="1" flipV="1">
              <a:off x="6689875" y="967619"/>
              <a:ext cx="278191" cy="0"/>
            </a:xfrm>
            <a:prstGeom prst="straightConnector1">
              <a:avLst/>
            </a:prstGeom>
            <a:grpFill/>
            <a:ln w="3175" cmpd="sng">
              <a:solidFill>
                <a:schemeClr val="bg1"/>
              </a:solidFill>
              <a:miter lim="800000"/>
              <a:tailEnd type="arrow" w="lg" len="lg"/>
            </a:ln>
          </p:spPr>
          <p:style>
            <a:lnRef idx="1">
              <a:schemeClr val="accent1"/>
            </a:lnRef>
            <a:fillRef idx="0">
              <a:schemeClr val="accent1"/>
            </a:fillRef>
            <a:effectRef idx="0">
              <a:schemeClr val="accent1"/>
            </a:effectRef>
            <a:fontRef idx="minor">
              <a:schemeClr val="tx1"/>
            </a:fontRef>
          </p:style>
        </p:cxnSp>
      </p:grpSp>
      <p:sp>
        <p:nvSpPr>
          <p:cNvPr id="179" name="Freeform 1"/>
          <p:cNvSpPr>
            <a:spLocks noChangeAspect="1" noChangeArrowheads="1"/>
          </p:cNvSpPr>
          <p:nvPr/>
        </p:nvSpPr>
        <p:spPr bwMode="auto">
          <a:xfrm>
            <a:off x="8958346" y="5425248"/>
            <a:ext cx="443156" cy="269154"/>
          </a:xfrm>
          <a:custGeom>
            <a:avLst/>
            <a:gdLst>
              <a:gd name="T0" fmla="*/ 3094 w 8031"/>
              <a:gd name="T1" fmla="*/ 375 h 4875"/>
              <a:gd name="T2" fmla="*/ 3094 w 8031"/>
              <a:gd name="T3" fmla="*/ 375 h 4875"/>
              <a:gd name="T4" fmla="*/ 3719 w 8031"/>
              <a:gd name="T5" fmla="*/ 563 h 4875"/>
              <a:gd name="T6" fmla="*/ 4093 w 8031"/>
              <a:gd name="T7" fmla="*/ 656 h 4875"/>
              <a:gd name="T8" fmla="*/ 4312 w 8031"/>
              <a:gd name="T9" fmla="*/ 625 h 4875"/>
              <a:gd name="T10" fmla="*/ 4593 w 8031"/>
              <a:gd name="T11" fmla="*/ 563 h 4875"/>
              <a:gd name="T12" fmla="*/ 5280 w 8031"/>
              <a:gd name="T13" fmla="*/ 906 h 4875"/>
              <a:gd name="T14" fmla="*/ 5718 w 8031"/>
              <a:gd name="T15" fmla="*/ 1188 h 4875"/>
              <a:gd name="T16" fmla="*/ 6312 w 8031"/>
              <a:gd name="T17" fmla="*/ 1625 h 4875"/>
              <a:gd name="T18" fmla="*/ 6905 w 8031"/>
              <a:gd name="T19" fmla="*/ 2000 h 4875"/>
              <a:gd name="T20" fmla="*/ 7655 w 8031"/>
              <a:gd name="T21" fmla="*/ 2874 h 4875"/>
              <a:gd name="T22" fmla="*/ 6999 w 8031"/>
              <a:gd name="T23" fmla="*/ 3718 h 4875"/>
              <a:gd name="T24" fmla="*/ 6530 w 8031"/>
              <a:gd name="T25" fmla="*/ 3937 h 4875"/>
              <a:gd name="T26" fmla="*/ 5530 w 8031"/>
              <a:gd name="T27" fmla="*/ 4312 h 4875"/>
              <a:gd name="T28" fmla="*/ 4937 w 8031"/>
              <a:gd name="T29" fmla="*/ 4218 h 4875"/>
              <a:gd name="T30" fmla="*/ 4593 w 8031"/>
              <a:gd name="T31" fmla="*/ 4155 h 4875"/>
              <a:gd name="T32" fmla="*/ 4124 w 8031"/>
              <a:gd name="T33" fmla="*/ 4280 h 4875"/>
              <a:gd name="T34" fmla="*/ 3375 w 8031"/>
              <a:gd name="T35" fmla="*/ 4499 h 4875"/>
              <a:gd name="T36" fmla="*/ 2625 w 8031"/>
              <a:gd name="T37" fmla="*/ 4280 h 4875"/>
              <a:gd name="T38" fmla="*/ 2125 w 8031"/>
              <a:gd name="T39" fmla="*/ 4155 h 4875"/>
              <a:gd name="T40" fmla="*/ 2063 w 8031"/>
              <a:gd name="T41" fmla="*/ 4155 h 4875"/>
              <a:gd name="T42" fmla="*/ 1938 w 8031"/>
              <a:gd name="T43" fmla="*/ 4155 h 4875"/>
              <a:gd name="T44" fmla="*/ 1719 w 8031"/>
              <a:gd name="T45" fmla="*/ 4187 h 4875"/>
              <a:gd name="T46" fmla="*/ 375 w 8031"/>
              <a:gd name="T47" fmla="*/ 2843 h 4875"/>
              <a:gd name="T48" fmla="*/ 1531 w 8031"/>
              <a:gd name="T49" fmla="*/ 1500 h 4875"/>
              <a:gd name="T50" fmla="*/ 2094 w 8031"/>
              <a:gd name="T51" fmla="*/ 1063 h 4875"/>
              <a:gd name="T52" fmla="*/ 3094 w 8031"/>
              <a:gd name="T53" fmla="*/ 375 h 4875"/>
              <a:gd name="T54" fmla="*/ 3094 w 8031"/>
              <a:gd name="T55" fmla="*/ 0 h 4875"/>
              <a:gd name="T56" fmla="*/ 3094 w 8031"/>
              <a:gd name="T57" fmla="*/ 0 h 4875"/>
              <a:gd name="T58" fmla="*/ 1750 w 8031"/>
              <a:gd name="T59" fmla="*/ 938 h 4875"/>
              <a:gd name="T60" fmla="*/ 1500 w 8031"/>
              <a:gd name="T61" fmla="*/ 1156 h 4875"/>
              <a:gd name="T62" fmla="*/ 0 w 8031"/>
              <a:gd name="T63" fmla="*/ 2843 h 4875"/>
              <a:gd name="T64" fmla="*/ 1719 w 8031"/>
              <a:gd name="T65" fmla="*/ 4562 h 4875"/>
              <a:gd name="T66" fmla="*/ 2094 w 8031"/>
              <a:gd name="T67" fmla="*/ 4530 h 4875"/>
              <a:gd name="T68" fmla="*/ 2125 w 8031"/>
              <a:gd name="T69" fmla="*/ 4530 h 4875"/>
              <a:gd name="T70" fmla="*/ 2406 w 8031"/>
              <a:gd name="T71" fmla="*/ 4593 h 4875"/>
              <a:gd name="T72" fmla="*/ 3375 w 8031"/>
              <a:gd name="T73" fmla="*/ 4874 h 4875"/>
              <a:gd name="T74" fmla="*/ 4312 w 8031"/>
              <a:gd name="T75" fmla="*/ 4624 h 4875"/>
              <a:gd name="T76" fmla="*/ 4593 w 8031"/>
              <a:gd name="T77" fmla="*/ 4530 h 4875"/>
              <a:gd name="T78" fmla="*/ 4812 w 8031"/>
              <a:gd name="T79" fmla="*/ 4562 h 4875"/>
              <a:gd name="T80" fmla="*/ 5530 w 8031"/>
              <a:gd name="T81" fmla="*/ 4687 h 4875"/>
              <a:gd name="T82" fmla="*/ 6749 w 8031"/>
              <a:gd name="T83" fmla="*/ 4218 h 4875"/>
              <a:gd name="T84" fmla="*/ 7093 w 8031"/>
              <a:gd name="T85" fmla="*/ 4062 h 4875"/>
              <a:gd name="T86" fmla="*/ 8030 w 8031"/>
              <a:gd name="T87" fmla="*/ 2874 h 4875"/>
              <a:gd name="T88" fmla="*/ 6968 w 8031"/>
              <a:gd name="T89" fmla="*/ 1656 h 4875"/>
              <a:gd name="T90" fmla="*/ 6624 w 8031"/>
              <a:gd name="T91" fmla="*/ 1406 h 4875"/>
              <a:gd name="T92" fmla="*/ 5780 w 8031"/>
              <a:gd name="T93" fmla="*/ 813 h 4875"/>
              <a:gd name="T94" fmla="*/ 5624 w 8031"/>
              <a:gd name="T95" fmla="*/ 719 h 4875"/>
              <a:gd name="T96" fmla="*/ 4593 w 8031"/>
              <a:gd name="T97" fmla="*/ 188 h 4875"/>
              <a:gd name="T98" fmla="*/ 4187 w 8031"/>
              <a:gd name="T99" fmla="*/ 281 h 4875"/>
              <a:gd name="T100" fmla="*/ 4093 w 8031"/>
              <a:gd name="T101" fmla="*/ 281 h 4875"/>
              <a:gd name="T102" fmla="*/ 3906 w 8031"/>
              <a:gd name="T103" fmla="*/ 219 h 4875"/>
              <a:gd name="T104" fmla="*/ 3094 w 8031"/>
              <a:gd name="T105" fmla="*/ 0 h 4875"/>
              <a:gd name="T106" fmla="*/ 3094 w 8031"/>
              <a:gd name="T107" fmla="*/ 375 h 4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31" h="4875">
                <a:moveTo>
                  <a:pt x="3094" y="375"/>
                </a:moveTo>
                <a:lnTo>
                  <a:pt x="3094" y="375"/>
                </a:lnTo>
                <a:cubicBezTo>
                  <a:pt x="3344" y="375"/>
                  <a:pt x="3531" y="438"/>
                  <a:pt x="3719" y="563"/>
                </a:cubicBezTo>
                <a:cubicBezTo>
                  <a:pt x="3844" y="625"/>
                  <a:pt x="3969" y="656"/>
                  <a:pt x="4093" y="656"/>
                </a:cubicBezTo>
                <a:cubicBezTo>
                  <a:pt x="4187" y="656"/>
                  <a:pt x="4249" y="656"/>
                  <a:pt x="4312" y="625"/>
                </a:cubicBezTo>
                <a:cubicBezTo>
                  <a:pt x="4405" y="594"/>
                  <a:pt x="4499" y="563"/>
                  <a:pt x="4593" y="563"/>
                </a:cubicBezTo>
                <a:cubicBezTo>
                  <a:pt x="4905" y="563"/>
                  <a:pt x="5187" y="719"/>
                  <a:pt x="5280" y="906"/>
                </a:cubicBezTo>
                <a:cubicBezTo>
                  <a:pt x="5405" y="1125"/>
                  <a:pt x="5624" y="1156"/>
                  <a:pt x="5718" y="1188"/>
                </a:cubicBezTo>
                <a:cubicBezTo>
                  <a:pt x="5937" y="1219"/>
                  <a:pt x="6155" y="1375"/>
                  <a:pt x="6312" y="1625"/>
                </a:cubicBezTo>
                <a:cubicBezTo>
                  <a:pt x="6437" y="1844"/>
                  <a:pt x="6655" y="1969"/>
                  <a:pt x="6905" y="2000"/>
                </a:cubicBezTo>
                <a:cubicBezTo>
                  <a:pt x="7343" y="2094"/>
                  <a:pt x="7655" y="2438"/>
                  <a:pt x="7655" y="2874"/>
                </a:cubicBezTo>
                <a:cubicBezTo>
                  <a:pt x="7655" y="3249"/>
                  <a:pt x="7374" y="3593"/>
                  <a:pt x="6999" y="3718"/>
                </a:cubicBezTo>
                <a:cubicBezTo>
                  <a:pt x="6874" y="3718"/>
                  <a:pt x="6655" y="3812"/>
                  <a:pt x="6530" y="3937"/>
                </a:cubicBezTo>
                <a:cubicBezTo>
                  <a:pt x="6218" y="4187"/>
                  <a:pt x="5905" y="4312"/>
                  <a:pt x="5530" y="4312"/>
                </a:cubicBezTo>
                <a:cubicBezTo>
                  <a:pt x="5343" y="4312"/>
                  <a:pt x="5124" y="4280"/>
                  <a:pt x="4937" y="4218"/>
                </a:cubicBezTo>
                <a:cubicBezTo>
                  <a:pt x="4874" y="4187"/>
                  <a:pt x="4749" y="4155"/>
                  <a:pt x="4593" y="4155"/>
                </a:cubicBezTo>
                <a:cubicBezTo>
                  <a:pt x="4405" y="4155"/>
                  <a:pt x="4249" y="4218"/>
                  <a:pt x="4124" y="4280"/>
                </a:cubicBezTo>
                <a:cubicBezTo>
                  <a:pt x="3875" y="4437"/>
                  <a:pt x="3625" y="4499"/>
                  <a:pt x="3375" y="4499"/>
                </a:cubicBezTo>
                <a:cubicBezTo>
                  <a:pt x="3094" y="4499"/>
                  <a:pt x="2844" y="4437"/>
                  <a:pt x="2625" y="4280"/>
                </a:cubicBezTo>
                <a:cubicBezTo>
                  <a:pt x="2500" y="4187"/>
                  <a:pt x="2313" y="4155"/>
                  <a:pt x="2125" y="4155"/>
                </a:cubicBezTo>
                <a:cubicBezTo>
                  <a:pt x="2094" y="4155"/>
                  <a:pt x="2094" y="4155"/>
                  <a:pt x="2063" y="4155"/>
                </a:cubicBezTo>
                <a:cubicBezTo>
                  <a:pt x="2000" y="4155"/>
                  <a:pt x="1969" y="4155"/>
                  <a:pt x="1938" y="4155"/>
                </a:cubicBezTo>
                <a:cubicBezTo>
                  <a:pt x="1844" y="4187"/>
                  <a:pt x="1781" y="4187"/>
                  <a:pt x="1719" y="4187"/>
                </a:cubicBezTo>
                <a:cubicBezTo>
                  <a:pt x="969" y="4187"/>
                  <a:pt x="375" y="3593"/>
                  <a:pt x="375" y="2843"/>
                </a:cubicBezTo>
                <a:cubicBezTo>
                  <a:pt x="375" y="2156"/>
                  <a:pt x="875" y="1625"/>
                  <a:pt x="1531" y="1500"/>
                </a:cubicBezTo>
                <a:cubicBezTo>
                  <a:pt x="1813" y="1469"/>
                  <a:pt x="2000" y="1313"/>
                  <a:pt x="2094" y="1063"/>
                </a:cubicBezTo>
                <a:cubicBezTo>
                  <a:pt x="2250" y="656"/>
                  <a:pt x="2656" y="375"/>
                  <a:pt x="3094" y="375"/>
                </a:cubicBezTo>
                <a:lnTo>
                  <a:pt x="3094" y="0"/>
                </a:lnTo>
                <a:lnTo>
                  <a:pt x="3094" y="0"/>
                </a:lnTo>
                <a:cubicBezTo>
                  <a:pt x="2469" y="0"/>
                  <a:pt x="1938" y="375"/>
                  <a:pt x="1750" y="938"/>
                </a:cubicBezTo>
                <a:cubicBezTo>
                  <a:pt x="1719" y="1000"/>
                  <a:pt x="1656" y="1125"/>
                  <a:pt x="1500" y="1156"/>
                </a:cubicBezTo>
                <a:cubicBezTo>
                  <a:pt x="656" y="1250"/>
                  <a:pt x="0" y="1969"/>
                  <a:pt x="0" y="2843"/>
                </a:cubicBezTo>
                <a:cubicBezTo>
                  <a:pt x="0" y="3780"/>
                  <a:pt x="781" y="4562"/>
                  <a:pt x="1719" y="4562"/>
                </a:cubicBezTo>
                <a:cubicBezTo>
                  <a:pt x="1844" y="4562"/>
                  <a:pt x="1969" y="4530"/>
                  <a:pt x="2094" y="4530"/>
                </a:cubicBezTo>
                <a:lnTo>
                  <a:pt x="2125" y="4530"/>
                </a:lnTo>
                <a:cubicBezTo>
                  <a:pt x="2219" y="4530"/>
                  <a:pt x="2344" y="4562"/>
                  <a:pt x="2406" y="4593"/>
                </a:cubicBezTo>
                <a:cubicBezTo>
                  <a:pt x="2688" y="4780"/>
                  <a:pt x="3000" y="4874"/>
                  <a:pt x="3375" y="4874"/>
                </a:cubicBezTo>
                <a:cubicBezTo>
                  <a:pt x="3719" y="4874"/>
                  <a:pt x="4030" y="4780"/>
                  <a:pt x="4312" y="4624"/>
                </a:cubicBezTo>
                <a:cubicBezTo>
                  <a:pt x="4405" y="4562"/>
                  <a:pt x="4499" y="4530"/>
                  <a:pt x="4593" y="4530"/>
                </a:cubicBezTo>
                <a:cubicBezTo>
                  <a:pt x="4718" y="4530"/>
                  <a:pt x="4780" y="4562"/>
                  <a:pt x="4812" y="4562"/>
                </a:cubicBezTo>
                <a:cubicBezTo>
                  <a:pt x="5093" y="4655"/>
                  <a:pt x="5312" y="4687"/>
                  <a:pt x="5530" y="4687"/>
                </a:cubicBezTo>
                <a:cubicBezTo>
                  <a:pt x="6030" y="4687"/>
                  <a:pt x="6437" y="4499"/>
                  <a:pt x="6749" y="4218"/>
                </a:cubicBezTo>
                <a:cubicBezTo>
                  <a:pt x="6874" y="4155"/>
                  <a:pt x="7030" y="4093"/>
                  <a:pt x="7093" y="4062"/>
                </a:cubicBezTo>
                <a:cubicBezTo>
                  <a:pt x="7624" y="3937"/>
                  <a:pt x="8030" y="3437"/>
                  <a:pt x="8030" y="2874"/>
                </a:cubicBezTo>
                <a:cubicBezTo>
                  <a:pt x="8030" y="2250"/>
                  <a:pt x="7562" y="1750"/>
                  <a:pt x="6968" y="1656"/>
                </a:cubicBezTo>
                <a:cubicBezTo>
                  <a:pt x="6905" y="1625"/>
                  <a:pt x="6749" y="1594"/>
                  <a:pt x="6624" y="1406"/>
                </a:cubicBezTo>
                <a:cubicBezTo>
                  <a:pt x="6437" y="1125"/>
                  <a:pt x="6155" y="875"/>
                  <a:pt x="5780" y="813"/>
                </a:cubicBezTo>
                <a:cubicBezTo>
                  <a:pt x="5687" y="813"/>
                  <a:pt x="5655" y="781"/>
                  <a:pt x="5624" y="719"/>
                </a:cubicBezTo>
                <a:cubicBezTo>
                  <a:pt x="5437" y="375"/>
                  <a:pt x="5030" y="188"/>
                  <a:pt x="4593" y="188"/>
                </a:cubicBezTo>
                <a:cubicBezTo>
                  <a:pt x="4468" y="188"/>
                  <a:pt x="4312" y="219"/>
                  <a:pt x="4187" y="281"/>
                </a:cubicBezTo>
                <a:cubicBezTo>
                  <a:pt x="4155" y="281"/>
                  <a:pt x="4124" y="281"/>
                  <a:pt x="4093" y="281"/>
                </a:cubicBezTo>
                <a:cubicBezTo>
                  <a:pt x="4062" y="281"/>
                  <a:pt x="3969" y="281"/>
                  <a:pt x="3906" y="219"/>
                </a:cubicBezTo>
                <a:cubicBezTo>
                  <a:pt x="3688" y="63"/>
                  <a:pt x="3406" y="0"/>
                  <a:pt x="3094" y="0"/>
                </a:cubicBezTo>
                <a:lnTo>
                  <a:pt x="3094" y="375"/>
                </a:lnTo>
              </a:path>
            </a:pathLst>
          </a:custGeom>
          <a:solidFill>
            <a:srgbClr val="FFFFFF"/>
          </a:solidFill>
          <a:ln>
            <a:noFill/>
          </a:ln>
          <a:effectLst/>
          <a:extLst/>
        </p:spPr>
        <p:txBody>
          <a:bodyPr wrap="none" anchor="ctr"/>
          <a:lstStyle/>
          <a:p>
            <a:endParaRPr lang="en-US">
              <a:solidFill>
                <a:srgbClr val="FFFFFF"/>
              </a:solidFill>
              <a:latin typeface="Calibri"/>
            </a:endParaRPr>
          </a:p>
        </p:txBody>
      </p:sp>
      <p:grpSp>
        <p:nvGrpSpPr>
          <p:cNvPr id="13" name="Group 12"/>
          <p:cNvGrpSpPr/>
          <p:nvPr/>
        </p:nvGrpSpPr>
        <p:grpSpPr>
          <a:xfrm>
            <a:off x="7750922" y="1934590"/>
            <a:ext cx="480800" cy="353046"/>
            <a:chOff x="2592375" y="533400"/>
            <a:chExt cx="1470811" cy="1080000"/>
          </a:xfrm>
          <a:solidFill>
            <a:srgbClr val="FFFFFF"/>
          </a:solidFill>
        </p:grpSpPr>
        <p:sp>
          <p:nvSpPr>
            <p:cNvPr id="182" name="Freeform 1"/>
            <p:cNvSpPr>
              <a:spLocks noChangeArrowheads="1"/>
            </p:cNvSpPr>
            <p:nvPr/>
          </p:nvSpPr>
          <p:spPr bwMode="auto">
            <a:xfrm>
              <a:off x="3264537" y="785562"/>
              <a:ext cx="189730" cy="258648"/>
            </a:xfrm>
            <a:custGeom>
              <a:avLst/>
              <a:gdLst>
                <a:gd name="T0" fmla="*/ 531 w 1032"/>
                <a:gd name="T1" fmla="*/ 0 h 1408"/>
                <a:gd name="T2" fmla="*/ 531 w 1032"/>
                <a:gd name="T3" fmla="*/ 0 h 1408"/>
                <a:gd name="T4" fmla="*/ 531 w 1032"/>
                <a:gd name="T5" fmla="*/ 63 h 1408"/>
                <a:gd name="T6" fmla="*/ 468 w 1032"/>
                <a:gd name="T7" fmla="*/ 94 h 1408"/>
                <a:gd name="T8" fmla="*/ 94 w 1032"/>
                <a:gd name="T9" fmla="*/ 282 h 1408"/>
                <a:gd name="T10" fmla="*/ 157 w 1032"/>
                <a:gd name="T11" fmla="*/ 875 h 1408"/>
                <a:gd name="T12" fmla="*/ 562 w 1032"/>
                <a:gd name="T13" fmla="*/ 1407 h 1408"/>
                <a:gd name="T14" fmla="*/ 593 w 1032"/>
                <a:gd name="T15" fmla="*/ 1407 h 1408"/>
                <a:gd name="T16" fmla="*/ 999 w 1032"/>
                <a:gd name="T17" fmla="*/ 1094 h 1408"/>
                <a:gd name="T18" fmla="*/ 999 w 1032"/>
                <a:gd name="T19" fmla="*/ 438 h 1408"/>
                <a:gd name="T20" fmla="*/ 531 w 1032"/>
                <a:gd name="T21" fmla="*/ 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2" h="1408">
                  <a:moveTo>
                    <a:pt x="531" y="0"/>
                  </a:moveTo>
                  <a:lnTo>
                    <a:pt x="531" y="0"/>
                  </a:lnTo>
                  <a:cubicBezTo>
                    <a:pt x="531" y="63"/>
                    <a:pt x="531" y="63"/>
                    <a:pt x="531" y="63"/>
                  </a:cubicBezTo>
                  <a:cubicBezTo>
                    <a:pt x="531" y="63"/>
                    <a:pt x="499" y="63"/>
                    <a:pt x="468" y="94"/>
                  </a:cubicBezTo>
                  <a:cubicBezTo>
                    <a:pt x="313" y="94"/>
                    <a:pt x="157" y="157"/>
                    <a:pt x="94" y="282"/>
                  </a:cubicBezTo>
                  <a:cubicBezTo>
                    <a:pt x="0" y="469"/>
                    <a:pt x="32" y="688"/>
                    <a:pt x="157" y="875"/>
                  </a:cubicBezTo>
                  <a:cubicBezTo>
                    <a:pt x="344" y="1125"/>
                    <a:pt x="562" y="1407"/>
                    <a:pt x="562" y="1407"/>
                  </a:cubicBezTo>
                  <a:cubicBezTo>
                    <a:pt x="593" y="1407"/>
                    <a:pt x="593" y="1407"/>
                    <a:pt x="593" y="1407"/>
                  </a:cubicBezTo>
                  <a:cubicBezTo>
                    <a:pt x="687" y="1407"/>
                    <a:pt x="999" y="1375"/>
                    <a:pt x="999" y="1094"/>
                  </a:cubicBezTo>
                  <a:cubicBezTo>
                    <a:pt x="999" y="438"/>
                    <a:pt x="999" y="438"/>
                    <a:pt x="999" y="438"/>
                  </a:cubicBezTo>
                  <a:cubicBezTo>
                    <a:pt x="999" y="438"/>
                    <a:pt x="1031" y="0"/>
                    <a:pt x="53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183" name="Freeform 2"/>
            <p:cNvSpPr>
              <a:spLocks noChangeArrowheads="1"/>
            </p:cNvSpPr>
            <p:nvPr/>
          </p:nvSpPr>
          <p:spPr bwMode="auto">
            <a:xfrm>
              <a:off x="2592375" y="533400"/>
              <a:ext cx="1470811" cy="1080000"/>
            </a:xfrm>
            <a:custGeom>
              <a:avLst/>
              <a:gdLst>
                <a:gd name="T0" fmla="*/ 6968 w 8000"/>
                <a:gd name="T1" fmla="*/ 1625 h 5875"/>
                <a:gd name="T2" fmla="*/ 5780 w 8000"/>
                <a:gd name="T3" fmla="*/ 813 h 5875"/>
                <a:gd name="T4" fmla="*/ 4593 w 8000"/>
                <a:gd name="T5" fmla="*/ 188 h 5875"/>
                <a:gd name="T6" fmla="*/ 4093 w 8000"/>
                <a:gd name="T7" fmla="*/ 282 h 5875"/>
                <a:gd name="T8" fmla="*/ 3094 w 8000"/>
                <a:gd name="T9" fmla="*/ 0 h 5875"/>
                <a:gd name="T10" fmla="*/ 1469 w 8000"/>
                <a:gd name="T11" fmla="*/ 1125 h 5875"/>
                <a:gd name="T12" fmla="*/ 1719 w 8000"/>
                <a:gd name="T13" fmla="*/ 4562 h 5875"/>
                <a:gd name="T14" fmla="*/ 2125 w 8000"/>
                <a:gd name="T15" fmla="*/ 4499 h 5875"/>
                <a:gd name="T16" fmla="*/ 2813 w 8000"/>
                <a:gd name="T17" fmla="*/ 4781 h 5875"/>
                <a:gd name="T18" fmla="*/ 3156 w 8000"/>
                <a:gd name="T19" fmla="*/ 5218 h 5875"/>
                <a:gd name="T20" fmla="*/ 4874 w 8000"/>
                <a:gd name="T21" fmla="*/ 5874 h 5875"/>
                <a:gd name="T22" fmla="*/ 5437 w 8000"/>
                <a:gd name="T23" fmla="*/ 4124 h 5875"/>
                <a:gd name="T24" fmla="*/ 5968 w 8000"/>
                <a:gd name="T25" fmla="*/ 3812 h 5875"/>
                <a:gd name="T26" fmla="*/ 5718 w 8000"/>
                <a:gd name="T27" fmla="*/ 3562 h 5875"/>
                <a:gd name="T28" fmla="*/ 5905 w 8000"/>
                <a:gd name="T29" fmla="*/ 3624 h 5875"/>
                <a:gd name="T30" fmla="*/ 6249 w 8000"/>
                <a:gd name="T31" fmla="*/ 3781 h 5875"/>
                <a:gd name="T32" fmla="*/ 6624 w 8000"/>
                <a:gd name="T33" fmla="*/ 2999 h 5875"/>
                <a:gd name="T34" fmla="*/ 5780 w 8000"/>
                <a:gd name="T35" fmla="*/ 2594 h 5875"/>
                <a:gd name="T36" fmla="*/ 5687 w 8000"/>
                <a:gd name="T37" fmla="*/ 2657 h 5875"/>
                <a:gd name="T38" fmla="*/ 5468 w 8000"/>
                <a:gd name="T39" fmla="*/ 3406 h 5875"/>
                <a:gd name="T40" fmla="*/ 5530 w 8000"/>
                <a:gd name="T41" fmla="*/ 3531 h 5875"/>
                <a:gd name="T42" fmla="*/ 5405 w 8000"/>
                <a:gd name="T43" fmla="*/ 3749 h 5875"/>
                <a:gd name="T44" fmla="*/ 4812 w 8000"/>
                <a:gd name="T45" fmla="*/ 4124 h 5875"/>
                <a:gd name="T46" fmla="*/ 3813 w 8000"/>
                <a:gd name="T47" fmla="*/ 2688 h 5875"/>
                <a:gd name="T48" fmla="*/ 3656 w 8000"/>
                <a:gd name="T49" fmla="*/ 2844 h 5875"/>
                <a:gd name="T50" fmla="*/ 2781 w 8000"/>
                <a:gd name="T51" fmla="*/ 4406 h 5875"/>
                <a:gd name="T52" fmla="*/ 2125 w 8000"/>
                <a:gd name="T53" fmla="*/ 4187 h 5875"/>
                <a:gd name="T54" fmla="*/ 1906 w 8000"/>
                <a:gd name="T55" fmla="*/ 4187 h 5875"/>
                <a:gd name="T56" fmla="*/ 313 w 8000"/>
                <a:gd name="T57" fmla="*/ 2844 h 5875"/>
                <a:gd name="T58" fmla="*/ 1531 w 8000"/>
                <a:gd name="T59" fmla="*/ 1469 h 5875"/>
                <a:gd name="T60" fmla="*/ 3094 w 8000"/>
                <a:gd name="T61" fmla="*/ 313 h 5875"/>
                <a:gd name="T62" fmla="*/ 4093 w 8000"/>
                <a:gd name="T63" fmla="*/ 625 h 5875"/>
                <a:gd name="T64" fmla="*/ 4593 w 8000"/>
                <a:gd name="T65" fmla="*/ 532 h 5875"/>
                <a:gd name="T66" fmla="*/ 5718 w 8000"/>
                <a:gd name="T67" fmla="*/ 1157 h 5875"/>
                <a:gd name="T68" fmla="*/ 6905 w 8000"/>
                <a:gd name="T69" fmla="*/ 1969 h 5875"/>
                <a:gd name="T70" fmla="*/ 6999 w 8000"/>
                <a:gd name="T71" fmla="*/ 3749 h 5875"/>
                <a:gd name="T72" fmla="*/ 5749 w 8000"/>
                <a:gd name="T73" fmla="*/ 4312 h 5875"/>
                <a:gd name="T74" fmla="*/ 6749 w 8000"/>
                <a:gd name="T75" fmla="*/ 4218 h 5875"/>
                <a:gd name="T76" fmla="*/ 7999 w 8000"/>
                <a:gd name="T77" fmla="*/ 2874 h 5875"/>
                <a:gd name="T78" fmla="*/ 5530 w 8000"/>
                <a:gd name="T79" fmla="*/ 3312 h 5875"/>
                <a:gd name="T80" fmla="*/ 5780 w 8000"/>
                <a:gd name="T81" fmla="*/ 2719 h 5875"/>
                <a:gd name="T82" fmla="*/ 6499 w 8000"/>
                <a:gd name="T83" fmla="*/ 2937 h 5875"/>
                <a:gd name="T84" fmla="*/ 6249 w 8000"/>
                <a:gd name="T85" fmla="*/ 3624 h 5875"/>
                <a:gd name="T86" fmla="*/ 5780 w 8000"/>
                <a:gd name="T87" fmla="*/ 3374 h 5875"/>
                <a:gd name="T88" fmla="*/ 5530 w 8000"/>
                <a:gd name="T89" fmla="*/ 3312 h 5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00" h="5875">
                  <a:moveTo>
                    <a:pt x="6968" y="1625"/>
                  </a:moveTo>
                  <a:lnTo>
                    <a:pt x="6968" y="1625"/>
                  </a:lnTo>
                  <a:cubicBezTo>
                    <a:pt x="6905" y="1625"/>
                    <a:pt x="6749" y="1594"/>
                    <a:pt x="6624" y="1407"/>
                  </a:cubicBezTo>
                  <a:cubicBezTo>
                    <a:pt x="6437" y="1125"/>
                    <a:pt x="6124" y="875"/>
                    <a:pt x="5780" y="813"/>
                  </a:cubicBezTo>
                  <a:cubicBezTo>
                    <a:pt x="5687" y="782"/>
                    <a:pt x="5655" y="782"/>
                    <a:pt x="5624" y="719"/>
                  </a:cubicBezTo>
                  <a:cubicBezTo>
                    <a:pt x="5437" y="375"/>
                    <a:pt x="5030" y="188"/>
                    <a:pt x="4593" y="188"/>
                  </a:cubicBezTo>
                  <a:cubicBezTo>
                    <a:pt x="4437" y="188"/>
                    <a:pt x="4312" y="219"/>
                    <a:pt x="4155" y="282"/>
                  </a:cubicBezTo>
                  <a:cubicBezTo>
                    <a:pt x="4155" y="282"/>
                    <a:pt x="4124" y="282"/>
                    <a:pt x="4093" y="282"/>
                  </a:cubicBezTo>
                  <a:cubicBezTo>
                    <a:pt x="4030" y="282"/>
                    <a:pt x="3969" y="282"/>
                    <a:pt x="3906" y="219"/>
                  </a:cubicBezTo>
                  <a:cubicBezTo>
                    <a:pt x="3688" y="63"/>
                    <a:pt x="3406" y="0"/>
                    <a:pt x="3094" y="0"/>
                  </a:cubicBezTo>
                  <a:cubicBezTo>
                    <a:pt x="2469" y="0"/>
                    <a:pt x="1938" y="375"/>
                    <a:pt x="1719" y="938"/>
                  </a:cubicBezTo>
                  <a:cubicBezTo>
                    <a:pt x="1719" y="1000"/>
                    <a:pt x="1656" y="1125"/>
                    <a:pt x="1469" y="1125"/>
                  </a:cubicBezTo>
                  <a:cubicBezTo>
                    <a:pt x="656" y="1250"/>
                    <a:pt x="0" y="1969"/>
                    <a:pt x="0" y="2844"/>
                  </a:cubicBezTo>
                  <a:cubicBezTo>
                    <a:pt x="0" y="3781"/>
                    <a:pt x="750" y="4562"/>
                    <a:pt x="1719" y="4562"/>
                  </a:cubicBezTo>
                  <a:cubicBezTo>
                    <a:pt x="1844" y="4562"/>
                    <a:pt x="1969" y="4531"/>
                    <a:pt x="2094" y="4499"/>
                  </a:cubicBezTo>
                  <a:lnTo>
                    <a:pt x="2125" y="4499"/>
                  </a:lnTo>
                  <a:cubicBezTo>
                    <a:pt x="2219" y="4499"/>
                    <a:pt x="2344" y="4562"/>
                    <a:pt x="2406" y="4593"/>
                  </a:cubicBezTo>
                  <a:cubicBezTo>
                    <a:pt x="2531" y="4656"/>
                    <a:pt x="2656" y="4749"/>
                    <a:pt x="2813" y="4781"/>
                  </a:cubicBezTo>
                  <a:cubicBezTo>
                    <a:pt x="2813" y="4812"/>
                    <a:pt x="2844" y="4843"/>
                    <a:pt x="2844" y="4843"/>
                  </a:cubicBezTo>
                  <a:cubicBezTo>
                    <a:pt x="2969" y="4968"/>
                    <a:pt x="3156" y="5218"/>
                    <a:pt x="3156" y="5218"/>
                  </a:cubicBezTo>
                  <a:cubicBezTo>
                    <a:pt x="3125" y="5874"/>
                    <a:pt x="3125" y="5874"/>
                    <a:pt x="3125" y="5874"/>
                  </a:cubicBezTo>
                  <a:cubicBezTo>
                    <a:pt x="4874" y="5874"/>
                    <a:pt x="4874" y="5874"/>
                    <a:pt x="4874" y="5874"/>
                  </a:cubicBezTo>
                  <a:cubicBezTo>
                    <a:pt x="4843" y="4718"/>
                    <a:pt x="4843" y="4718"/>
                    <a:pt x="4843" y="4718"/>
                  </a:cubicBezTo>
                  <a:cubicBezTo>
                    <a:pt x="5437" y="4124"/>
                    <a:pt x="5437" y="4124"/>
                    <a:pt x="5437" y="4124"/>
                  </a:cubicBezTo>
                  <a:cubicBezTo>
                    <a:pt x="5437" y="4124"/>
                    <a:pt x="5530" y="4062"/>
                    <a:pt x="5562" y="4031"/>
                  </a:cubicBezTo>
                  <a:cubicBezTo>
                    <a:pt x="5624" y="3999"/>
                    <a:pt x="5874" y="3906"/>
                    <a:pt x="5968" y="3812"/>
                  </a:cubicBezTo>
                  <a:cubicBezTo>
                    <a:pt x="5968" y="3781"/>
                    <a:pt x="5999" y="3781"/>
                    <a:pt x="5999" y="3749"/>
                  </a:cubicBezTo>
                  <a:cubicBezTo>
                    <a:pt x="5718" y="3562"/>
                    <a:pt x="5718" y="3562"/>
                    <a:pt x="5718" y="3562"/>
                  </a:cubicBezTo>
                  <a:cubicBezTo>
                    <a:pt x="5718" y="3531"/>
                    <a:pt x="5718" y="3531"/>
                    <a:pt x="5718" y="3531"/>
                  </a:cubicBezTo>
                  <a:cubicBezTo>
                    <a:pt x="5905" y="3624"/>
                    <a:pt x="5905" y="3624"/>
                    <a:pt x="5905" y="3624"/>
                  </a:cubicBezTo>
                  <a:cubicBezTo>
                    <a:pt x="6187" y="3781"/>
                    <a:pt x="6187" y="3781"/>
                    <a:pt x="6187" y="3781"/>
                  </a:cubicBezTo>
                  <a:cubicBezTo>
                    <a:pt x="6218" y="3781"/>
                    <a:pt x="6249" y="3781"/>
                    <a:pt x="6249" y="3781"/>
                  </a:cubicBezTo>
                  <a:cubicBezTo>
                    <a:pt x="6312" y="3781"/>
                    <a:pt x="6374" y="3749"/>
                    <a:pt x="6374" y="3687"/>
                  </a:cubicBezTo>
                  <a:cubicBezTo>
                    <a:pt x="6624" y="2999"/>
                    <a:pt x="6624" y="2999"/>
                    <a:pt x="6624" y="2999"/>
                  </a:cubicBezTo>
                  <a:cubicBezTo>
                    <a:pt x="6655" y="2906"/>
                    <a:pt x="6624" y="2844"/>
                    <a:pt x="6562" y="2813"/>
                  </a:cubicBezTo>
                  <a:cubicBezTo>
                    <a:pt x="5780" y="2594"/>
                    <a:pt x="5780" y="2594"/>
                    <a:pt x="5780" y="2594"/>
                  </a:cubicBezTo>
                  <a:lnTo>
                    <a:pt x="5780" y="2594"/>
                  </a:lnTo>
                  <a:cubicBezTo>
                    <a:pt x="5749" y="2594"/>
                    <a:pt x="5687" y="2594"/>
                    <a:pt x="5687" y="2657"/>
                  </a:cubicBezTo>
                  <a:cubicBezTo>
                    <a:pt x="5437" y="3281"/>
                    <a:pt x="5437" y="3281"/>
                    <a:pt x="5437" y="3281"/>
                  </a:cubicBezTo>
                  <a:cubicBezTo>
                    <a:pt x="5405" y="3343"/>
                    <a:pt x="5405" y="3374"/>
                    <a:pt x="5468" y="3406"/>
                  </a:cubicBezTo>
                  <a:cubicBezTo>
                    <a:pt x="5593" y="3468"/>
                    <a:pt x="5593" y="3468"/>
                    <a:pt x="5593" y="3468"/>
                  </a:cubicBezTo>
                  <a:cubicBezTo>
                    <a:pt x="5530" y="3531"/>
                    <a:pt x="5530" y="3531"/>
                    <a:pt x="5530" y="3531"/>
                  </a:cubicBezTo>
                  <a:cubicBezTo>
                    <a:pt x="5530" y="3531"/>
                    <a:pt x="5499" y="3562"/>
                    <a:pt x="5499" y="3593"/>
                  </a:cubicBezTo>
                  <a:cubicBezTo>
                    <a:pt x="5468" y="3624"/>
                    <a:pt x="5437" y="3718"/>
                    <a:pt x="5405" y="3749"/>
                  </a:cubicBezTo>
                  <a:cubicBezTo>
                    <a:pt x="5405" y="3812"/>
                    <a:pt x="5374" y="3812"/>
                    <a:pt x="5374" y="3812"/>
                  </a:cubicBezTo>
                  <a:cubicBezTo>
                    <a:pt x="4812" y="4124"/>
                    <a:pt x="4812" y="4124"/>
                    <a:pt x="4812" y="4124"/>
                  </a:cubicBezTo>
                  <a:cubicBezTo>
                    <a:pt x="4812" y="3968"/>
                    <a:pt x="4718" y="3593"/>
                    <a:pt x="4468" y="3281"/>
                  </a:cubicBezTo>
                  <a:cubicBezTo>
                    <a:pt x="4374" y="3187"/>
                    <a:pt x="4093" y="2813"/>
                    <a:pt x="3813" y="2688"/>
                  </a:cubicBezTo>
                  <a:cubicBezTo>
                    <a:pt x="3781" y="2657"/>
                    <a:pt x="3750" y="2625"/>
                    <a:pt x="3719" y="2688"/>
                  </a:cubicBezTo>
                  <a:cubicBezTo>
                    <a:pt x="3688" y="2750"/>
                    <a:pt x="3656" y="2844"/>
                    <a:pt x="3656" y="2844"/>
                  </a:cubicBezTo>
                  <a:cubicBezTo>
                    <a:pt x="3656" y="2844"/>
                    <a:pt x="3438" y="2937"/>
                    <a:pt x="3375" y="3031"/>
                  </a:cubicBezTo>
                  <a:cubicBezTo>
                    <a:pt x="3156" y="3249"/>
                    <a:pt x="2844" y="4124"/>
                    <a:pt x="2781" y="4406"/>
                  </a:cubicBezTo>
                  <a:cubicBezTo>
                    <a:pt x="2719" y="4374"/>
                    <a:pt x="2656" y="4343"/>
                    <a:pt x="2594" y="4312"/>
                  </a:cubicBezTo>
                  <a:cubicBezTo>
                    <a:pt x="2469" y="4218"/>
                    <a:pt x="2281" y="4187"/>
                    <a:pt x="2125" y="4187"/>
                  </a:cubicBezTo>
                  <a:cubicBezTo>
                    <a:pt x="2094" y="4187"/>
                    <a:pt x="2063" y="4187"/>
                    <a:pt x="2063" y="4187"/>
                  </a:cubicBezTo>
                  <a:cubicBezTo>
                    <a:pt x="2000" y="4187"/>
                    <a:pt x="1969" y="4187"/>
                    <a:pt x="1906" y="4187"/>
                  </a:cubicBezTo>
                  <a:cubicBezTo>
                    <a:pt x="1844" y="4218"/>
                    <a:pt x="1781" y="4218"/>
                    <a:pt x="1719" y="4218"/>
                  </a:cubicBezTo>
                  <a:cubicBezTo>
                    <a:pt x="938" y="4218"/>
                    <a:pt x="313" y="3593"/>
                    <a:pt x="313" y="2844"/>
                  </a:cubicBezTo>
                  <a:cubicBezTo>
                    <a:pt x="313" y="2500"/>
                    <a:pt x="438" y="2188"/>
                    <a:pt x="656" y="1938"/>
                  </a:cubicBezTo>
                  <a:cubicBezTo>
                    <a:pt x="906" y="1688"/>
                    <a:pt x="1188" y="1500"/>
                    <a:pt x="1531" y="1469"/>
                  </a:cubicBezTo>
                  <a:cubicBezTo>
                    <a:pt x="1781" y="1438"/>
                    <a:pt x="1969" y="1282"/>
                    <a:pt x="2031" y="1063"/>
                  </a:cubicBezTo>
                  <a:cubicBezTo>
                    <a:pt x="2219" y="625"/>
                    <a:pt x="2625" y="313"/>
                    <a:pt x="3094" y="313"/>
                  </a:cubicBezTo>
                  <a:cubicBezTo>
                    <a:pt x="3344" y="313"/>
                    <a:pt x="3531" y="375"/>
                    <a:pt x="3719" y="500"/>
                  </a:cubicBezTo>
                  <a:cubicBezTo>
                    <a:pt x="3844" y="563"/>
                    <a:pt x="3969" y="625"/>
                    <a:pt x="4093" y="625"/>
                  </a:cubicBezTo>
                  <a:cubicBezTo>
                    <a:pt x="4155" y="625"/>
                    <a:pt x="4218" y="594"/>
                    <a:pt x="4280" y="594"/>
                  </a:cubicBezTo>
                  <a:cubicBezTo>
                    <a:pt x="4374" y="532"/>
                    <a:pt x="4499" y="532"/>
                    <a:pt x="4593" y="532"/>
                  </a:cubicBezTo>
                  <a:cubicBezTo>
                    <a:pt x="4905" y="532"/>
                    <a:pt x="5218" y="657"/>
                    <a:pt x="5312" y="875"/>
                  </a:cubicBezTo>
                  <a:cubicBezTo>
                    <a:pt x="5405" y="1063"/>
                    <a:pt x="5562" y="1125"/>
                    <a:pt x="5718" y="1157"/>
                  </a:cubicBezTo>
                  <a:cubicBezTo>
                    <a:pt x="5968" y="1188"/>
                    <a:pt x="6187" y="1344"/>
                    <a:pt x="6343" y="1594"/>
                  </a:cubicBezTo>
                  <a:cubicBezTo>
                    <a:pt x="6468" y="1782"/>
                    <a:pt x="6687" y="1938"/>
                    <a:pt x="6905" y="1969"/>
                  </a:cubicBezTo>
                  <a:cubicBezTo>
                    <a:pt x="7343" y="2032"/>
                    <a:pt x="7687" y="2407"/>
                    <a:pt x="7687" y="2874"/>
                  </a:cubicBezTo>
                  <a:cubicBezTo>
                    <a:pt x="7687" y="3281"/>
                    <a:pt x="7405" y="3624"/>
                    <a:pt x="6999" y="3749"/>
                  </a:cubicBezTo>
                  <a:cubicBezTo>
                    <a:pt x="6905" y="3749"/>
                    <a:pt x="6687" y="3843"/>
                    <a:pt x="6530" y="3968"/>
                  </a:cubicBezTo>
                  <a:cubicBezTo>
                    <a:pt x="6312" y="4156"/>
                    <a:pt x="6030" y="4281"/>
                    <a:pt x="5749" y="4312"/>
                  </a:cubicBezTo>
                  <a:cubicBezTo>
                    <a:pt x="5749" y="4656"/>
                    <a:pt x="5749" y="4656"/>
                    <a:pt x="5749" y="4656"/>
                  </a:cubicBezTo>
                  <a:cubicBezTo>
                    <a:pt x="6155" y="4624"/>
                    <a:pt x="6499" y="4437"/>
                    <a:pt x="6749" y="4218"/>
                  </a:cubicBezTo>
                  <a:cubicBezTo>
                    <a:pt x="6843" y="4156"/>
                    <a:pt x="7030" y="4062"/>
                    <a:pt x="7062" y="4062"/>
                  </a:cubicBezTo>
                  <a:cubicBezTo>
                    <a:pt x="7624" y="3937"/>
                    <a:pt x="7999" y="3437"/>
                    <a:pt x="7999" y="2874"/>
                  </a:cubicBezTo>
                  <a:cubicBezTo>
                    <a:pt x="7999" y="2250"/>
                    <a:pt x="7562" y="1750"/>
                    <a:pt x="6968" y="1625"/>
                  </a:cubicBezTo>
                  <a:close/>
                  <a:moveTo>
                    <a:pt x="5530" y="3312"/>
                  </a:moveTo>
                  <a:lnTo>
                    <a:pt x="5530" y="3312"/>
                  </a:lnTo>
                  <a:cubicBezTo>
                    <a:pt x="5780" y="2719"/>
                    <a:pt x="5780" y="2719"/>
                    <a:pt x="5780" y="2719"/>
                  </a:cubicBezTo>
                  <a:cubicBezTo>
                    <a:pt x="6499" y="2937"/>
                    <a:pt x="6499" y="2937"/>
                    <a:pt x="6499" y="2937"/>
                  </a:cubicBezTo>
                  <a:lnTo>
                    <a:pt x="6499" y="2937"/>
                  </a:lnTo>
                  <a:cubicBezTo>
                    <a:pt x="6249" y="3624"/>
                    <a:pt x="6249" y="3624"/>
                    <a:pt x="6249" y="3624"/>
                  </a:cubicBezTo>
                  <a:lnTo>
                    <a:pt x="6249" y="3624"/>
                  </a:lnTo>
                  <a:cubicBezTo>
                    <a:pt x="5812" y="3437"/>
                    <a:pt x="5812" y="3437"/>
                    <a:pt x="5812" y="3437"/>
                  </a:cubicBezTo>
                  <a:cubicBezTo>
                    <a:pt x="5812" y="3406"/>
                    <a:pt x="5812" y="3406"/>
                    <a:pt x="5780" y="3374"/>
                  </a:cubicBezTo>
                  <a:cubicBezTo>
                    <a:pt x="5749" y="3374"/>
                    <a:pt x="5749" y="3374"/>
                    <a:pt x="5718" y="3374"/>
                  </a:cubicBezTo>
                  <a:lnTo>
                    <a:pt x="5530" y="3312"/>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grpSp>
      <p:grpSp>
        <p:nvGrpSpPr>
          <p:cNvPr id="17" name="Group 16"/>
          <p:cNvGrpSpPr/>
          <p:nvPr/>
        </p:nvGrpSpPr>
        <p:grpSpPr>
          <a:xfrm>
            <a:off x="8096312" y="1066235"/>
            <a:ext cx="523182" cy="303526"/>
            <a:chOff x="12502789" y="1750266"/>
            <a:chExt cx="4641462" cy="2692758"/>
          </a:xfrm>
          <a:solidFill>
            <a:srgbClr val="FFFFFF"/>
          </a:solidFill>
        </p:grpSpPr>
        <p:sp>
          <p:nvSpPr>
            <p:cNvPr id="196" name="Freeform 1"/>
            <p:cNvSpPr>
              <a:spLocks noChangeArrowheads="1"/>
            </p:cNvSpPr>
            <p:nvPr/>
          </p:nvSpPr>
          <p:spPr bwMode="auto">
            <a:xfrm>
              <a:off x="12502789" y="1750266"/>
              <a:ext cx="4641462" cy="2683838"/>
            </a:xfrm>
            <a:custGeom>
              <a:avLst/>
              <a:gdLst>
                <a:gd name="T0" fmla="*/ 4499 w 5187"/>
                <a:gd name="T1" fmla="*/ 1094 h 3000"/>
                <a:gd name="T2" fmla="*/ 4499 w 5187"/>
                <a:gd name="T3" fmla="*/ 1094 h 3000"/>
                <a:gd name="T4" fmla="*/ 4280 w 5187"/>
                <a:gd name="T5" fmla="*/ 907 h 3000"/>
                <a:gd name="T6" fmla="*/ 3718 w 5187"/>
                <a:gd name="T7" fmla="*/ 532 h 3000"/>
                <a:gd name="T8" fmla="*/ 3624 w 5187"/>
                <a:gd name="T9" fmla="*/ 469 h 3000"/>
                <a:gd name="T10" fmla="*/ 2968 w 5187"/>
                <a:gd name="T11" fmla="*/ 125 h 3000"/>
                <a:gd name="T12" fmla="*/ 2718 w 5187"/>
                <a:gd name="T13" fmla="*/ 188 h 3000"/>
                <a:gd name="T14" fmla="*/ 2655 w 5187"/>
                <a:gd name="T15" fmla="*/ 188 h 3000"/>
                <a:gd name="T16" fmla="*/ 2531 w 5187"/>
                <a:gd name="T17" fmla="*/ 157 h 3000"/>
                <a:gd name="T18" fmla="*/ 2000 w 5187"/>
                <a:gd name="T19" fmla="*/ 0 h 3000"/>
                <a:gd name="T20" fmla="*/ 1125 w 5187"/>
                <a:gd name="T21" fmla="*/ 625 h 3000"/>
                <a:gd name="T22" fmla="*/ 969 w 5187"/>
                <a:gd name="T23" fmla="*/ 750 h 3000"/>
                <a:gd name="T24" fmla="*/ 0 w 5187"/>
                <a:gd name="T25" fmla="*/ 1843 h 3000"/>
                <a:gd name="T26" fmla="*/ 1125 w 5187"/>
                <a:gd name="T27" fmla="*/ 2937 h 3000"/>
                <a:gd name="T28" fmla="*/ 1281 w 5187"/>
                <a:gd name="T29" fmla="*/ 2937 h 3000"/>
                <a:gd name="T30" fmla="*/ 1281 w 5187"/>
                <a:gd name="T31" fmla="*/ 2687 h 3000"/>
                <a:gd name="T32" fmla="*/ 1281 w 5187"/>
                <a:gd name="T33" fmla="*/ 2687 h 3000"/>
                <a:gd name="T34" fmla="*/ 1250 w 5187"/>
                <a:gd name="T35" fmla="*/ 2687 h 3000"/>
                <a:gd name="T36" fmla="*/ 1125 w 5187"/>
                <a:gd name="T37" fmla="*/ 2718 h 3000"/>
                <a:gd name="T38" fmla="*/ 250 w 5187"/>
                <a:gd name="T39" fmla="*/ 1843 h 3000"/>
                <a:gd name="T40" fmla="*/ 250 w 5187"/>
                <a:gd name="T41" fmla="*/ 1843 h 3000"/>
                <a:gd name="T42" fmla="*/ 1000 w 5187"/>
                <a:gd name="T43" fmla="*/ 969 h 3000"/>
                <a:gd name="T44" fmla="*/ 1344 w 5187"/>
                <a:gd name="T45" fmla="*/ 688 h 3000"/>
                <a:gd name="T46" fmla="*/ 2000 w 5187"/>
                <a:gd name="T47" fmla="*/ 250 h 3000"/>
                <a:gd name="T48" fmla="*/ 2406 w 5187"/>
                <a:gd name="T49" fmla="*/ 375 h 3000"/>
                <a:gd name="T50" fmla="*/ 2655 w 5187"/>
                <a:gd name="T51" fmla="*/ 438 h 3000"/>
                <a:gd name="T52" fmla="*/ 2780 w 5187"/>
                <a:gd name="T53" fmla="*/ 407 h 3000"/>
                <a:gd name="T54" fmla="*/ 2968 w 5187"/>
                <a:gd name="T55" fmla="*/ 375 h 3000"/>
                <a:gd name="T56" fmla="*/ 3405 w 5187"/>
                <a:gd name="T57" fmla="*/ 594 h 3000"/>
                <a:gd name="T58" fmla="*/ 3686 w 5187"/>
                <a:gd name="T59" fmla="*/ 782 h 3000"/>
                <a:gd name="T60" fmla="*/ 3686 w 5187"/>
                <a:gd name="T61" fmla="*/ 782 h 3000"/>
                <a:gd name="T62" fmla="*/ 4061 w 5187"/>
                <a:gd name="T63" fmla="*/ 1063 h 3000"/>
                <a:gd name="T64" fmla="*/ 4436 w 5187"/>
                <a:gd name="T65" fmla="*/ 1313 h 3000"/>
                <a:gd name="T66" fmla="*/ 4936 w 5187"/>
                <a:gd name="T67" fmla="*/ 1874 h 3000"/>
                <a:gd name="T68" fmla="*/ 4499 w 5187"/>
                <a:gd name="T69" fmla="*/ 2406 h 3000"/>
                <a:gd name="T70" fmla="*/ 4217 w 5187"/>
                <a:gd name="T71" fmla="*/ 2562 h 3000"/>
                <a:gd name="T72" fmla="*/ 3811 w 5187"/>
                <a:gd name="T73" fmla="*/ 2749 h 3000"/>
                <a:gd name="T74" fmla="*/ 3811 w 5187"/>
                <a:gd name="T75" fmla="*/ 2999 h 3000"/>
                <a:gd name="T76" fmla="*/ 4343 w 5187"/>
                <a:gd name="T77" fmla="*/ 2718 h 3000"/>
                <a:gd name="T78" fmla="*/ 4561 w 5187"/>
                <a:gd name="T79" fmla="*/ 2624 h 3000"/>
                <a:gd name="T80" fmla="*/ 5186 w 5187"/>
                <a:gd name="T81" fmla="*/ 1874 h 3000"/>
                <a:gd name="T82" fmla="*/ 4499 w 5187"/>
                <a:gd name="T83" fmla="*/ 1094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87" h="3000">
                  <a:moveTo>
                    <a:pt x="4499" y="1094"/>
                  </a:moveTo>
                  <a:lnTo>
                    <a:pt x="4499" y="1094"/>
                  </a:lnTo>
                  <a:cubicBezTo>
                    <a:pt x="4436" y="1063"/>
                    <a:pt x="4343" y="1032"/>
                    <a:pt x="4280" y="907"/>
                  </a:cubicBezTo>
                  <a:cubicBezTo>
                    <a:pt x="4155" y="750"/>
                    <a:pt x="3968" y="594"/>
                    <a:pt x="3718" y="532"/>
                  </a:cubicBezTo>
                  <a:cubicBezTo>
                    <a:pt x="3655" y="532"/>
                    <a:pt x="3655" y="532"/>
                    <a:pt x="3624" y="469"/>
                  </a:cubicBezTo>
                  <a:cubicBezTo>
                    <a:pt x="3499" y="250"/>
                    <a:pt x="3249" y="125"/>
                    <a:pt x="2968" y="125"/>
                  </a:cubicBezTo>
                  <a:cubicBezTo>
                    <a:pt x="2874" y="125"/>
                    <a:pt x="2780" y="125"/>
                    <a:pt x="2718" y="188"/>
                  </a:cubicBezTo>
                  <a:cubicBezTo>
                    <a:pt x="2686" y="188"/>
                    <a:pt x="2655" y="188"/>
                    <a:pt x="2655" y="188"/>
                  </a:cubicBezTo>
                  <a:cubicBezTo>
                    <a:pt x="2624" y="188"/>
                    <a:pt x="2562" y="188"/>
                    <a:pt x="2531" y="157"/>
                  </a:cubicBezTo>
                  <a:cubicBezTo>
                    <a:pt x="2375" y="32"/>
                    <a:pt x="2187" y="0"/>
                    <a:pt x="2000" y="0"/>
                  </a:cubicBezTo>
                  <a:cubicBezTo>
                    <a:pt x="1594" y="0"/>
                    <a:pt x="1250" y="250"/>
                    <a:pt x="1125" y="625"/>
                  </a:cubicBezTo>
                  <a:cubicBezTo>
                    <a:pt x="1125" y="657"/>
                    <a:pt x="1062" y="750"/>
                    <a:pt x="969" y="750"/>
                  </a:cubicBezTo>
                  <a:cubicBezTo>
                    <a:pt x="437" y="813"/>
                    <a:pt x="0" y="1282"/>
                    <a:pt x="0" y="1843"/>
                  </a:cubicBezTo>
                  <a:cubicBezTo>
                    <a:pt x="0" y="2437"/>
                    <a:pt x="500" y="2937"/>
                    <a:pt x="1125" y="2937"/>
                  </a:cubicBezTo>
                  <a:cubicBezTo>
                    <a:pt x="1156" y="2937"/>
                    <a:pt x="1219" y="2937"/>
                    <a:pt x="1281" y="2937"/>
                  </a:cubicBezTo>
                  <a:cubicBezTo>
                    <a:pt x="1281" y="2687"/>
                    <a:pt x="1281" y="2687"/>
                    <a:pt x="1281" y="2687"/>
                  </a:cubicBezTo>
                  <a:lnTo>
                    <a:pt x="1281" y="2687"/>
                  </a:lnTo>
                  <a:lnTo>
                    <a:pt x="1250" y="2687"/>
                  </a:lnTo>
                  <a:cubicBezTo>
                    <a:pt x="1187" y="2718"/>
                    <a:pt x="1156" y="2718"/>
                    <a:pt x="1125" y="2718"/>
                  </a:cubicBezTo>
                  <a:cubicBezTo>
                    <a:pt x="625" y="2718"/>
                    <a:pt x="250" y="2312"/>
                    <a:pt x="250" y="1843"/>
                  </a:cubicBezTo>
                  <a:lnTo>
                    <a:pt x="250" y="1843"/>
                  </a:lnTo>
                  <a:cubicBezTo>
                    <a:pt x="250" y="1407"/>
                    <a:pt x="562" y="1063"/>
                    <a:pt x="1000" y="969"/>
                  </a:cubicBezTo>
                  <a:cubicBezTo>
                    <a:pt x="1187" y="969"/>
                    <a:pt x="1281" y="875"/>
                    <a:pt x="1344" y="688"/>
                  </a:cubicBezTo>
                  <a:cubicBezTo>
                    <a:pt x="1469" y="438"/>
                    <a:pt x="1719" y="250"/>
                    <a:pt x="2000" y="250"/>
                  </a:cubicBezTo>
                  <a:cubicBezTo>
                    <a:pt x="2156" y="250"/>
                    <a:pt x="2281" y="313"/>
                    <a:pt x="2406" y="375"/>
                  </a:cubicBezTo>
                  <a:cubicBezTo>
                    <a:pt x="2469" y="407"/>
                    <a:pt x="2562" y="438"/>
                    <a:pt x="2655" y="438"/>
                  </a:cubicBezTo>
                  <a:cubicBezTo>
                    <a:pt x="2718" y="438"/>
                    <a:pt x="2749" y="438"/>
                    <a:pt x="2780" y="407"/>
                  </a:cubicBezTo>
                  <a:cubicBezTo>
                    <a:pt x="2843" y="407"/>
                    <a:pt x="2905" y="375"/>
                    <a:pt x="2968" y="375"/>
                  </a:cubicBezTo>
                  <a:cubicBezTo>
                    <a:pt x="3155" y="375"/>
                    <a:pt x="3343" y="469"/>
                    <a:pt x="3405" y="594"/>
                  </a:cubicBezTo>
                  <a:cubicBezTo>
                    <a:pt x="3467" y="719"/>
                    <a:pt x="3624" y="750"/>
                    <a:pt x="3686" y="782"/>
                  </a:cubicBezTo>
                  <a:lnTo>
                    <a:pt x="3686" y="782"/>
                  </a:lnTo>
                  <a:cubicBezTo>
                    <a:pt x="3842" y="813"/>
                    <a:pt x="3968" y="907"/>
                    <a:pt x="4061" y="1063"/>
                  </a:cubicBezTo>
                  <a:cubicBezTo>
                    <a:pt x="4155" y="1188"/>
                    <a:pt x="4280" y="1282"/>
                    <a:pt x="4436" y="1313"/>
                  </a:cubicBezTo>
                  <a:cubicBezTo>
                    <a:pt x="4718" y="1375"/>
                    <a:pt x="4936" y="1593"/>
                    <a:pt x="4936" y="1874"/>
                  </a:cubicBezTo>
                  <a:cubicBezTo>
                    <a:pt x="4936" y="2093"/>
                    <a:pt x="4749" y="2312"/>
                    <a:pt x="4499" y="2406"/>
                  </a:cubicBezTo>
                  <a:cubicBezTo>
                    <a:pt x="4436" y="2406"/>
                    <a:pt x="4280" y="2468"/>
                    <a:pt x="4217" y="2562"/>
                  </a:cubicBezTo>
                  <a:cubicBezTo>
                    <a:pt x="4093" y="2656"/>
                    <a:pt x="3968" y="2718"/>
                    <a:pt x="3811" y="2749"/>
                  </a:cubicBezTo>
                  <a:cubicBezTo>
                    <a:pt x="3811" y="2999"/>
                    <a:pt x="3811" y="2999"/>
                    <a:pt x="3811" y="2999"/>
                  </a:cubicBezTo>
                  <a:cubicBezTo>
                    <a:pt x="4030" y="2968"/>
                    <a:pt x="4217" y="2874"/>
                    <a:pt x="4343" y="2718"/>
                  </a:cubicBezTo>
                  <a:cubicBezTo>
                    <a:pt x="4436" y="2687"/>
                    <a:pt x="4530" y="2656"/>
                    <a:pt x="4561" y="2624"/>
                  </a:cubicBezTo>
                  <a:cubicBezTo>
                    <a:pt x="4905" y="2562"/>
                    <a:pt x="5186" y="2218"/>
                    <a:pt x="5186" y="1874"/>
                  </a:cubicBezTo>
                  <a:cubicBezTo>
                    <a:pt x="5186" y="1469"/>
                    <a:pt x="4874" y="1157"/>
                    <a:pt x="4499" y="1094"/>
                  </a:cubicBezTo>
                </a:path>
              </a:pathLst>
            </a:custGeom>
            <a:grpFill/>
            <a:ln>
              <a:noFill/>
            </a:ln>
            <a:effectLst/>
          </p:spPr>
          <p:txBody>
            <a:bodyPr wrap="none" anchor="ctr"/>
            <a:lstStyle/>
            <a:p>
              <a:endParaRPr lang="en-US">
                <a:solidFill>
                  <a:srgbClr val="FFFFFF"/>
                </a:solidFill>
                <a:latin typeface="Calibri"/>
              </a:endParaRPr>
            </a:p>
          </p:txBody>
        </p:sp>
        <p:grpSp>
          <p:nvGrpSpPr>
            <p:cNvPr id="16" name="Group 15"/>
            <p:cNvGrpSpPr/>
            <p:nvPr/>
          </p:nvGrpSpPr>
          <p:grpSpPr>
            <a:xfrm>
              <a:off x="13676133" y="2822384"/>
              <a:ext cx="2323674" cy="1620640"/>
              <a:chOff x="12594249" y="4231920"/>
              <a:chExt cx="302681" cy="211104"/>
            </a:xfrm>
            <a:grpFill/>
          </p:grpSpPr>
          <p:sp>
            <p:nvSpPr>
              <p:cNvPr id="206" name="Freeform 11"/>
              <p:cNvSpPr>
                <a:spLocks noChangeArrowheads="1"/>
              </p:cNvSpPr>
              <p:nvPr/>
            </p:nvSpPr>
            <p:spPr bwMode="auto">
              <a:xfrm>
                <a:off x="12669770" y="4231920"/>
                <a:ext cx="113580" cy="42221"/>
              </a:xfrm>
              <a:custGeom>
                <a:avLst/>
                <a:gdLst>
                  <a:gd name="T0" fmla="*/ 843 w 844"/>
                  <a:gd name="T1" fmla="*/ 312 h 313"/>
                  <a:gd name="T2" fmla="*/ 843 w 844"/>
                  <a:gd name="T3" fmla="*/ 312 h 313"/>
                  <a:gd name="T4" fmla="*/ 843 w 844"/>
                  <a:gd name="T5" fmla="*/ 312 h 313"/>
                  <a:gd name="T6" fmla="*/ 843 w 844"/>
                  <a:gd name="T7" fmla="*/ 312 h 313"/>
                  <a:gd name="T8" fmla="*/ 843 w 844"/>
                  <a:gd name="T9" fmla="*/ 218 h 313"/>
                  <a:gd name="T10" fmla="*/ 843 w 844"/>
                  <a:gd name="T11" fmla="*/ 62 h 313"/>
                  <a:gd name="T12" fmla="*/ 843 w 844"/>
                  <a:gd name="T13" fmla="*/ 62 h 313"/>
                  <a:gd name="T14" fmla="*/ 843 w 844"/>
                  <a:gd name="T15" fmla="*/ 62 h 313"/>
                  <a:gd name="T16" fmla="*/ 812 w 844"/>
                  <a:gd name="T17" fmla="*/ 32 h 313"/>
                  <a:gd name="T18" fmla="*/ 781 w 844"/>
                  <a:gd name="T19" fmla="*/ 0 h 313"/>
                  <a:gd name="T20" fmla="*/ 94 w 844"/>
                  <a:gd name="T21" fmla="*/ 0 h 313"/>
                  <a:gd name="T22" fmla="*/ 0 w 844"/>
                  <a:gd name="T23" fmla="*/ 62 h 313"/>
                  <a:gd name="T24" fmla="*/ 0 w 844"/>
                  <a:gd name="T25" fmla="*/ 156 h 313"/>
                  <a:gd name="T26" fmla="*/ 0 w 844"/>
                  <a:gd name="T27" fmla="*/ 312 h 313"/>
                  <a:gd name="T28" fmla="*/ 843 w 844"/>
                  <a:gd name="T29" fmla="*/ 312 h 313"/>
                  <a:gd name="T30" fmla="*/ 718 w 844"/>
                  <a:gd name="T31" fmla="*/ 218 h 313"/>
                  <a:gd name="T32" fmla="*/ 718 w 844"/>
                  <a:gd name="T33" fmla="*/ 218 h 313"/>
                  <a:gd name="T34" fmla="*/ 687 w 844"/>
                  <a:gd name="T35" fmla="*/ 187 h 313"/>
                  <a:gd name="T36" fmla="*/ 749 w 844"/>
                  <a:gd name="T37" fmla="*/ 124 h 313"/>
                  <a:gd name="T38" fmla="*/ 781 w 844"/>
                  <a:gd name="T39" fmla="*/ 187 h 313"/>
                  <a:gd name="T40" fmla="*/ 718 w 844"/>
                  <a:gd name="T41" fmla="*/ 21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 h="313">
                    <a:moveTo>
                      <a:pt x="843" y="312"/>
                    </a:moveTo>
                    <a:lnTo>
                      <a:pt x="843" y="312"/>
                    </a:lnTo>
                    <a:lnTo>
                      <a:pt x="843" y="312"/>
                    </a:lnTo>
                    <a:lnTo>
                      <a:pt x="843" y="312"/>
                    </a:lnTo>
                    <a:cubicBezTo>
                      <a:pt x="843" y="281"/>
                      <a:pt x="843" y="249"/>
                      <a:pt x="843" y="218"/>
                    </a:cubicBezTo>
                    <a:cubicBezTo>
                      <a:pt x="843" y="156"/>
                      <a:pt x="843" y="124"/>
                      <a:pt x="843" y="62"/>
                    </a:cubicBezTo>
                    <a:lnTo>
                      <a:pt x="843" y="62"/>
                    </a:lnTo>
                    <a:lnTo>
                      <a:pt x="843" y="62"/>
                    </a:lnTo>
                    <a:cubicBezTo>
                      <a:pt x="843" y="62"/>
                      <a:pt x="843" y="32"/>
                      <a:pt x="812" y="32"/>
                    </a:cubicBezTo>
                    <a:cubicBezTo>
                      <a:pt x="812" y="32"/>
                      <a:pt x="812" y="0"/>
                      <a:pt x="781" y="0"/>
                    </a:cubicBezTo>
                    <a:cubicBezTo>
                      <a:pt x="563" y="0"/>
                      <a:pt x="313" y="0"/>
                      <a:pt x="94" y="0"/>
                    </a:cubicBezTo>
                    <a:cubicBezTo>
                      <a:pt x="32" y="0"/>
                      <a:pt x="0" y="32"/>
                      <a:pt x="0" y="62"/>
                    </a:cubicBezTo>
                    <a:cubicBezTo>
                      <a:pt x="0" y="93"/>
                      <a:pt x="0" y="124"/>
                      <a:pt x="0" y="156"/>
                    </a:cubicBezTo>
                    <a:cubicBezTo>
                      <a:pt x="0" y="218"/>
                      <a:pt x="0" y="249"/>
                      <a:pt x="0" y="312"/>
                    </a:cubicBezTo>
                    <a:cubicBezTo>
                      <a:pt x="313" y="312"/>
                      <a:pt x="563" y="312"/>
                      <a:pt x="843" y="312"/>
                    </a:cubicBezTo>
                    <a:close/>
                    <a:moveTo>
                      <a:pt x="718" y="218"/>
                    </a:moveTo>
                    <a:lnTo>
                      <a:pt x="718" y="218"/>
                    </a:lnTo>
                    <a:lnTo>
                      <a:pt x="687" y="187"/>
                    </a:lnTo>
                    <a:cubicBezTo>
                      <a:pt x="687" y="156"/>
                      <a:pt x="718" y="124"/>
                      <a:pt x="749" y="124"/>
                    </a:cubicBezTo>
                    <a:cubicBezTo>
                      <a:pt x="749" y="124"/>
                      <a:pt x="781" y="156"/>
                      <a:pt x="781" y="187"/>
                    </a:cubicBezTo>
                    <a:cubicBezTo>
                      <a:pt x="781" y="187"/>
                      <a:pt x="749" y="218"/>
                      <a:pt x="718" y="218"/>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07" name="Freeform 12"/>
              <p:cNvSpPr>
                <a:spLocks noChangeArrowheads="1"/>
              </p:cNvSpPr>
              <p:nvPr/>
            </p:nvSpPr>
            <p:spPr bwMode="auto">
              <a:xfrm>
                <a:off x="12669770" y="4400209"/>
                <a:ext cx="113580" cy="42221"/>
              </a:xfrm>
              <a:custGeom>
                <a:avLst/>
                <a:gdLst>
                  <a:gd name="T0" fmla="*/ 0 w 844"/>
                  <a:gd name="T1" fmla="*/ 32 h 314"/>
                  <a:gd name="T2" fmla="*/ 0 w 844"/>
                  <a:gd name="T3" fmla="*/ 32 h 314"/>
                  <a:gd name="T4" fmla="*/ 0 w 844"/>
                  <a:gd name="T5" fmla="*/ 250 h 314"/>
                  <a:gd name="T6" fmla="*/ 94 w 844"/>
                  <a:gd name="T7" fmla="*/ 313 h 314"/>
                  <a:gd name="T8" fmla="*/ 781 w 844"/>
                  <a:gd name="T9" fmla="*/ 313 h 314"/>
                  <a:gd name="T10" fmla="*/ 843 w 844"/>
                  <a:gd name="T11" fmla="*/ 250 h 314"/>
                  <a:gd name="T12" fmla="*/ 843 w 844"/>
                  <a:gd name="T13" fmla="*/ 32 h 314"/>
                  <a:gd name="T14" fmla="*/ 843 w 844"/>
                  <a:gd name="T15" fmla="*/ 0 h 314"/>
                  <a:gd name="T16" fmla="*/ 0 w 844"/>
                  <a:gd name="T17" fmla="*/ 0 h 314"/>
                  <a:gd name="T18" fmla="*/ 0 w 844"/>
                  <a:gd name="T19" fmla="*/ 32 h 314"/>
                  <a:gd name="T20" fmla="*/ 749 w 844"/>
                  <a:gd name="T21" fmla="*/ 94 h 314"/>
                  <a:gd name="T22" fmla="*/ 749 w 844"/>
                  <a:gd name="T23" fmla="*/ 94 h 314"/>
                  <a:gd name="T24" fmla="*/ 781 w 844"/>
                  <a:gd name="T25" fmla="*/ 157 h 314"/>
                  <a:gd name="T26" fmla="*/ 718 w 844"/>
                  <a:gd name="T27" fmla="*/ 188 h 314"/>
                  <a:gd name="T28" fmla="*/ 687 w 844"/>
                  <a:gd name="T29" fmla="*/ 157 h 314"/>
                  <a:gd name="T30" fmla="*/ 749 w 844"/>
                  <a:gd name="T31" fmla="*/ 9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314">
                    <a:moveTo>
                      <a:pt x="0" y="32"/>
                    </a:moveTo>
                    <a:lnTo>
                      <a:pt x="0" y="32"/>
                    </a:lnTo>
                    <a:cubicBezTo>
                      <a:pt x="0" y="94"/>
                      <a:pt x="0" y="188"/>
                      <a:pt x="0" y="250"/>
                    </a:cubicBezTo>
                    <a:cubicBezTo>
                      <a:pt x="0" y="282"/>
                      <a:pt x="32" y="313"/>
                      <a:pt x="94" y="313"/>
                    </a:cubicBezTo>
                    <a:cubicBezTo>
                      <a:pt x="313" y="313"/>
                      <a:pt x="563" y="313"/>
                      <a:pt x="781" y="313"/>
                    </a:cubicBezTo>
                    <a:cubicBezTo>
                      <a:pt x="843" y="313"/>
                      <a:pt x="843" y="282"/>
                      <a:pt x="843" y="250"/>
                    </a:cubicBezTo>
                    <a:cubicBezTo>
                      <a:pt x="843" y="188"/>
                      <a:pt x="843" y="94"/>
                      <a:pt x="843" y="32"/>
                    </a:cubicBezTo>
                    <a:lnTo>
                      <a:pt x="843" y="0"/>
                    </a:lnTo>
                    <a:cubicBezTo>
                      <a:pt x="563" y="0"/>
                      <a:pt x="313" y="0"/>
                      <a:pt x="0" y="0"/>
                    </a:cubicBezTo>
                    <a:lnTo>
                      <a:pt x="0" y="32"/>
                    </a:lnTo>
                    <a:close/>
                    <a:moveTo>
                      <a:pt x="749" y="94"/>
                    </a:moveTo>
                    <a:lnTo>
                      <a:pt x="749" y="94"/>
                    </a:lnTo>
                    <a:cubicBezTo>
                      <a:pt x="749" y="94"/>
                      <a:pt x="781" y="125"/>
                      <a:pt x="781" y="157"/>
                    </a:cubicBezTo>
                    <a:cubicBezTo>
                      <a:pt x="781" y="157"/>
                      <a:pt x="749" y="188"/>
                      <a:pt x="718" y="188"/>
                    </a:cubicBezTo>
                    <a:lnTo>
                      <a:pt x="687" y="157"/>
                    </a:lnTo>
                    <a:cubicBezTo>
                      <a:pt x="687" y="125"/>
                      <a:pt x="718" y="94"/>
                      <a:pt x="749" y="94"/>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08" name="Freeform 13"/>
              <p:cNvSpPr>
                <a:spLocks noChangeArrowheads="1"/>
              </p:cNvSpPr>
              <p:nvPr/>
            </p:nvSpPr>
            <p:spPr bwMode="auto">
              <a:xfrm>
                <a:off x="12795838" y="4315767"/>
                <a:ext cx="101092" cy="63628"/>
              </a:xfrm>
              <a:custGeom>
                <a:avLst/>
                <a:gdLst>
                  <a:gd name="T0" fmla="*/ 687 w 751"/>
                  <a:gd name="T1" fmla="*/ 0 h 470"/>
                  <a:gd name="T2" fmla="*/ 687 w 751"/>
                  <a:gd name="T3" fmla="*/ 0 h 470"/>
                  <a:gd name="T4" fmla="*/ 31 w 751"/>
                  <a:gd name="T5" fmla="*/ 0 h 470"/>
                  <a:gd name="T6" fmla="*/ 0 w 751"/>
                  <a:gd name="T7" fmla="*/ 63 h 470"/>
                  <a:gd name="T8" fmla="*/ 0 w 751"/>
                  <a:gd name="T9" fmla="*/ 438 h 470"/>
                  <a:gd name="T10" fmla="*/ 0 w 751"/>
                  <a:gd name="T11" fmla="*/ 469 h 470"/>
                  <a:gd name="T12" fmla="*/ 750 w 751"/>
                  <a:gd name="T13" fmla="*/ 469 h 470"/>
                  <a:gd name="T14" fmla="*/ 750 w 751"/>
                  <a:gd name="T15" fmla="*/ 438 h 470"/>
                  <a:gd name="T16" fmla="*/ 750 w 751"/>
                  <a:gd name="T17" fmla="*/ 63 h 470"/>
                  <a:gd name="T18" fmla="*/ 687 w 751"/>
                  <a:gd name="T19" fmla="*/ 0 h 470"/>
                  <a:gd name="T20" fmla="*/ 187 w 751"/>
                  <a:gd name="T21" fmla="*/ 375 h 470"/>
                  <a:gd name="T22" fmla="*/ 187 w 751"/>
                  <a:gd name="T23" fmla="*/ 375 h 470"/>
                  <a:gd name="T24" fmla="*/ 62 w 751"/>
                  <a:gd name="T25" fmla="*/ 375 h 470"/>
                  <a:gd name="T26" fmla="*/ 62 w 751"/>
                  <a:gd name="T27" fmla="*/ 188 h 470"/>
                  <a:gd name="T28" fmla="*/ 187 w 751"/>
                  <a:gd name="T29" fmla="*/ 188 h 470"/>
                  <a:gd name="T30" fmla="*/ 187 w 751"/>
                  <a:gd name="T31" fmla="*/ 375 h 470"/>
                  <a:gd name="T32" fmla="*/ 406 w 751"/>
                  <a:gd name="T33" fmla="*/ 375 h 470"/>
                  <a:gd name="T34" fmla="*/ 406 w 751"/>
                  <a:gd name="T35" fmla="*/ 375 h 470"/>
                  <a:gd name="T36" fmla="*/ 281 w 751"/>
                  <a:gd name="T37" fmla="*/ 375 h 470"/>
                  <a:gd name="T38" fmla="*/ 281 w 751"/>
                  <a:gd name="T39" fmla="*/ 188 h 470"/>
                  <a:gd name="T40" fmla="*/ 406 w 751"/>
                  <a:gd name="T41" fmla="*/ 188 h 470"/>
                  <a:gd name="T42" fmla="*/ 406 w 751"/>
                  <a:gd name="T43" fmla="*/ 375 h 470"/>
                  <a:gd name="T44" fmla="*/ 656 w 751"/>
                  <a:gd name="T45" fmla="*/ 375 h 470"/>
                  <a:gd name="T46" fmla="*/ 656 w 751"/>
                  <a:gd name="T47" fmla="*/ 375 h 470"/>
                  <a:gd name="T48" fmla="*/ 500 w 751"/>
                  <a:gd name="T49" fmla="*/ 375 h 470"/>
                  <a:gd name="T50" fmla="*/ 500 w 751"/>
                  <a:gd name="T51" fmla="*/ 188 h 470"/>
                  <a:gd name="T52" fmla="*/ 656 w 751"/>
                  <a:gd name="T53" fmla="*/ 188 h 470"/>
                  <a:gd name="T54" fmla="*/ 656 w 751"/>
                  <a:gd name="T55" fmla="*/ 37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1" h="470">
                    <a:moveTo>
                      <a:pt x="687" y="0"/>
                    </a:moveTo>
                    <a:lnTo>
                      <a:pt x="687" y="0"/>
                    </a:lnTo>
                    <a:cubicBezTo>
                      <a:pt x="469" y="0"/>
                      <a:pt x="250" y="0"/>
                      <a:pt x="31" y="0"/>
                    </a:cubicBezTo>
                    <a:cubicBezTo>
                      <a:pt x="0" y="0"/>
                      <a:pt x="0" y="32"/>
                      <a:pt x="0" y="63"/>
                    </a:cubicBezTo>
                    <a:cubicBezTo>
                      <a:pt x="0" y="188"/>
                      <a:pt x="0" y="313"/>
                      <a:pt x="0" y="438"/>
                    </a:cubicBezTo>
                    <a:lnTo>
                      <a:pt x="0" y="469"/>
                    </a:lnTo>
                    <a:cubicBezTo>
                      <a:pt x="250" y="469"/>
                      <a:pt x="500" y="469"/>
                      <a:pt x="750" y="469"/>
                    </a:cubicBezTo>
                    <a:lnTo>
                      <a:pt x="750" y="438"/>
                    </a:lnTo>
                    <a:cubicBezTo>
                      <a:pt x="750" y="313"/>
                      <a:pt x="750" y="188"/>
                      <a:pt x="750" y="63"/>
                    </a:cubicBezTo>
                    <a:cubicBezTo>
                      <a:pt x="750" y="32"/>
                      <a:pt x="719" y="0"/>
                      <a:pt x="687" y="0"/>
                    </a:cubicBezTo>
                    <a:close/>
                    <a:moveTo>
                      <a:pt x="187" y="375"/>
                    </a:moveTo>
                    <a:lnTo>
                      <a:pt x="187" y="375"/>
                    </a:lnTo>
                    <a:cubicBezTo>
                      <a:pt x="156" y="375"/>
                      <a:pt x="125" y="375"/>
                      <a:pt x="62" y="375"/>
                    </a:cubicBezTo>
                    <a:cubicBezTo>
                      <a:pt x="62" y="313"/>
                      <a:pt x="62" y="219"/>
                      <a:pt x="62" y="188"/>
                    </a:cubicBezTo>
                    <a:cubicBezTo>
                      <a:pt x="125" y="188"/>
                      <a:pt x="156" y="188"/>
                      <a:pt x="187" y="188"/>
                    </a:cubicBezTo>
                    <a:cubicBezTo>
                      <a:pt x="187" y="219"/>
                      <a:pt x="187" y="313"/>
                      <a:pt x="187" y="375"/>
                    </a:cubicBezTo>
                    <a:close/>
                    <a:moveTo>
                      <a:pt x="406" y="375"/>
                    </a:moveTo>
                    <a:lnTo>
                      <a:pt x="406" y="375"/>
                    </a:lnTo>
                    <a:cubicBezTo>
                      <a:pt x="375" y="375"/>
                      <a:pt x="312" y="375"/>
                      <a:pt x="281" y="375"/>
                    </a:cubicBezTo>
                    <a:cubicBezTo>
                      <a:pt x="281" y="313"/>
                      <a:pt x="281" y="219"/>
                      <a:pt x="281" y="188"/>
                    </a:cubicBezTo>
                    <a:cubicBezTo>
                      <a:pt x="312" y="188"/>
                      <a:pt x="375" y="188"/>
                      <a:pt x="406" y="188"/>
                    </a:cubicBezTo>
                    <a:cubicBezTo>
                      <a:pt x="406" y="219"/>
                      <a:pt x="406" y="313"/>
                      <a:pt x="406" y="375"/>
                    </a:cubicBezTo>
                    <a:close/>
                    <a:moveTo>
                      <a:pt x="656" y="375"/>
                    </a:moveTo>
                    <a:lnTo>
                      <a:pt x="656" y="375"/>
                    </a:lnTo>
                    <a:cubicBezTo>
                      <a:pt x="562" y="375"/>
                      <a:pt x="531" y="375"/>
                      <a:pt x="500" y="375"/>
                    </a:cubicBezTo>
                    <a:cubicBezTo>
                      <a:pt x="500" y="313"/>
                      <a:pt x="500" y="219"/>
                      <a:pt x="500" y="188"/>
                    </a:cubicBezTo>
                    <a:cubicBezTo>
                      <a:pt x="531" y="188"/>
                      <a:pt x="562" y="188"/>
                      <a:pt x="656" y="188"/>
                    </a:cubicBezTo>
                    <a:cubicBezTo>
                      <a:pt x="656" y="219"/>
                      <a:pt x="656" y="313"/>
                      <a:pt x="656" y="37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09" name="Freeform 14"/>
              <p:cNvSpPr>
                <a:spLocks noChangeArrowheads="1"/>
              </p:cNvSpPr>
              <p:nvPr/>
            </p:nvSpPr>
            <p:spPr bwMode="auto">
              <a:xfrm>
                <a:off x="12795838" y="4383558"/>
                <a:ext cx="101092" cy="59466"/>
              </a:xfrm>
              <a:custGeom>
                <a:avLst/>
                <a:gdLst>
                  <a:gd name="T0" fmla="*/ 0 w 751"/>
                  <a:gd name="T1" fmla="*/ 0 h 439"/>
                  <a:gd name="T2" fmla="*/ 0 w 751"/>
                  <a:gd name="T3" fmla="*/ 0 h 439"/>
                  <a:gd name="T4" fmla="*/ 0 w 751"/>
                  <a:gd name="T5" fmla="*/ 375 h 439"/>
                  <a:gd name="T6" fmla="*/ 31 w 751"/>
                  <a:gd name="T7" fmla="*/ 438 h 439"/>
                  <a:gd name="T8" fmla="*/ 687 w 751"/>
                  <a:gd name="T9" fmla="*/ 438 h 439"/>
                  <a:gd name="T10" fmla="*/ 750 w 751"/>
                  <a:gd name="T11" fmla="*/ 375 h 439"/>
                  <a:gd name="T12" fmla="*/ 750 w 751"/>
                  <a:gd name="T13" fmla="*/ 0 h 439"/>
                  <a:gd name="T14" fmla="*/ 750 w 751"/>
                  <a:gd name="T15" fmla="*/ 0 h 439"/>
                  <a:gd name="T16" fmla="*/ 0 w 751"/>
                  <a:gd name="T17" fmla="*/ 0 h 439"/>
                  <a:gd name="T18" fmla="*/ 531 w 751"/>
                  <a:gd name="T19" fmla="*/ 125 h 439"/>
                  <a:gd name="T20" fmla="*/ 531 w 751"/>
                  <a:gd name="T21" fmla="*/ 125 h 439"/>
                  <a:gd name="T22" fmla="*/ 625 w 751"/>
                  <a:gd name="T23" fmla="*/ 125 h 439"/>
                  <a:gd name="T24" fmla="*/ 656 w 751"/>
                  <a:gd name="T25" fmla="*/ 125 h 439"/>
                  <a:gd name="T26" fmla="*/ 656 w 751"/>
                  <a:gd name="T27" fmla="*/ 344 h 439"/>
                  <a:gd name="T28" fmla="*/ 625 w 751"/>
                  <a:gd name="T29" fmla="*/ 344 h 439"/>
                  <a:gd name="T30" fmla="*/ 500 w 751"/>
                  <a:gd name="T31" fmla="*/ 344 h 439"/>
                  <a:gd name="T32" fmla="*/ 500 w 751"/>
                  <a:gd name="T33" fmla="*/ 344 h 439"/>
                  <a:gd name="T34" fmla="*/ 500 w 751"/>
                  <a:gd name="T35" fmla="*/ 125 h 439"/>
                  <a:gd name="T36" fmla="*/ 531 w 751"/>
                  <a:gd name="T37" fmla="*/ 125 h 439"/>
                  <a:gd name="T38" fmla="*/ 281 w 751"/>
                  <a:gd name="T39" fmla="*/ 125 h 439"/>
                  <a:gd name="T40" fmla="*/ 281 w 751"/>
                  <a:gd name="T41" fmla="*/ 125 h 439"/>
                  <a:gd name="T42" fmla="*/ 281 w 751"/>
                  <a:gd name="T43" fmla="*/ 125 h 439"/>
                  <a:gd name="T44" fmla="*/ 437 w 751"/>
                  <a:gd name="T45" fmla="*/ 125 h 439"/>
                  <a:gd name="T46" fmla="*/ 437 w 751"/>
                  <a:gd name="T47" fmla="*/ 188 h 439"/>
                  <a:gd name="T48" fmla="*/ 437 w 751"/>
                  <a:gd name="T49" fmla="*/ 344 h 439"/>
                  <a:gd name="T50" fmla="*/ 406 w 751"/>
                  <a:gd name="T51" fmla="*/ 344 h 439"/>
                  <a:gd name="T52" fmla="*/ 312 w 751"/>
                  <a:gd name="T53" fmla="*/ 344 h 439"/>
                  <a:gd name="T54" fmla="*/ 281 w 751"/>
                  <a:gd name="T55" fmla="*/ 344 h 439"/>
                  <a:gd name="T56" fmla="*/ 281 w 751"/>
                  <a:gd name="T57" fmla="*/ 125 h 439"/>
                  <a:gd name="T58" fmla="*/ 62 w 751"/>
                  <a:gd name="T59" fmla="*/ 125 h 439"/>
                  <a:gd name="T60" fmla="*/ 62 w 751"/>
                  <a:gd name="T61" fmla="*/ 125 h 439"/>
                  <a:gd name="T62" fmla="*/ 187 w 751"/>
                  <a:gd name="T63" fmla="*/ 125 h 439"/>
                  <a:gd name="T64" fmla="*/ 187 w 751"/>
                  <a:gd name="T65" fmla="*/ 344 h 439"/>
                  <a:gd name="T66" fmla="*/ 62 w 751"/>
                  <a:gd name="T67" fmla="*/ 344 h 439"/>
                  <a:gd name="T68" fmla="*/ 62 w 751"/>
                  <a:gd name="T69" fmla="*/ 12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1" h="439">
                    <a:moveTo>
                      <a:pt x="0" y="0"/>
                    </a:moveTo>
                    <a:lnTo>
                      <a:pt x="0" y="0"/>
                    </a:lnTo>
                    <a:cubicBezTo>
                      <a:pt x="0" y="125"/>
                      <a:pt x="0" y="250"/>
                      <a:pt x="0" y="375"/>
                    </a:cubicBezTo>
                    <a:cubicBezTo>
                      <a:pt x="0" y="407"/>
                      <a:pt x="0" y="438"/>
                      <a:pt x="31" y="438"/>
                    </a:cubicBezTo>
                    <a:cubicBezTo>
                      <a:pt x="250" y="438"/>
                      <a:pt x="469" y="438"/>
                      <a:pt x="687" y="438"/>
                    </a:cubicBezTo>
                    <a:cubicBezTo>
                      <a:pt x="719" y="438"/>
                      <a:pt x="750" y="407"/>
                      <a:pt x="750" y="375"/>
                    </a:cubicBezTo>
                    <a:cubicBezTo>
                      <a:pt x="750" y="250"/>
                      <a:pt x="750" y="125"/>
                      <a:pt x="750" y="0"/>
                    </a:cubicBezTo>
                    <a:lnTo>
                      <a:pt x="750" y="0"/>
                    </a:lnTo>
                    <a:cubicBezTo>
                      <a:pt x="500" y="0"/>
                      <a:pt x="250" y="0"/>
                      <a:pt x="0" y="0"/>
                    </a:cubicBezTo>
                    <a:close/>
                    <a:moveTo>
                      <a:pt x="531" y="125"/>
                    </a:moveTo>
                    <a:lnTo>
                      <a:pt x="531" y="125"/>
                    </a:lnTo>
                    <a:cubicBezTo>
                      <a:pt x="562" y="125"/>
                      <a:pt x="593" y="125"/>
                      <a:pt x="625" y="125"/>
                    </a:cubicBezTo>
                    <a:lnTo>
                      <a:pt x="656" y="125"/>
                    </a:lnTo>
                    <a:cubicBezTo>
                      <a:pt x="656" y="188"/>
                      <a:pt x="656" y="282"/>
                      <a:pt x="656" y="344"/>
                    </a:cubicBezTo>
                    <a:lnTo>
                      <a:pt x="625" y="344"/>
                    </a:lnTo>
                    <a:cubicBezTo>
                      <a:pt x="593" y="344"/>
                      <a:pt x="562" y="344"/>
                      <a:pt x="500" y="344"/>
                    </a:cubicBezTo>
                    <a:lnTo>
                      <a:pt x="500" y="344"/>
                    </a:lnTo>
                    <a:cubicBezTo>
                      <a:pt x="500" y="282"/>
                      <a:pt x="500" y="219"/>
                      <a:pt x="500" y="125"/>
                    </a:cubicBezTo>
                    <a:lnTo>
                      <a:pt x="531" y="125"/>
                    </a:lnTo>
                    <a:close/>
                    <a:moveTo>
                      <a:pt x="281" y="125"/>
                    </a:moveTo>
                    <a:lnTo>
                      <a:pt x="281" y="125"/>
                    </a:lnTo>
                    <a:lnTo>
                      <a:pt x="281" y="125"/>
                    </a:lnTo>
                    <a:cubicBezTo>
                      <a:pt x="344" y="125"/>
                      <a:pt x="375" y="125"/>
                      <a:pt x="437" y="125"/>
                    </a:cubicBezTo>
                    <a:cubicBezTo>
                      <a:pt x="437" y="125"/>
                      <a:pt x="437" y="157"/>
                      <a:pt x="437" y="188"/>
                    </a:cubicBezTo>
                    <a:cubicBezTo>
                      <a:pt x="437" y="219"/>
                      <a:pt x="437" y="282"/>
                      <a:pt x="437" y="344"/>
                    </a:cubicBezTo>
                    <a:cubicBezTo>
                      <a:pt x="437" y="344"/>
                      <a:pt x="437" y="344"/>
                      <a:pt x="406" y="344"/>
                    </a:cubicBezTo>
                    <a:cubicBezTo>
                      <a:pt x="375" y="344"/>
                      <a:pt x="344" y="344"/>
                      <a:pt x="312" y="344"/>
                    </a:cubicBezTo>
                    <a:cubicBezTo>
                      <a:pt x="281" y="344"/>
                      <a:pt x="281" y="344"/>
                      <a:pt x="281" y="344"/>
                    </a:cubicBezTo>
                    <a:cubicBezTo>
                      <a:pt x="281" y="282"/>
                      <a:pt x="281" y="188"/>
                      <a:pt x="281" y="125"/>
                    </a:cubicBezTo>
                    <a:close/>
                    <a:moveTo>
                      <a:pt x="62" y="125"/>
                    </a:moveTo>
                    <a:lnTo>
                      <a:pt x="62" y="125"/>
                    </a:lnTo>
                    <a:cubicBezTo>
                      <a:pt x="125" y="125"/>
                      <a:pt x="156" y="125"/>
                      <a:pt x="187" y="125"/>
                    </a:cubicBezTo>
                    <a:cubicBezTo>
                      <a:pt x="187" y="219"/>
                      <a:pt x="187" y="250"/>
                      <a:pt x="187" y="344"/>
                    </a:cubicBezTo>
                    <a:cubicBezTo>
                      <a:pt x="156" y="344"/>
                      <a:pt x="125" y="344"/>
                      <a:pt x="62" y="344"/>
                    </a:cubicBezTo>
                    <a:cubicBezTo>
                      <a:pt x="62" y="250"/>
                      <a:pt x="62" y="219"/>
                      <a:pt x="62" y="12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10" name="Freeform 15"/>
              <p:cNvSpPr>
                <a:spLocks noChangeArrowheads="1"/>
              </p:cNvSpPr>
              <p:nvPr/>
            </p:nvSpPr>
            <p:spPr bwMode="auto">
              <a:xfrm>
                <a:off x="12669770" y="4362150"/>
                <a:ext cx="113580" cy="33895"/>
              </a:xfrm>
              <a:custGeom>
                <a:avLst/>
                <a:gdLst>
                  <a:gd name="T0" fmla="*/ 843 w 844"/>
                  <a:gd name="T1" fmla="*/ 0 h 251"/>
                  <a:gd name="T2" fmla="*/ 843 w 844"/>
                  <a:gd name="T3" fmla="*/ 0 h 251"/>
                  <a:gd name="T4" fmla="*/ 0 w 844"/>
                  <a:gd name="T5" fmla="*/ 0 h 251"/>
                  <a:gd name="T6" fmla="*/ 0 w 844"/>
                  <a:gd name="T7" fmla="*/ 250 h 251"/>
                  <a:gd name="T8" fmla="*/ 32 w 844"/>
                  <a:gd name="T9" fmla="*/ 250 h 251"/>
                  <a:gd name="T10" fmla="*/ 843 w 844"/>
                  <a:gd name="T11" fmla="*/ 250 h 251"/>
                  <a:gd name="T12" fmla="*/ 843 w 844"/>
                  <a:gd name="T13" fmla="*/ 219 h 251"/>
                  <a:gd name="T14" fmla="*/ 843 w 844"/>
                  <a:gd name="T15" fmla="*/ 0 h 251"/>
                  <a:gd name="T16" fmla="*/ 718 w 844"/>
                  <a:gd name="T17" fmla="*/ 156 h 251"/>
                  <a:gd name="T18" fmla="*/ 718 w 844"/>
                  <a:gd name="T19" fmla="*/ 156 h 251"/>
                  <a:gd name="T20" fmla="*/ 687 w 844"/>
                  <a:gd name="T21" fmla="*/ 125 h 251"/>
                  <a:gd name="T22" fmla="*/ 718 w 844"/>
                  <a:gd name="T23" fmla="*/ 63 h 251"/>
                  <a:gd name="T24" fmla="*/ 781 w 844"/>
                  <a:gd name="T25" fmla="*/ 125 h 251"/>
                  <a:gd name="T26" fmla="*/ 718 w 844"/>
                  <a:gd name="T27" fmla="*/ 15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251">
                    <a:moveTo>
                      <a:pt x="843" y="0"/>
                    </a:moveTo>
                    <a:lnTo>
                      <a:pt x="843" y="0"/>
                    </a:lnTo>
                    <a:cubicBezTo>
                      <a:pt x="563" y="0"/>
                      <a:pt x="313" y="0"/>
                      <a:pt x="0" y="0"/>
                    </a:cubicBezTo>
                    <a:cubicBezTo>
                      <a:pt x="0" y="94"/>
                      <a:pt x="0" y="156"/>
                      <a:pt x="0" y="250"/>
                    </a:cubicBezTo>
                    <a:cubicBezTo>
                      <a:pt x="63" y="250"/>
                      <a:pt x="32" y="250"/>
                      <a:pt x="32" y="250"/>
                    </a:cubicBezTo>
                    <a:cubicBezTo>
                      <a:pt x="313" y="250"/>
                      <a:pt x="563" y="250"/>
                      <a:pt x="843" y="250"/>
                    </a:cubicBezTo>
                    <a:lnTo>
                      <a:pt x="843" y="219"/>
                    </a:lnTo>
                    <a:cubicBezTo>
                      <a:pt x="843" y="156"/>
                      <a:pt x="843" y="63"/>
                      <a:pt x="843" y="0"/>
                    </a:cubicBezTo>
                    <a:close/>
                    <a:moveTo>
                      <a:pt x="718" y="156"/>
                    </a:moveTo>
                    <a:lnTo>
                      <a:pt x="718" y="156"/>
                    </a:lnTo>
                    <a:lnTo>
                      <a:pt x="687" y="125"/>
                    </a:lnTo>
                    <a:cubicBezTo>
                      <a:pt x="687" y="94"/>
                      <a:pt x="718" y="63"/>
                      <a:pt x="718" y="63"/>
                    </a:cubicBezTo>
                    <a:cubicBezTo>
                      <a:pt x="749" y="63"/>
                      <a:pt x="781" y="94"/>
                      <a:pt x="781" y="125"/>
                    </a:cubicBezTo>
                    <a:cubicBezTo>
                      <a:pt x="781" y="125"/>
                      <a:pt x="749" y="156"/>
                      <a:pt x="718" y="156"/>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11" name="Freeform 16"/>
              <p:cNvSpPr>
                <a:spLocks noChangeArrowheads="1"/>
              </p:cNvSpPr>
              <p:nvPr/>
            </p:nvSpPr>
            <p:spPr bwMode="auto">
              <a:xfrm>
                <a:off x="12669770" y="4282466"/>
                <a:ext cx="113580" cy="29733"/>
              </a:xfrm>
              <a:custGeom>
                <a:avLst/>
                <a:gdLst>
                  <a:gd name="T0" fmla="*/ 843 w 844"/>
                  <a:gd name="T1" fmla="*/ 0 h 220"/>
                  <a:gd name="T2" fmla="*/ 843 w 844"/>
                  <a:gd name="T3" fmla="*/ 0 h 220"/>
                  <a:gd name="T4" fmla="*/ 0 w 844"/>
                  <a:gd name="T5" fmla="*/ 0 h 220"/>
                  <a:gd name="T6" fmla="*/ 0 w 844"/>
                  <a:gd name="T7" fmla="*/ 219 h 220"/>
                  <a:gd name="T8" fmla="*/ 32 w 844"/>
                  <a:gd name="T9" fmla="*/ 219 h 220"/>
                  <a:gd name="T10" fmla="*/ 32 w 844"/>
                  <a:gd name="T11" fmla="*/ 219 h 220"/>
                  <a:gd name="T12" fmla="*/ 843 w 844"/>
                  <a:gd name="T13" fmla="*/ 219 h 220"/>
                  <a:gd name="T14" fmla="*/ 843 w 844"/>
                  <a:gd name="T15" fmla="*/ 219 h 220"/>
                  <a:gd name="T16" fmla="*/ 843 w 844"/>
                  <a:gd name="T17" fmla="*/ 219 h 220"/>
                  <a:gd name="T18" fmla="*/ 843 w 844"/>
                  <a:gd name="T19" fmla="*/ 0 h 220"/>
                  <a:gd name="T20" fmla="*/ 749 w 844"/>
                  <a:gd name="T21" fmla="*/ 157 h 220"/>
                  <a:gd name="T22" fmla="*/ 749 w 844"/>
                  <a:gd name="T23" fmla="*/ 157 h 220"/>
                  <a:gd name="T24" fmla="*/ 687 w 844"/>
                  <a:gd name="T25" fmla="*/ 94 h 220"/>
                  <a:gd name="T26" fmla="*/ 749 w 844"/>
                  <a:gd name="T27" fmla="*/ 63 h 220"/>
                  <a:gd name="T28" fmla="*/ 781 w 844"/>
                  <a:gd name="T29" fmla="*/ 94 h 220"/>
                  <a:gd name="T30" fmla="*/ 749 w 844"/>
                  <a:gd name="T31" fmla="*/ 15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220">
                    <a:moveTo>
                      <a:pt x="843" y="0"/>
                    </a:moveTo>
                    <a:lnTo>
                      <a:pt x="843" y="0"/>
                    </a:lnTo>
                    <a:cubicBezTo>
                      <a:pt x="563" y="0"/>
                      <a:pt x="313" y="0"/>
                      <a:pt x="0" y="0"/>
                    </a:cubicBezTo>
                    <a:cubicBezTo>
                      <a:pt x="0" y="63"/>
                      <a:pt x="0" y="157"/>
                      <a:pt x="0" y="219"/>
                    </a:cubicBezTo>
                    <a:cubicBezTo>
                      <a:pt x="32" y="219"/>
                      <a:pt x="32" y="219"/>
                      <a:pt x="32" y="219"/>
                    </a:cubicBezTo>
                    <a:lnTo>
                      <a:pt x="32" y="219"/>
                    </a:lnTo>
                    <a:cubicBezTo>
                      <a:pt x="313" y="219"/>
                      <a:pt x="563" y="219"/>
                      <a:pt x="843" y="219"/>
                    </a:cubicBezTo>
                    <a:lnTo>
                      <a:pt x="843" y="219"/>
                    </a:lnTo>
                    <a:lnTo>
                      <a:pt x="843" y="219"/>
                    </a:lnTo>
                    <a:cubicBezTo>
                      <a:pt x="843" y="157"/>
                      <a:pt x="843" y="63"/>
                      <a:pt x="843" y="0"/>
                    </a:cubicBezTo>
                    <a:close/>
                    <a:moveTo>
                      <a:pt x="749" y="157"/>
                    </a:moveTo>
                    <a:lnTo>
                      <a:pt x="749" y="157"/>
                    </a:lnTo>
                    <a:cubicBezTo>
                      <a:pt x="718" y="157"/>
                      <a:pt x="687" y="125"/>
                      <a:pt x="687" y="94"/>
                    </a:cubicBezTo>
                    <a:cubicBezTo>
                      <a:pt x="687" y="94"/>
                      <a:pt x="718" y="63"/>
                      <a:pt x="749" y="63"/>
                    </a:cubicBezTo>
                    <a:lnTo>
                      <a:pt x="781" y="94"/>
                    </a:lnTo>
                    <a:cubicBezTo>
                      <a:pt x="781" y="125"/>
                      <a:pt x="749" y="157"/>
                      <a:pt x="749" y="157"/>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12" name="Freeform 17"/>
              <p:cNvSpPr>
                <a:spLocks noChangeArrowheads="1"/>
              </p:cNvSpPr>
              <p:nvPr/>
            </p:nvSpPr>
            <p:spPr bwMode="auto">
              <a:xfrm>
                <a:off x="12669770" y="4324687"/>
                <a:ext cx="113580" cy="25571"/>
              </a:xfrm>
              <a:custGeom>
                <a:avLst/>
                <a:gdLst>
                  <a:gd name="T0" fmla="*/ 843 w 844"/>
                  <a:gd name="T1" fmla="*/ 0 h 188"/>
                  <a:gd name="T2" fmla="*/ 843 w 844"/>
                  <a:gd name="T3" fmla="*/ 0 h 188"/>
                  <a:gd name="T4" fmla="*/ 32 w 844"/>
                  <a:gd name="T5" fmla="*/ 0 h 188"/>
                  <a:gd name="T6" fmla="*/ 0 w 844"/>
                  <a:gd name="T7" fmla="*/ 0 h 188"/>
                  <a:gd name="T8" fmla="*/ 0 w 844"/>
                  <a:gd name="T9" fmla="*/ 187 h 188"/>
                  <a:gd name="T10" fmla="*/ 843 w 844"/>
                  <a:gd name="T11" fmla="*/ 187 h 188"/>
                  <a:gd name="T12" fmla="*/ 843 w 844"/>
                  <a:gd name="T13" fmla="*/ 187 h 188"/>
                  <a:gd name="T14" fmla="*/ 843 w 844"/>
                  <a:gd name="T15" fmla="*/ 187 h 188"/>
                  <a:gd name="T16" fmla="*/ 843 w 844"/>
                  <a:gd name="T17" fmla="*/ 62 h 188"/>
                  <a:gd name="T18" fmla="*/ 843 w 844"/>
                  <a:gd name="T19" fmla="*/ 0 h 188"/>
                  <a:gd name="T20" fmla="*/ 718 w 844"/>
                  <a:gd name="T21" fmla="*/ 125 h 188"/>
                  <a:gd name="T22" fmla="*/ 718 w 844"/>
                  <a:gd name="T23" fmla="*/ 125 h 188"/>
                  <a:gd name="T24" fmla="*/ 687 w 844"/>
                  <a:gd name="T25" fmla="*/ 94 h 188"/>
                  <a:gd name="T26" fmla="*/ 749 w 844"/>
                  <a:gd name="T27" fmla="*/ 62 h 188"/>
                  <a:gd name="T28" fmla="*/ 781 w 844"/>
                  <a:gd name="T29" fmla="*/ 94 h 188"/>
                  <a:gd name="T30" fmla="*/ 718 w 844"/>
                  <a:gd name="T31" fmla="*/ 12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188">
                    <a:moveTo>
                      <a:pt x="843" y="0"/>
                    </a:moveTo>
                    <a:lnTo>
                      <a:pt x="843" y="0"/>
                    </a:lnTo>
                    <a:cubicBezTo>
                      <a:pt x="563" y="0"/>
                      <a:pt x="313" y="0"/>
                      <a:pt x="32" y="0"/>
                    </a:cubicBezTo>
                    <a:cubicBezTo>
                      <a:pt x="32" y="0"/>
                      <a:pt x="63" y="0"/>
                      <a:pt x="0" y="0"/>
                    </a:cubicBezTo>
                    <a:cubicBezTo>
                      <a:pt x="0" y="62"/>
                      <a:pt x="0" y="125"/>
                      <a:pt x="0" y="187"/>
                    </a:cubicBezTo>
                    <a:cubicBezTo>
                      <a:pt x="313" y="187"/>
                      <a:pt x="563" y="187"/>
                      <a:pt x="843" y="187"/>
                    </a:cubicBezTo>
                    <a:lnTo>
                      <a:pt x="843" y="187"/>
                    </a:lnTo>
                    <a:lnTo>
                      <a:pt x="843" y="187"/>
                    </a:lnTo>
                    <a:cubicBezTo>
                      <a:pt x="843" y="156"/>
                      <a:pt x="843" y="94"/>
                      <a:pt x="843" y="62"/>
                    </a:cubicBezTo>
                    <a:cubicBezTo>
                      <a:pt x="843" y="31"/>
                      <a:pt x="843" y="0"/>
                      <a:pt x="843" y="0"/>
                    </a:cubicBezTo>
                    <a:close/>
                    <a:moveTo>
                      <a:pt x="718" y="125"/>
                    </a:moveTo>
                    <a:lnTo>
                      <a:pt x="718" y="125"/>
                    </a:lnTo>
                    <a:cubicBezTo>
                      <a:pt x="718" y="125"/>
                      <a:pt x="687" y="125"/>
                      <a:pt x="687" y="94"/>
                    </a:cubicBezTo>
                    <a:cubicBezTo>
                      <a:pt x="687" y="62"/>
                      <a:pt x="718" y="62"/>
                      <a:pt x="749" y="62"/>
                    </a:cubicBezTo>
                    <a:cubicBezTo>
                      <a:pt x="749" y="62"/>
                      <a:pt x="781" y="62"/>
                      <a:pt x="781" y="94"/>
                    </a:cubicBezTo>
                    <a:cubicBezTo>
                      <a:pt x="781" y="125"/>
                      <a:pt x="749" y="125"/>
                      <a:pt x="718" y="125"/>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13" name="Freeform 18"/>
              <p:cNvSpPr>
                <a:spLocks noChangeArrowheads="1"/>
              </p:cNvSpPr>
              <p:nvPr/>
            </p:nvSpPr>
            <p:spPr bwMode="auto">
              <a:xfrm>
                <a:off x="12594249" y="4328850"/>
                <a:ext cx="67791" cy="80279"/>
              </a:xfrm>
              <a:custGeom>
                <a:avLst/>
                <a:gdLst>
                  <a:gd name="T0" fmla="*/ 469 w 501"/>
                  <a:gd name="T1" fmla="*/ 406 h 595"/>
                  <a:gd name="T2" fmla="*/ 469 w 501"/>
                  <a:gd name="T3" fmla="*/ 406 h 595"/>
                  <a:gd name="T4" fmla="*/ 125 w 501"/>
                  <a:gd name="T5" fmla="*/ 406 h 595"/>
                  <a:gd name="T6" fmla="*/ 125 w 501"/>
                  <a:gd name="T7" fmla="*/ 406 h 595"/>
                  <a:gd name="T8" fmla="*/ 125 w 501"/>
                  <a:gd name="T9" fmla="*/ 406 h 595"/>
                  <a:gd name="T10" fmla="*/ 125 w 501"/>
                  <a:gd name="T11" fmla="*/ 31 h 595"/>
                  <a:gd name="T12" fmla="*/ 94 w 501"/>
                  <a:gd name="T13" fmla="*/ 0 h 595"/>
                  <a:gd name="T14" fmla="*/ 62 w 501"/>
                  <a:gd name="T15" fmla="*/ 31 h 595"/>
                  <a:gd name="T16" fmla="*/ 62 w 501"/>
                  <a:gd name="T17" fmla="*/ 406 h 595"/>
                  <a:gd name="T18" fmla="*/ 62 w 501"/>
                  <a:gd name="T19" fmla="*/ 406 h 595"/>
                  <a:gd name="T20" fmla="*/ 0 w 501"/>
                  <a:gd name="T21" fmla="*/ 406 h 595"/>
                  <a:gd name="T22" fmla="*/ 0 w 501"/>
                  <a:gd name="T23" fmla="*/ 594 h 595"/>
                  <a:gd name="T24" fmla="*/ 500 w 501"/>
                  <a:gd name="T25" fmla="*/ 594 h 595"/>
                  <a:gd name="T26" fmla="*/ 500 w 501"/>
                  <a:gd name="T27" fmla="*/ 438 h 595"/>
                  <a:gd name="T28" fmla="*/ 469 w 501"/>
                  <a:gd name="T29" fmla="*/ 406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1" h="595">
                    <a:moveTo>
                      <a:pt x="469" y="406"/>
                    </a:moveTo>
                    <a:lnTo>
                      <a:pt x="469" y="406"/>
                    </a:lnTo>
                    <a:cubicBezTo>
                      <a:pt x="375" y="406"/>
                      <a:pt x="250" y="406"/>
                      <a:pt x="125" y="406"/>
                    </a:cubicBezTo>
                    <a:lnTo>
                      <a:pt x="125" y="406"/>
                    </a:lnTo>
                    <a:lnTo>
                      <a:pt x="125" y="406"/>
                    </a:lnTo>
                    <a:cubicBezTo>
                      <a:pt x="125" y="281"/>
                      <a:pt x="125" y="156"/>
                      <a:pt x="125" y="31"/>
                    </a:cubicBezTo>
                    <a:cubicBezTo>
                      <a:pt x="125" y="0"/>
                      <a:pt x="94" y="0"/>
                      <a:pt x="94" y="0"/>
                    </a:cubicBezTo>
                    <a:cubicBezTo>
                      <a:pt x="94" y="0"/>
                      <a:pt x="62" y="0"/>
                      <a:pt x="62" y="31"/>
                    </a:cubicBezTo>
                    <a:cubicBezTo>
                      <a:pt x="62" y="156"/>
                      <a:pt x="62" y="281"/>
                      <a:pt x="62" y="406"/>
                    </a:cubicBezTo>
                    <a:lnTo>
                      <a:pt x="62" y="406"/>
                    </a:lnTo>
                    <a:cubicBezTo>
                      <a:pt x="31" y="406"/>
                      <a:pt x="0" y="406"/>
                      <a:pt x="0" y="406"/>
                    </a:cubicBezTo>
                    <a:cubicBezTo>
                      <a:pt x="0" y="469"/>
                      <a:pt x="0" y="531"/>
                      <a:pt x="0" y="594"/>
                    </a:cubicBezTo>
                    <a:cubicBezTo>
                      <a:pt x="156" y="594"/>
                      <a:pt x="312" y="594"/>
                      <a:pt x="500" y="594"/>
                    </a:cubicBezTo>
                    <a:cubicBezTo>
                      <a:pt x="500" y="531"/>
                      <a:pt x="500" y="469"/>
                      <a:pt x="500" y="438"/>
                    </a:cubicBezTo>
                    <a:cubicBezTo>
                      <a:pt x="500" y="406"/>
                      <a:pt x="500" y="406"/>
                      <a:pt x="469" y="4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sp>
            <p:nvSpPr>
              <p:cNvPr id="214" name="Freeform 19"/>
              <p:cNvSpPr>
                <a:spLocks noChangeArrowheads="1"/>
              </p:cNvSpPr>
              <p:nvPr/>
            </p:nvSpPr>
            <p:spPr bwMode="auto">
              <a:xfrm>
                <a:off x="12594249" y="4413291"/>
                <a:ext cx="67791" cy="29733"/>
              </a:xfrm>
              <a:custGeom>
                <a:avLst/>
                <a:gdLst>
                  <a:gd name="T0" fmla="*/ 0 w 501"/>
                  <a:gd name="T1" fmla="*/ 219 h 220"/>
                  <a:gd name="T2" fmla="*/ 0 w 501"/>
                  <a:gd name="T3" fmla="*/ 219 h 220"/>
                  <a:gd name="T4" fmla="*/ 500 w 501"/>
                  <a:gd name="T5" fmla="*/ 219 h 220"/>
                  <a:gd name="T6" fmla="*/ 500 w 501"/>
                  <a:gd name="T7" fmla="*/ 0 h 220"/>
                  <a:gd name="T8" fmla="*/ 0 w 501"/>
                  <a:gd name="T9" fmla="*/ 0 h 220"/>
                  <a:gd name="T10" fmla="*/ 0 w 501"/>
                  <a:gd name="T11" fmla="*/ 219 h 220"/>
                </a:gdLst>
                <a:ahLst/>
                <a:cxnLst>
                  <a:cxn ang="0">
                    <a:pos x="T0" y="T1"/>
                  </a:cxn>
                  <a:cxn ang="0">
                    <a:pos x="T2" y="T3"/>
                  </a:cxn>
                  <a:cxn ang="0">
                    <a:pos x="T4" y="T5"/>
                  </a:cxn>
                  <a:cxn ang="0">
                    <a:pos x="T6" y="T7"/>
                  </a:cxn>
                  <a:cxn ang="0">
                    <a:pos x="T8" y="T9"/>
                  </a:cxn>
                  <a:cxn ang="0">
                    <a:pos x="T10" y="T11"/>
                  </a:cxn>
                </a:cxnLst>
                <a:rect l="0" t="0" r="r" b="b"/>
                <a:pathLst>
                  <a:path w="501" h="220">
                    <a:moveTo>
                      <a:pt x="0" y="219"/>
                    </a:moveTo>
                    <a:lnTo>
                      <a:pt x="0" y="219"/>
                    </a:lnTo>
                    <a:cubicBezTo>
                      <a:pt x="156" y="219"/>
                      <a:pt x="312" y="219"/>
                      <a:pt x="500" y="219"/>
                    </a:cubicBezTo>
                    <a:cubicBezTo>
                      <a:pt x="500" y="125"/>
                      <a:pt x="500" y="94"/>
                      <a:pt x="500" y="0"/>
                    </a:cubicBezTo>
                    <a:cubicBezTo>
                      <a:pt x="312" y="0"/>
                      <a:pt x="156" y="0"/>
                      <a:pt x="0" y="0"/>
                    </a:cubicBezTo>
                    <a:cubicBezTo>
                      <a:pt x="0" y="94"/>
                      <a:pt x="0" y="125"/>
                      <a:pt x="0" y="21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rgbClr val="FFFFFF"/>
                  </a:solidFill>
                  <a:latin typeface="Calibri"/>
                </a:endParaRPr>
              </a:p>
            </p:txBody>
          </p:sp>
        </p:grpSp>
      </p:grpSp>
      <p:sp>
        <p:nvSpPr>
          <p:cNvPr id="215" name="Freeform 1"/>
          <p:cNvSpPr>
            <a:spLocks noChangeArrowheads="1"/>
          </p:cNvSpPr>
          <p:nvPr/>
        </p:nvSpPr>
        <p:spPr bwMode="auto">
          <a:xfrm>
            <a:off x="9370514" y="4508410"/>
            <a:ext cx="523182" cy="302521"/>
          </a:xfrm>
          <a:custGeom>
            <a:avLst/>
            <a:gdLst>
              <a:gd name="T0" fmla="*/ 4499 w 5187"/>
              <a:gd name="T1" fmla="*/ 1094 h 3000"/>
              <a:gd name="T2" fmla="*/ 4499 w 5187"/>
              <a:gd name="T3" fmla="*/ 1094 h 3000"/>
              <a:gd name="T4" fmla="*/ 4280 w 5187"/>
              <a:gd name="T5" fmla="*/ 907 h 3000"/>
              <a:gd name="T6" fmla="*/ 3718 w 5187"/>
              <a:gd name="T7" fmla="*/ 532 h 3000"/>
              <a:gd name="T8" fmla="*/ 3624 w 5187"/>
              <a:gd name="T9" fmla="*/ 469 h 3000"/>
              <a:gd name="T10" fmla="*/ 2968 w 5187"/>
              <a:gd name="T11" fmla="*/ 125 h 3000"/>
              <a:gd name="T12" fmla="*/ 2718 w 5187"/>
              <a:gd name="T13" fmla="*/ 188 h 3000"/>
              <a:gd name="T14" fmla="*/ 2655 w 5187"/>
              <a:gd name="T15" fmla="*/ 188 h 3000"/>
              <a:gd name="T16" fmla="*/ 2531 w 5187"/>
              <a:gd name="T17" fmla="*/ 157 h 3000"/>
              <a:gd name="T18" fmla="*/ 2000 w 5187"/>
              <a:gd name="T19" fmla="*/ 0 h 3000"/>
              <a:gd name="T20" fmla="*/ 1125 w 5187"/>
              <a:gd name="T21" fmla="*/ 625 h 3000"/>
              <a:gd name="T22" fmla="*/ 969 w 5187"/>
              <a:gd name="T23" fmla="*/ 750 h 3000"/>
              <a:gd name="T24" fmla="*/ 0 w 5187"/>
              <a:gd name="T25" fmla="*/ 1843 h 3000"/>
              <a:gd name="T26" fmla="*/ 1125 w 5187"/>
              <a:gd name="T27" fmla="*/ 2937 h 3000"/>
              <a:gd name="T28" fmla="*/ 1281 w 5187"/>
              <a:gd name="T29" fmla="*/ 2937 h 3000"/>
              <a:gd name="T30" fmla="*/ 1281 w 5187"/>
              <a:gd name="T31" fmla="*/ 2687 h 3000"/>
              <a:gd name="T32" fmla="*/ 1281 w 5187"/>
              <a:gd name="T33" fmla="*/ 2687 h 3000"/>
              <a:gd name="T34" fmla="*/ 1250 w 5187"/>
              <a:gd name="T35" fmla="*/ 2687 h 3000"/>
              <a:gd name="T36" fmla="*/ 1125 w 5187"/>
              <a:gd name="T37" fmla="*/ 2718 h 3000"/>
              <a:gd name="T38" fmla="*/ 250 w 5187"/>
              <a:gd name="T39" fmla="*/ 1843 h 3000"/>
              <a:gd name="T40" fmla="*/ 250 w 5187"/>
              <a:gd name="T41" fmla="*/ 1843 h 3000"/>
              <a:gd name="T42" fmla="*/ 1000 w 5187"/>
              <a:gd name="T43" fmla="*/ 969 h 3000"/>
              <a:gd name="T44" fmla="*/ 1344 w 5187"/>
              <a:gd name="T45" fmla="*/ 688 h 3000"/>
              <a:gd name="T46" fmla="*/ 2000 w 5187"/>
              <a:gd name="T47" fmla="*/ 250 h 3000"/>
              <a:gd name="T48" fmla="*/ 2406 w 5187"/>
              <a:gd name="T49" fmla="*/ 375 h 3000"/>
              <a:gd name="T50" fmla="*/ 2655 w 5187"/>
              <a:gd name="T51" fmla="*/ 438 h 3000"/>
              <a:gd name="T52" fmla="*/ 2780 w 5187"/>
              <a:gd name="T53" fmla="*/ 407 h 3000"/>
              <a:gd name="T54" fmla="*/ 2968 w 5187"/>
              <a:gd name="T55" fmla="*/ 375 h 3000"/>
              <a:gd name="T56" fmla="*/ 3405 w 5187"/>
              <a:gd name="T57" fmla="*/ 594 h 3000"/>
              <a:gd name="T58" fmla="*/ 3686 w 5187"/>
              <a:gd name="T59" fmla="*/ 782 h 3000"/>
              <a:gd name="T60" fmla="*/ 3686 w 5187"/>
              <a:gd name="T61" fmla="*/ 782 h 3000"/>
              <a:gd name="T62" fmla="*/ 4061 w 5187"/>
              <a:gd name="T63" fmla="*/ 1063 h 3000"/>
              <a:gd name="T64" fmla="*/ 4436 w 5187"/>
              <a:gd name="T65" fmla="*/ 1313 h 3000"/>
              <a:gd name="T66" fmla="*/ 4936 w 5187"/>
              <a:gd name="T67" fmla="*/ 1874 h 3000"/>
              <a:gd name="T68" fmla="*/ 4499 w 5187"/>
              <a:gd name="T69" fmla="*/ 2406 h 3000"/>
              <a:gd name="T70" fmla="*/ 4217 w 5187"/>
              <a:gd name="T71" fmla="*/ 2562 h 3000"/>
              <a:gd name="T72" fmla="*/ 3811 w 5187"/>
              <a:gd name="T73" fmla="*/ 2749 h 3000"/>
              <a:gd name="T74" fmla="*/ 3811 w 5187"/>
              <a:gd name="T75" fmla="*/ 2999 h 3000"/>
              <a:gd name="T76" fmla="*/ 4343 w 5187"/>
              <a:gd name="T77" fmla="*/ 2718 h 3000"/>
              <a:gd name="T78" fmla="*/ 4561 w 5187"/>
              <a:gd name="T79" fmla="*/ 2624 h 3000"/>
              <a:gd name="T80" fmla="*/ 5186 w 5187"/>
              <a:gd name="T81" fmla="*/ 1874 h 3000"/>
              <a:gd name="T82" fmla="*/ 4499 w 5187"/>
              <a:gd name="T83" fmla="*/ 1094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87" h="3000">
                <a:moveTo>
                  <a:pt x="4499" y="1094"/>
                </a:moveTo>
                <a:lnTo>
                  <a:pt x="4499" y="1094"/>
                </a:lnTo>
                <a:cubicBezTo>
                  <a:pt x="4436" y="1063"/>
                  <a:pt x="4343" y="1032"/>
                  <a:pt x="4280" y="907"/>
                </a:cubicBezTo>
                <a:cubicBezTo>
                  <a:pt x="4155" y="750"/>
                  <a:pt x="3968" y="594"/>
                  <a:pt x="3718" y="532"/>
                </a:cubicBezTo>
                <a:cubicBezTo>
                  <a:pt x="3655" y="532"/>
                  <a:pt x="3655" y="532"/>
                  <a:pt x="3624" y="469"/>
                </a:cubicBezTo>
                <a:cubicBezTo>
                  <a:pt x="3499" y="250"/>
                  <a:pt x="3249" y="125"/>
                  <a:pt x="2968" y="125"/>
                </a:cubicBezTo>
                <a:cubicBezTo>
                  <a:pt x="2874" y="125"/>
                  <a:pt x="2780" y="125"/>
                  <a:pt x="2718" y="188"/>
                </a:cubicBezTo>
                <a:cubicBezTo>
                  <a:pt x="2686" y="188"/>
                  <a:pt x="2655" y="188"/>
                  <a:pt x="2655" y="188"/>
                </a:cubicBezTo>
                <a:cubicBezTo>
                  <a:pt x="2624" y="188"/>
                  <a:pt x="2562" y="188"/>
                  <a:pt x="2531" y="157"/>
                </a:cubicBezTo>
                <a:cubicBezTo>
                  <a:pt x="2375" y="32"/>
                  <a:pt x="2187" y="0"/>
                  <a:pt x="2000" y="0"/>
                </a:cubicBezTo>
                <a:cubicBezTo>
                  <a:pt x="1594" y="0"/>
                  <a:pt x="1250" y="250"/>
                  <a:pt x="1125" y="625"/>
                </a:cubicBezTo>
                <a:cubicBezTo>
                  <a:pt x="1125" y="657"/>
                  <a:pt x="1062" y="750"/>
                  <a:pt x="969" y="750"/>
                </a:cubicBezTo>
                <a:cubicBezTo>
                  <a:pt x="437" y="813"/>
                  <a:pt x="0" y="1282"/>
                  <a:pt x="0" y="1843"/>
                </a:cubicBezTo>
                <a:cubicBezTo>
                  <a:pt x="0" y="2437"/>
                  <a:pt x="500" y="2937"/>
                  <a:pt x="1125" y="2937"/>
                </a:cubicBezTo>
                <a:cubicBezTo>
                  <a:pt x="1156" y="2937"/>
                  <a:pt x="1219" y="2937"/>
                  <a:pt x="1281" y="2937"/>
                </a:cubicBezTo>
                <a:cubicBezTo>
                  <a:pt x="1281" y="2687"/>
                  <a:pt x="1281" y="2687"/>
                  <a:pt x="1281" y="2687"/>
                </a:cubicBezTo>
                <a:lnTo>
                  <a:pt x="1281" y="2687"/>
                </a:lnTo>
                <a:lnTo>
                  <a:pt x="1250" y="2687"/>
                </a:lnTo>
                <a:cubicBezTo>
                  <a:pt x="1187" y="2718"/>
                  <a:pt x="1156" y="2718"/>
                  <a:pt x="1125" y="2718"/>
                </a:cubicBezTo>
                <a:cubicBezTo>
                  <a:pt x="625" y="2718"/>
                  <a:pt x="250" y="2312"/>
                  <a:pt x="250" y="1843"/>
                </a:cubicBezTo>
                <a:lnTo>
                  <a:pt x="250" y="1843"/>
                </a:lnTo>
                <a:cubicBezTo>
                  <a:pt x="250" y="1407"/>
                  <a:pt x="562" y="1063"/>
                  <a:pt x="1000" y="969"/>
                </a:cubicBezTo>
                <a:cubicBezTo>
                  <a:pt x="1187" y="969"/>
                  <a:pt x="1281" y="875"/>
                  <a:pt x="1344" y="688"/>
                </a:cubicBezTo>
                <a:cubicBezTo>
                  <a:pt x="1469" y="438"/>
                  <a:pt x="1719" y="250"/>
                  <a:pt x="2000" y="250"/>
                </a:cubicBezTo>
                <a:cubicBezTo>
                  <a:pt x="2156" y="250"/>
                  <a:pt x="2281" y="313"/>
                  <a:pt x="2406" y="375"/>
                </a:cubicBezTo>
                <a:cubicBezTo>
                  <a:pt x="2469" y="407"/>
                  <a:pt x="2562" y="438"/>
                  <a:pt x="2655" y="438"/>
                </a:cubicBezTo>
                <a:cubicBezTo>
                  <a:pt x="2718" y="438"/>
                  <a:pt x="2749" y="438"/>
                  <a:pt x="2780" y="407"/>
                </a:cubicBezTo>
                <a:cubicBezTo>
                  <a:pt x="2843" y="407"/>
                  <a:pt x="2905" y="375"/>
                  <a:pt x="2968" y="375"/>
                </a:cubicBezTo>
                <a:cubicBezTo>
                  <a:pt x="3155" y="375"/>
                  <a:pt x="3343" y="469"/>
                  <a:pt x="3405" y="594"/>
                </a:cubicBezTo>
                <a:cubicBezTo>
                  <a:pt x="3467" y="719"/>
                  <a:pt x="3624" y="750"/>
                  <a:pt x="3686" y="782"/>
                </a:cubicBezTo>
                <a:lnTo>
                  <a:pt x="3686" y="782"/>
                </a:lnTo>
                <a:cubicBezTo>
                  <a:pt x="3842" y="813"/>
                  <a:pt x="3968" y="907"/>
                  <a:pt x="4061" y="1063"/>
                </a:cubicBezTo>
                <a:cubicBezTo>
                  <a:pt x="4155" y="1188"/>
                  <a:pt x="4280" y="1282"/>
                  <a:pt x="4436" y="1313"/>
                </a:cubicBezTo>
                <a:cubicBezTo>
                  <a:pt x="4718" y="1375"/>
                  <a:pt x="4936" y="1593"/>
                  <a:pt x="4936" y="1874"/>
                </a:cubicBezTo>
                <a:cubicBezTo>
                  <a:pt x="4936" y="2093"/>
                  <a:pt x="4749" y="2312"/>
                  <a:pt x="4499" y="2406"/>
                </a:cubicBezTo>
                <a:cubicBezTo>
                  <a:pt x="4436" y="2406"/>
                  <a:pt x="4280" y="2468"/>
                  <a:pt x="4217" y="2562"/>
                </a:cubicBezTo>
                <a:cubicBezTo>
                  <a:pt x="4093" y="2656"/>
                  <a:pt x="3968" y="2718"/>
                  <a:pt x="3811" y="2749"/>
                </a:cubicBezTo>
                <a:cubicBezTo>
                  <a:pt x="3811" y="2999"/>
                  <a:pt x="3811" y="2999"/>
                  <a:pt x="3811" y="2999"/>
                </a:cubicBezTo>
                <a:cubicBezTo>
                  <a:pt x="4030" y="2968"/>
                  <a:pt x="4217" y="2874"/>
                  <a:pt x="4343" y="2718"/>
                </a:cubicBezTo>
                <a:cubicBezTo>
                  <a:pt x="4436" y="2687"/>
                  <a:pt x="4530" y="2656"/>
                  <a:pt x="4561" y="2624"/>
                </a:cubicBezTo>
                <a:cubicBezTo>
                  <a:pt x="4905" y="2562"/>
                  <a:pt x="5186" y="2218"/>
                  <a:pt x="5186" y="1874"/>
                </a:cubicBezTo>
                <a:cubicBezTo>
                  <a:pt x="5186" y="1469"/>
                  <a:pt x="4874" y="1157"/>
                  <a:pt x="4499" y="1094"/>
                </a:cubicBezTo>
              </a:path>
            </a:pathLst>
          </a:custGeom>
          <a:solidFill>
            <a:srgbClr val="FFFFFF"/>
          </a:solidFill>
          <a:ln>
            <a:noFill/>
          </a:ln>
          <a:effectLst/>
        </p:spPr>
        <p:txBody>
          <a:bodyPr wrap="none" anchor="ctr"/>
          <a:lstStyle/>
          <a:p>
            <a:endParaRPr lang="en-US">
              <a:solidFill>
                <a:srgbClr val="FFFFFF"/>
              </a:solidFill>
              <a:latin typeface="Calibri"/>
            </a:endParaRPr>
          </a:p>
        </p:txBody>
      </p:sp>
      <p:sp>
        <p:nvSpPr>
          <p:cNvPr id="216" name="Freeform 5"/>
          <p:cNvSpPr>
            <a:spLocks noChangeAspect="1" noChangeArrowheads="1"/>
          </p:cNvSpPr>
          <p:nvPr/>
        </p:nvSpPr>
        <p:spPr bwMode="auto">
          <a:xfrm>
            <a:off x="9916404" y="3780208"/>
            <a:ext cx="490490" cy="275901"/>
          </a:xfrm>
          <a:custGeom>
            <a:avLst/>
            <a:gdLst>
              <a:gd name="T0" fmla="*/ 1876 w 2964"/>
              <a:gd name="T1" fmla="*/ 231 h 1668"/>
              <a:gd name="T2" fmla="*/ 613 w 2964"/>
              <a:gd name="T3" fmla="*/ 463 h 1668"/>
              <a:gd name="T4" fmla="*/ 602 w 2964"/>
              <a:gd name="T5" fmla="*/ 1667 h 1668"/>
              <a:gd name="T6" fmla="*/ 2430 w 2964"/>
              <a:gd name="T7" fmla="*/ 602 h 1668"/>
              <a:gd name="T8" fmla="*/ 1158 w 2964"/>
              <a:gd name="T9" fmla="*/ 312 h 1668"/>
              <a:gd name="T10" fmla="*/ 972 w 2964"/>
              <a:gd name="T11" fmla="*/ 440 h 1668"/>
              <a:gd name="T12" fmla="*/ 2200 w 2964"/>
              <a:gd name="T13" fmla="*/ 1250 h 1668"/>
              <a:gd name="T14" fmla="*/ 1899 w 2964"/>
              <a:gd name="T15" fmla="*/ 1273 h 1668"/>
              <a:gd name="T16" fmla="*/ 1644 w 2964"/>
              <a:gd name="T17" fmla="*/ 1204 h 1668"/>
              <a:gd name="T18" fmla="*/ 1574 w 2964"/>
              <a:gd name="T19" fmla="*/ 1482 h 1668"/>
              <a:gd name="T20" fmla="*/ 1354 w 2964"/>
              <a:gd name="T21" fmla="*/ 1320 h 1668"/>
              <a:gd name="T22" fmla="*/ 1297 w 2964"/>
              <a:gd name="T23" fmla="*/ 1308 h 1668"/>
              <a:gd name="T24" fmla="*/ 1077 w 2964"/>
              <a:gd name="T25" fmla="*/ 1366 h 1668"/>
              <a:gd name="T26" fmla="*/ 961 w 2964"/>
              <a:gd name="T27" fmla="*/ 1412 h 1668"/>
              <a:gd name="T28" fmla="*/ 556 w 2964"/>
              <a:gd name="T29" fmla="*/ 1320 h 1668"/>
              <a:gd name="T30" fmla="*/ 718 w 2964"/>
              <a:gd name="T31" fmla="*/ 1123 h 1668"/>
              <a:gd name="T32" fmla="*/ 787 w 2964"/>
              <a:gd name="T33" fmla="*/ 926 h 1668"/>
              <a:gd name="T34" fmla="*/ 949 w 2964"/>
              <a:gd name="T35" fmla="*/ 787 h 1668"/>
              <a:gd name="T36" fmla="*/ 1331 w 2964"/>
              <a:gd name="T37" fmla="*/ 463 h 1668"/>
              <a:gd name="T38" fmla="*/ 1656 w 2964"/>
              <a:gd name="T39" fmla="*/ 579 h 1668"/>
              <a:gd name="T40" fmla="*/ 1852 w 2964"/>
              <a:gd name="T41" fmla="*/ 729 h 1668"/>
              <a:gd name="T42" fmla="*/ 1910 w 2964"/>
              <a:gd name="T43" fmla="*/ 718 h 1668"/>
              <a:gd name="T44" fmla="*/ 2153 w 2964"/>
              <a:gd name="T45" fmla="*/ 1018 h 1668"/>
              <a:gd name="T46" fmla="*/ 2314 w 2964"/>
              <a:gd name="T47" fmla="*/ 1204 h 1668"/>
              <a:gd name="T48" fmla="*/ 2314 w 2964"/>
              <a:gd name="T49" fmla="*/ 914 h 1668"/>
              <a:gd name="T50" fmla="*/ 2453 w 2964"/>
              <a:gd name="T51" fmla="*/ 810 h 1668"/>
              <a:gd name="T52" fmla="*/ 1690 w 2964"/>
              <a:gd name="T53" fmla="*/ 659 h 1668"/>
              <a:gd name="T54" fmla="*/ 1366 w 2964"/>
              <a:gd name="T55" fmla="*/ 798 h 1668"/>
              <a:gd name="T56" fmla="*/ 1030 w 2964"/>
              <a:gd name="T57" fmla="*/ 625 h 1668"/>
              <a:gd name="T58" fmla="*/ 996 w 2964"/>
              <a:gd name="T59" fmla="*/ 659 h 1668"/>
              <a:gd name="T60" fmla="*/ 1227 w 2964"/>
              <a:gd name="T61" fmla="*/ 1227 h 1668"/>
              <a:gd name="T62" fmla="*/ 996 w 2964"/>
              <a:gd name="T63" fmla="*/ 868 h 1668"/>
              <a:gd name="T64" fmla="*/ 1181 w 2964"/>
              <a:gd name="T65" fmla="*/ 1007 h 1668"/>
              <a:gd name="T66" fmla="*/ 996 w 2964"/>
              <a:gd name="T67" fmla="*/ 1076 h 1668"/>
              <a:gd name="T68" fmla="*/ 949 w 2964"/>
              <a:gd name="T69" fmla="*/ 1354 h 1668"/>
              <a:gd name="T70" fmla="*/ 764 w 2964"/>
              <a:gd name="T71" fmla="*/ 1146 h 1668"/>
              <a:gd name="T72" fmla="*/ 972 w 2964"/>
              <a:gd name="T73" fmla="*/ 1042 h 1668"/>
              <a:gd name="T74" fmla="*/ 1146 w 2964"/>
              <a:gd name="T75" fmla="*/ 972 h 1668"/>
              <a:gd name="T76" fmla="*/ 1737 w 2964"/>
              <a:gd name="T77" fmla="*/ 833 h 1668"/>
              <a:gd name="T78" fmla="*/ 1737 w 2964"/>
              <a:gd name="T79" fmla="*/ 891 h 1668"/>
              <a:gd name="T80" fmla="*/ 1737 w 2964"/>
              <a:gd name="T81" fmla="*/ 1157 h 1668"/>
              <a:gd name="T82" fmla="*/ 2107 w 2964"/>
              <a:gd name="T83" fmla="*/ 868 h 1668"/>
              <a:gd name="T84" fmla="*/ 1922 w 2964"/>
              <a:gd name="T85" fmla="*/ 937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64" h="1668">
                <a:moveTo>
                  <a:pt x="2430" y="602"/>
                </a:moveTo>
                <a:cubicBezTo>
                  <a:pt x="2418" y="602"/>
                  <a:pt x="2396" y="602"/>
                  <a:pt x="2384" y="602"/>
                </a:cubicBezTo>
                <a:cubicBezTo>
                  <a:pt x="2314" y="393"/>
                  <a:pt x="2119" y="231"/>
                  <a:pt x="1876" y="231"/>
                </a:cubicBezTo>
                <a:cubicBezTo>
                  <a:pt x="1817" y="231"/>
                  <a:pt x="1760" y="243"/>
                  <a:pt x="1702" y="266"/>
                </a:cubicBezTo>
                <a:cubicBezTo>
                  <a:pt x="1586" y="104"/>
                  <a:pt x="1413" y="0"/>
                  <a:pt x="1204" y="0"/>
                </a:cubicBezTo>
                <a:cubicBezTo>
                  <a:pt x="915" y="0"/>
                  <a:pt x="683" y="196"/>
                  <a:pt x="613" y="463"/>
                </a:cubicBezTo>
                <a:lnTo>
                  <a:pt x="602" y="463"/>
                </a:lnTo>
                <a:cubicBezTo>
                  <a:pt x="266" y="463"/>
                  <a:pt x="0" y="729"/>
                  <a:pt x="0" y="1065"/>
                </a:cubicBezTo>
                <a:cubicBezTo>
                  <a:pt x="0" y="1400"/>
                  <a:pt x="266" y="1667"/>
                  <a:pt x="602" y="1667"/>
                </a:cubicBezTo>
                <a:cubicBezTo>
                  <a:pt x="2430" y="1667"/>
                  <a:pt x="2430" y="1667"/>
                  <a:pt x="2430" y="1667"/>
                </a:cubicBezTo>
                <a:cubicBezTo>
                  <a:pt x="2720" y="1667"/>
                  <a:pt x="2963" y="1424"/>
                  <a:pt x="2963" y="1134"/>
                </a:cubicBezTo>
                <a:cubicBezTo>
                  <a:pt x="2963" y="845"/>
                  <a:pt x="2720" y="602"/>
                  <a:pt x="2430" y="602"/>
                </a:cubicBezTo>
                <a:close/>
                <a:moveTo>
                  <a:pt x="972" y="312"/>
                </a:moveTo>
                <a:cubicBezTo>
                  <a:pt x="1065" y="277"/>
                  <a:pt x="1065" y="277"/>
                  <a:pt x="1065" y="277"/>
                </a:cubicBezTo>
                <a:cubicBezTo>
                  <a:pt x="1158" y="312"/>
                  <a:pt x="1158" y="312"/>
                  <a:pt x="1158" y="312"/>
                </a:cubicBezTo>
                <a:cubicBezTo>
                  <a:pt x="1158" y="440"/>
                  <a:pt x="1158" y="440"/>
                  <a:pt x="1158" y="440"/>
                </a:cubicBezTo>
                <a:cubicBezTo>
                  <a:pt x="1065" y="486"/>
                  <a:pt x="1065" y="486"/>
                  <a:pt x="1065" y="486"/>
                </a:cubicBezTo>
                <a:cubicBezTo>
                  <a:pt x="972" y="440"/>
                  <a:pt x="972" y="440"/>
                  <a:pt x="972" y="440"/>
                </a:cubicBezTo>
                <a:lnTo>
                  <a:pt x="972" y="312"/>
                </a:lnTo>
                <a:close/>
                <a:moveTo>
                  <a:pt x="2314" y="1204"/>
                </a:moveTo>
                <a:cubicBezTo>
                  <a:pt x="2200" y="1250"/>
                  <a:pt x="2200" y="1250"/>
                  <a:pt x="2200" y="1250"/>
                </a:cubicBezTo>
                <a:cubicBezTo>
                  <a:pt x="2084" y="1204"/>
                  <a:pt x="2084" y="1204"/>
                  <a:pt x="2084" y="1204"/>
                </a:cubicBezTo>
                <a:cubicBezTo>
                  <a:pt x="1910" y="1273"/>
                  <a:pt x="1910" y="1273"/>
                  <a:pt x="1910" y="1273"/>
                </a:cubicBezTo>
                <a:lnTo>
                  <a:pt x="1899" y="1273"/>
                </a:lnTo>
                <a:lnTo>
                  <a:pt x="1887" y="1273"/>
                </a:lnTo>
                <a:cubicBezTo>
                  <a:pt x="1679" y="1192"/>
                  <a:pt x="1679" y="1192"/>
                  <a:pt x="1679" y="1192"/>
                </a:cubicBezTo>
                <a:cubicBezTo>
                  <a:pt x="1644" y="1204"/>
                  <a:pt x="1644" y="1204"/>
                  <a:pt x="1644" y="1204"/>
                </a:cubicBezTo>
                <a:cubicBezTo>
                  <a:pt x="1713" y="1227"/>
                  <a:pt x="1713" y="1227"/>
                  <a:pt x="1713" y="1227"/>
                </a:cubicBezTo>
                <a:cubicBezTo>
                  <a:pt x="1713" y="1424"/>
                  <a:pt x="1713" y="1424"/>
                  <a:pt x="1713" y="1424"/>
                </a:cubicBezTo>
                <a:cubicBezTo>
                  <a:pt x="1574" y="1482"/>
                  <a:pt x="1574" y="1482"/>
                  <a:pt x="1574" y="1482"/>
                </a:cubicBezTo>
                <a:cubicBezTo>
                  <a:pt x="1436" y="1424"/>
                  <a:pt x="1436" y="1424"/>
                  <a:pt x="1436" y="1424"/>
                </a:cubicBezTo>
                <a:cubicBezTo>
                  <a:pt x="1436" y="1285"/>
                  <a:pt x="1436" y="1285"/>
                  <a:pt x="1436" y="1285"/>
                </a:cubicBezTo>
                <a:cubicBezTo>
                  <a:pt x="1354" y="1320"/>
                  <a:pt x="1354" y="1320"/>
                  <a:pt x="1354" y="1320"/>
                </a:cubicBezTo>
                <a:lnTo>
                  <a:pt x="1343" y="1320"/>
                </a:lnTo>
                <a:lnTo>
                  <a:pt x="1331" y="1320"/>
                </a:lnTo>
                <a:cubicBezTo>
                  <a:pt x="1297" y="1308"/>
                  <a:pt x="1297" y="1308"/>
                  <a:pt x="1297" y="1308"/>
                </a:cubicBezTo>
                <a:cubicBezTo>
                  <a:pt x="1297" y="1366"/>
                  <a:pt x="1297" y="1366"/>
                  <a:pt x="1297" y="1366"/>
                </a:cubicBezTo>
                <a:cubicBezTo>
                  <a:pt x="1181" y="1412"/>
                  <a:pt x="1181" y="1412"/>
                  <a:pt x="1181" y="1412"/>
                </a:cubicBezTo>
                <a:cubicBezTo>
                  <a:pt x="1077" y="1366"/>
                  <a:pt x="1077" y="1366"/>
                  <a:pt x="1077" y="1366"/>
                </a:cubicBezTo>
                <a:cubicBezTo>
                  <a:pt x="984" y="1412"/>
                  <a:pt x="984" y="1412"/>
                  <a:pt x="984" y="1412"/>
                </a:cubicBezTo>
                <a:lnTo>
                  <a:pt x="972" y="1412"/>
                </a:lnTo>
                <a:lnTo>
                  <a:pt x="961" y="1412"/>
                </a:lnTo>
                <a:cubicBezTo>
                  <a:pt x="752" y="1331"/>
                  <a:pt x="752" y="1331"/>
                  <a:pt x="752" y="1331"/>
                </a:cubicBezTo>
                <a:cubicBezTo>
                  <a:pt x="672" y="1366"/>
                  <a:pt x="672" y="1366"/>
                  <a:pt x="672" y="1366"/>
                </a:cubicBezTo>
                <a:cubicBezTo>
                  <a:pt x="556" y="1320"/>
                  <a:pt x="556" y="1320"/>
                  <a:pt x="556" y="1320"/>
                </a:cubicBezTo>
                <a:cubicBezTo>
                  <a:pt x="556" y="1157"/>
                  <a:pt x="556" y="1157"/>
                  <a:pt x="556" y="1157"/>
                </a:cubicBezTo>
                <a:cubicBezTo>
                  <a:pt x="672" y="1111"/>
                  <a:pt x="672" y="1111"/>
                  <a:pt x="672" y="1111"/>
                </a:cubicBezTo>
                <a:cubicBezTo>
                  <a:pt x="718" y="1123"/>
                  <a:pt x="718" y="1123"/>
                  <a:pt x="718" y="1123"/>
                </a:cubicBezTo>
                <a:cubicBezTo>
                  <a:pt x="718" y="972"/>
                  <a:pt x="718" y="972"/>
                  <a:pt x="718" y="972"/>
                </a:cubicBezTo>
                <a:cubicBezTo>
                  <a:pt x="718" y="961"/>
                  <a:pt x="718" y="949"/>
                  <a:pt x="729" y="949"/>
                </a:cubicBezTo>
                <a:cubicBezTo>
                  <a:pt x="787" y="926"/>
                  <a:pt x="787" y="926"/>
                  <a:pt x="787" y="926"/>
                </a:cubicBezTo>
                <a:cubicBezTo>
                  <a:pt x="787" y="810"/>
                  <a:pt x="787" y="810"/>
                  <a:pt x="787" y="810"/>
                </a:cubicBezTo>
                <a:cubicBezTo>
                  <a:pt x="903" y="764"/>
                  <a:pt x="903" y="764"/>
                  <a:pt x="903" y="764"/>
                </a:cubicBezTo>
                <a:cubicBezTo>
                  <a:pt x="949" y="787"/>
                  <a:pt x="949" y="787"/>
                  <a:pt x="949" y="787"/>
                </a:cubicBezTo>
                <a:cubicBezTo>
                  <a:pt x="949" y="625"/>
                  <a:pt x="949" y="625"/>
                  <a:pt x="949" y="625"/>
                </a:cubicBezTo>
                <a:cubicBezTo>
                  <a:pt x="949" y="625"/>
                  <a:pt x="949" y="613"/>
                  <a:pt x="961" y="613"/>
                </a:cubicBezTo>
                <a:cubicBezTo>
                  <a:pt x="1331" y="463"/>
                  <a:pt x="1331" y="463"/>
                  <a:pt x="1331" y="463"/>
                </a:cubicBezTo>
                <a:lnTo>
                  <a:pt x="1343" y="463"/>
                </a:lnTo>
                <a:cubicBezTo>
                  <a:pt x="1354" y="463"/>
                  <a:pt x="1354" y="463"/>
                  <a:pt x="1354" y="463"/>
                </a:cubicBezTo>
                <a:cubicBezTo>
                  <a:pt x="1656" y="579"/>
                  <a:pt x="1656" y="579"/>
                  <a:pt x="1656" y="579"/>
                </a:cubicBezTo>
                <a:cubicBezTo>
                  <a:pt x="1713" y="555"/>
                  <a:pt x="1713" y="555"/>
                  <a:pt x="1713" y="555"/>
                </a:cubicBezTo>
                <a:cubicBezTo>
                  <a:pt x="1852" y="613"/>
                  <a:pt x="1852" y="613"/>
                  <a:pt x="1852" y="613"/>
                </a:cubicBezTo>
                <a:cubicBezTo>
                  <a:pt x="1852" y="729"/>
                  <a:pt x="1852" y="729"/>
                  <a:pt x="1852" y="729"/>
                </a:cubicBezTo>
                <a:cubicBezTo>
                  <a:pt x="1887" y="718"/>
                  <a:pt x="1887" y="718"/>
                  <a:pt x="1887" y="718"/>
                </a:cubicBezTo>
                <a:lnTo>
                  <a:pt x="1899" y="718"/>
                </a:lnTo>
                <a:cubicBezTo>
                  <a:pt x="1910" y="718"/>
                  <a:pt x="1910" y="718"/>
                  <a:pt x="1910" y="718"/>
                </a:cubicBezTo>
                <a:cubicBezTo>
                  <a:pt x="2142" y="810"/>
                  <a:pt x="2142" y="810"/>
                  <a:pt x="2142" y="810"/>
                </a:cubicBezTo>
                <a:cubicBezTo>
                  <a:pt x="2153" y="810"/>
                  <a:pt x="2153" y="822"/>
                  <a:pt x="2153" y="833"/>
                </a:cubicBezTo>
                <a:cubicBezTo>
                  <a:pt x="2153" y="1018"/>
                  <a:pt x="2153" y="1018"/>
                  <a:pt x="2153" y="1018"/>
                </a:cubicBezTo>
                <a:cubicBezTo>
                  <a:pt x="2200" y="995"/>
                  <a:pt x="2200" y="995"/>
                  <a:pt x="2200" y="995"/>
                </a:cubicBezTo>
                <a:cubicBezTo>
                  <a:pt x="2314" y="1042"/>
                  <a:pt x="2314" y="1042"/>
                  <a:pt x="2314" y="1042"/>
                </a:cubicBezTo>
                <a:lnTo>
                  <a:pt x="2314" y="1204"/>
                </a:lnTo>
                <a:close/>
                <a:moveTo>
                  <a:pt x="2453" y="914"/>
                </a:moveTo>
                <a:cubicBezTo>
                  <a:pt x="2384" y="937"/>
                  <a:pt x="2384" y="937"/>
                  <a:pt x="2384" y="937"/>
                </a:cubicBezTo>
                <a:cubicBezTo>
                  <a:pt x="2314" y="914"/>
                  <a:pt x="2314" y="914"/>
                  <a:pt x="2314" y="914"/>
                </a:cubicBezTo>
                <a:cubicBezTo>
                  <a:pt x="2314" y="810"/>
                  <a:pt x="2314" y="810"/>
                  <a:pt x="2314" y="810"/>
                </a:cubicBezTo>
                <a:cubicBezTo>
                  <a:pt x="2384" y="787"/>
                  <a:pt x="2384" y="787"/>
                  <a:pt x="2384" y="787"/>
                </a:cubicBezTo>
                <a:cubicBezTo>
                  <a:pt x="2453" y="810"/>
                  <a:pt x="2453" y="810"/>
                  <a:pt x="2453" y="810"/>
                </a:cubicBezTo>
                <a:lnTo>
                  <a:pt x="2453" y="914"/>
                </a:lnTo>
                <a:close/>
                <a:moveTo>
                  <a:pt x="1366" y="798"/>
                </a:moveTo>
                <a:cubicBezTo>
                  <a:pt x="1690" y="659"/>
                  <a:pt x="1690" y="659"/>
                  <a:pt x="1690" y="659"/>
                </a:cubicBezTo>
                <a:cubicBezTo>
                  <a:pt x="1690" y="1134"/>
                  <a:pt x="1690" y="1134"/>
                  <a:pt x="1690" y="1134"/>
                </a:cubicBezTo>
                <a:cubicBezTo>
                  <a:pt x="1366" y="1261"/>
                  <a:pt x="1366" y="1261"/>
                  <a:pt x="1366" y="1261"/>
                </a:cubicBezTo>
                <a:lnTo>
                  <a:pt x="1366" y="798"/>
                </a:lnTo>
                <a:close/>
                <a:moveTo>
                  <a:pt x="1656" y="625"/>
                </a:moveTo>
                <a:cubicBezTo>
                  <a:pt x="1343" y="752"/>
                  <a:pt x="1343" y="752"/>
                  <a:pt x="1343" y="752"/>
                </a:cubicBezTo>
                <a:cubicBezTo>
                  <a:pt x="1030" y="625"/>
                  <a:pt x="1030" y="625"/>
                  <a:pt x="1030" y="625"/>
                </a:cubicBezTo>
                <a:cubicBezTo>
                  <a:pt x="1343" y="509"/>
                  <a:pt x="1343" y="509"/>
                  <a:pt x="1343" y="509"/>
                </a:cubicBezTo>
                <a:lnTo>
                  <a:pt x="1656" y="625"/>
                </a:lnTo>
                <a:close/>
                <a:moveTo>
                  <a:pt x="996" y="659"/>
                </a:moveTo>
                <a:cubicBezTo>
                  <a:pt x="1320" y="798"/>
                  <a:pt x="1320" y="798"/>
                  <a:pt x="1320" y="798"/>
                </a:cubicBezTo>
                <a:cubicBezTo>
                  <a:pt x="1320" y="1261"/>
                  <a:pt x="1320" y="1261"/>
                  <a:pt x="1320" y="1261"/>
                </a:cubicBezTo>
                <a:cubicBezTo>
                  <a:pt x="1227" y="1227"/>
                  <a:pt x="1227" y="1227"/>
                  <a:pt x="1227" y="1227"/>
                </a:cubicBezTo>
                <a:cubicBezTo>
                  <a:pt x="1227" y="972"/>
                  <a:pt x="1227" y="972"/>
                  <a:pt x="1227" y="972"/>
                </a:cubicBezTo>
                <a:cubicBezTo>
                  <a:pt x="1227" y="961"/>
                  <a:pt x="1227" y="949"/>
                  <a:pt x="1215" y="949"/>
                </a:cubicBezTo>
                <a:cubicBezTo>
                  <a:pt x="996" y="868"/>
                  <a:pt x="996" y="868"/>
                  <a:pt x="996" y="868"/>
                </a:cubicBezTo>
                <a:lnTo>
                  <a:pt x="996" y="659"/>
                </a:lnTo>
                <a:close/>
                <a:moveTo>
                  <a:pt x="996" y="1076"/>
                </a:moveTo>
                <a:cubicBezTo>
                  <a:pt x="1181" y="1007"/>
                  <a:pt x="1181" y="1007"/>
                  <a:pt x="1181" y="1007"/>
                </a:cubicBezTo>
                <a:cubicBezTo>
                  <a:pt x="1181" y="1285"/>
                  <a:pt x="1181" y="1285"/>
                  <a:pt x="1181" y="1285"/>
                </a:cubicBezTo>
                <a:cubicBezTo>
                  <a:pt x="996" y="1354"/>
                  <a:pt x="996" y="1354"/>
                  <a:pt x="996" y="1354"/>
                </a:cubicBezTo>
                <a:lnTo>
                  <a:pt x="996" y="1076"/>
                </a:lnTo>
                <a:close/>
                <a:moveTo>
                  <a:pt x="764" y="1007"/>
                </a:moveTo>
                <a:cubicBezTo>
                  <a:pt x="949" y="1076"/>
                  <a:pt x="949" y="1076"/>
                  <a:pt x="949" y="1076"/>
                </a:cubicBezTo>
                <a:cubicBezTo>
                  <a:pt x="949" y="1354"/>
                  <a:pt x="949" y="1354"/>
                  <a:pt x="949" y="1354"/>
                </a:cubicBezTo>
                <a:cubicBezTo>
                  <a:pt x="787" y="1285"/>
                  <a:pt x="787" y="1285"/>
                  <a:pt x="787" y="1285"/>
                </a:cubicBezTo>
                <a:cubicBezTo>
                  <a:pt x="787" y="1157"/>
                  <a:pt x="787" y="1157"/>
                  <a:pt x="787" y="1157"/>
                </a:cubicBezTo>
                <a:cubicBezTo>
                  <a:pt x="764" y="1146"/>
                  <a:pt x="764" y="1146"/>
                  <a:pt x="764" y="1146"/>
                </a:cubicBezTo>
                <a:lnTo>
                  <a:pt x="764" y="1007"/>
                </a:lnTo>
                <a:close/>
                <a:moveTo>
                  <a:pt x="1146" y="972"/>
                </a:moveTo>
                <a:cubicBezTo>
                  <a:pt x="972" y="1042"/>
                  <a:pt x="972" y="1042"/>
                  <a:pt x="972" y="1042"/>
                </a:cubicBezTo>
                <a:cubicBezTo>
                  <a:pt x="799" y="972"/>
                  <a:pt x="799" y="972"/>
                  <a:pt x="799" y="972"/>
                </a:cubicBezTo>
                <a:cubicBezTo>
                  <a:pt x="972" y="903"/>
                  <a:pt x="972" y="903"/>
                  <a:pt x="972" y="903"/>
                </a:cubicBezTo>
                <a:lnTo>
                  <a:pt x="1146" y="972"/>
                </a:lnTo>
                <a:close/>
                <a:moveTo>
                  <a:pt x="2072" y="833"/>
                </a:moveTo>
                <a:cubicBezTo>
                  <a:pt x="1899" y="903"/>
                  <a:pt x="1899" y="903"/>
                  <a:pt x="1899" y="903"/>
                </a:cubicBezTo>
                <a:cubicBezTo>
                  <a:pt x="1737" y="833"/>
                  <a:pt x="1737" y="833"/>
                  <a:pt x="1737" y="833"/>
                </a:cubicBezTo>
                <a:cubicBezTo>
                  <a:pt x="1899" y="764"/>
                  <a:pt x="1899" y="764"/>
                  <a:pt x="1899" y="764"/>
                </a:cubicBezTo>
                <a:lnTo>
                  <a:pt x="2072" y="833"/>
                </a:lnTo>
                <a:close/>
                <a:moveTo>
                  <a:pt x="1737" y="891"/>
                </a:moveTo>
                <a:cubicBezTo>
                  <a:pt x="1876" y="937"/>
                  <a:pt x="1876" y="937"/>
                  <a:pt x="1876" y="937"/>
                </a:cubicBezTo>
                <a:cubicBezTo>
                  <a:pt x="1876" y="1215"/>
                  <a:pt x="1876" y="1215"/>
                  <a:pt x="1876" y="1215"/>
                </a:cubicBezTo>
                <a:cubicBezTo>
                  <a:pt x="1737" y="1157"/>
                  <a:pt x="1737" y="1157"/>
                  <a:pt x="1737" y="1157"/>
                </a:cubicBezTo>
                <a:lnTo>
                  <a:pt x="1737" y="891"/>
                </a:lnTo>
                <a:close/>
                <a:moveTo>
                  <a:pt x="1922" y="937"/>
                </a:moveTo>
                <a:cubicBezTo>
                  <a:pt x="2107" y="868"/>
                  <a:pt x="2107" y="868"/>
                  <a:pt x="2107" y="868"/>
                </a:cubicBezTo>
                <a:cubicBezTo>
                  <a:pt x="2107" y="1146"/>
                  <a:pt x="2107" y="1146"/>
                  <a:pt x="2107" y="1146"/>
                </a:cubicBezTo>
                <a:cubicBezTo>
                  <a:pt x="1922" y="1215"/>
                  <a:pt x="1922" y="1215"/>
                  <a:pt x="1922" y="1215"/>
                </a:cubicBezTo>
                <a:lnTo>
                  <a:pt x="1922" y="937"/>
                </a:lnTo>
                <a:close/>
              </a:path>
            </a:pathLst>
          </a:custGeom>
          <a:solidFill>
            <a:srgbClr val="FFFFFF"/>
          </a:solidFill>
          <a:ln>
            <a:noFill/>
          </a:ln>
          <a:effectLst/>
          <a:extLst/>
        </p:spPr>
        <p:txBody>
          <a:bodyPr wrap="none" anchor="ctr"/>
          <a:lstStyle/>
          <a:p>
            <a:endParaRPr lang="en-US" dirty="0">
              <a:solidFill>
                <a:srgbClr val="FFFFFF"/>
              </a:solidFill>
              <a:latin typeface="Calibri"/>
            </a:endParaRPr>
          </a:p>
        </p:txBody>
      </p:sp>
      <p:sp>
        <p:nvSpPr>
          <p:cNvPr id="217" name="Freeform 2"/>
          <p:cNvSpPr>
            <a:spLocks noChangeAspect="1" noChangeArrowheads="1"/>
          </p:cNvSpPr>
          <p:nvPr/>
        </p:nvSpPr>
        <p:spPr bwMode="auto">
          <a:xfrm>
            <a:off x="9446479" y="4581969"/>
            <a:ext cx="330388" cy="352414"/>
          </a:xfrm>
          <a:custGeom>
            <a:avLst/>
            <a:gdLst>
              <a:gd name="T0" fmla="*/ 694 w 2778"/>
              <a:gd name="T1" fmla="*/ 1019 h 2964"/>
              <a:gd name="T2" fmla="*/ 1991 w 2778"/>
              <a:gd name="T3" fmla="*/ 2963 h 2964"/>
              <a:gd name="T4" fmla="*/ 1991 w 2778"/>
              <a:gd name="T5" fmla="*/ 926 h 2964"/>
              <a:gd name="T6" fmla="*/ 1296 w 2778"/>
              <a:gd name="T7" fmla="*/ 2847 h 2964"/>
              <a:gd name="T8" fmla="*/ 1481 w 2778"/>
              <a:gd name="T9" fmla="*/ 2847 h 2964"/>
              <a:gd name="T10" fmla="*/ 787 w 2778"/>
              <a:gd name="T11" fmla="*/ 2731 h 2964"/>
              <a:gd name="T12" fmla="*/ 1991 w 2778"/>
              <a:gd name="T13" fmla="*/ 2731 h 2964"/>
              <a:gd name="T14" fmla="*/ 1481 w 2778"/>
              <a:gd name="T15" fmla="*/ 104 h 2964"/>
              <a:gd name="T16" fmla="*/ 1979 w 2778"/>
              <a:gd name="T17" fmla="*/ 602 h 2964"/>
              <a:gd name="T18" fmla="*/ 1979 w 2778"/>
              <a:gd name="T19" fmla="*/ 0 h 2964"/>
              <a:gd name="T20" fmla="*/ 937 w 2778"/>
              <a:gd name="T21" fmla="*/ 787 h 2964"/>
              <a:gd name="T22" fmla="*/ 1204 w 2778"/>
              <a:gd name="T23" fmla="*/ 521 h 2964"/>
              <a:gd name="T24" fmla="*/ 879 w 2778"/>
              <a:gd name="T25" fmla="*/ 521 h 2964"/>
              <a:gd name="T26" fmla="*/ 2453 w 2778"/>
              <a:gd name="T27" fmla="*/ 648 h 2964"/>
              <a:gd name="T28" fmla="*/ 2222 w 2778"/>
              <a:gd name="T29" fmla="*/ 880 h 2964"/>
              <a:gd name="T30" fmla="*/ 2499 w 2778"/>
              <a:gd name="T31" fmla="*/ 880 h 2964"/>
              <a:gd name="T32" fmla="*/ 926 w 2778"/>
              <a:gd name="T33" fmla="*/ 46 h 2964"/>
              <a:gd name="T34" fmla="*/ 648 w 2778"/>
              <a:gd name="T35" fmla="*/ 46 h 2964"/>
              <a:gd name="T36" fmla="*/ 879 w 2778"/>
              <a:gd name="T37" fmla="*/ 278 h 2964"/>
              <a:gd name="T38" fmla="*/ 370 w 2778"/>
              <a:gd name="T39" fmla="*/ 1424 h 2964"/>
              <a:gd name="T40" fmla="*/ 520 w 2778"/>
              <a:gd name="T41" fmla="*/ 1574 h 2964"/>
              <a:gd name="T42" fmla="*/ 520 w 2778"/>
              <a:gd name="T43" fmla="*/ 1389 h 2964"/>
              <a:gd name="T44" fmla="*/ 2638 w 2778"/>
              <a:gd name="T45" fmla="*/ 428 h 2964"/>
              <a:gd name="T46" fmla="*/ 2488 w 2778"/>
              <a:gd name="T47" fmla="*/ 278 h 2964"/>
              <a:gd name="T48" fmla="*/ 2488 w 2778"/>
              <a:gd name="T49" fmla="*/ 463 h 2964"/>
              <a:gd name="T50" fmla="*/ 463 w 2778"/>
              <a:gd name="T51" fmla="*/ 521 h 2964"/>
              <a:gd name="T52" fmla="*/ 312 w 2778"/>
              <a:gd name="T53" fmla="*/ 370 h 2964"/>
              <a:gd name="T54" fmla="*/ 312 w 2778"/>
              <a:gd name="T55" fmla="*/ 556 h 2964"/>
              <a:gd name="T56" fmla="*/ 347 w 2778"/>
              <a:gd name="T57" fmla="*/ 741 h 2964"/>
              <a:gd name="T58" fmla="*/ 0 w 2778"/>
              <a:gd name="T59" fmla="*/ 1088 h 2964"/>
              <a:gd name="T60" fmla="*/ 416 w 2778"/>
              <a:gd name="T61" fmla="*/ 1088 h 2964"/>
              <a:gd name="T62" fmla="*/ 2360 w 2778"/>
              <a:gd name="T63" fmla="*/ 1181 h 2964"/>
              <a:gd name="T64" fmla="*/ 2708 w 2778"/>
              <a:gd name="T65" fmla="*/ 1528 h 2964"/>
              <a:gd name="T66" fmla="*/ 2708 w 2778"/>
              <a:gd name="T67" fmla="*/ 1111 h 2964"/>
              <a:gd name="T68" fmla="*/ 1157 w 2778"/>
              <a:gd name="T69" fmla="*/ 2176 h 2964"/>
              <a:gd name="T70" fmla="*/ 926 w 2778"/>
              <a:gd name="T71" fmla="*/ 1945 h 2964"/>
              <a:gd name="T72" fmla="*/ 926 w 2778"/>
              <a:gd name="T73" fmla="*/ 2223 h 2964"/>
              <a:gd name="T74" fmla="*/ 1157 w 2778"/>
              <a:gd name="T75" fmla="*/ 1806 h 2964"/>
              <a:gd name="T76" fmla="*/ 926 w 2778"/>
              <a:gd name="T77" fmla="*/ 1574 h 2964"/>
              <a:gd name="T78" fmla="*/ 926 w 2778"/>
              <a:gd name="T79" fmla="*/ 1852 h 2964"/>
              <a:gd name="T80" fmla="*/ 1528 w 2778"/>
              <a:gd name="T81" fmla="*/ 2176 h 2964"/>
              <a:gd name="T82" fmla="*/ 1296 w 2778"/>
              <a:gd name="T83" fmla="*/ 1945 h 2964"/>
              <a:gd name="T84" fmla="*/ 1296 w 2778"/>
              <a:gd name="T85" fmla="*/ 2223 h 2964"/>
              <a:gd name="T86" fmla="*/ 1157 w 2778"/>
              <a:gd name="T87" fmla="*/ 1436 h 2964"/>
              <a:gd name="T88" fmla="*/ 926 w 2778"/>
              <a:gd name="T89" fmla="*/ 1204 h 2964"/>
              <a:gd name="T90" fmla="*/ 926 w 2778"/>
              <a:gd name="T91" fmla="*/ 1482 h 2964"/>
              <a:gd name="T92" fmla="*/ 1528 w 2778"/>
              <a:gd name="T93" fmla="*/ 1436 h 2964"/>
              <a:gd name="T94" fmla="*/ 1296 w 2778"/>
              <a:gd name="T95" fmla="*/ 1204 h 2964"/>
              <a:gd name="T96" fmla="*/ 1296 w 2778"/>
              <a:gd name="T97" fmla="*/ 1482 h 2964"/>
              <a:gd name="T98" fmla="*/ 1528 w 2778"/>
              <a:gd name="T99" fmla="*/ 1806 h 2964"/>
              <a:gd name="T100" fmla="*/ 1296 w 2778"/>
              <a:gd name="T101" fmla="*/ 1574 h 2964"/>
              <a:gd name="T102" fmla="*/ 1296 w 2778"/>
              <a:gd name="T103" fmla="*/ 1852 h 2964"/>
              <a:gd name="T104" fmla="*/ 1898 w 2778"/>
              <a:gd name="T105" fmla="*/ 1436 h 2964"/>
              <a:gd name="T106" fmla="*/ 1667 w 2778"/>
              <a:gd name="T107" fmla="*/ 1204 h 2964"/>
              <a:gd name="T108" fmla="*/ 1667 w 2778"/>
              <a:gd name="T109" fmla="*/ 1482 h 2964"/>
              <a:gd name="T110" fmla="*/ 1898 w 2778"/>
              <a:gd name="T111" fmla="*/ 1806 h 2964"/>
              <a:gd name="T112" fmla="*/ 1667 w 2778"/>
              <a:gd name="T113" fmla="*/ 1574 h 2964"/>
              <a:gd name="T114" fmla="*/ 1667 w 2778"/>
              <a:gd name="T115" fmla="*/ 1852 h 2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78" h="2964">
                <a:moveTo>
                  <a:pt x="1991" y="926"/>
                </a:moveTo>
                <a:cubicBezTo>
                  <a:pt x="787" y="926"/>
                  <a:pt x="787" y="926"/>
                  <a:pt x="787" y="926"/>
                </a:cubicBezTo>
                <a:cubicBezTo>
                  <a:pt x="740" y="926"/>
                  <a:pt x="694" y="972"/>
                  <a:pt x="694" y="1019"/>
                </a:cubicBezTo>
                <a:cubicBezTo>
                  <a:pt x="694" y="2870"/>
                  <a:pt x="694" y="2870"/>
                  <a:pt x="694" y="2870"/>
                </a:cubicBezTo>
                <a:cubicBezTo>
                  <a:pt x="694" y="2916"/>
                  <a:pt x="740" y="2963"/>
                  <a:pt x="787" y="2963"/>
                </a:cubicBezTo>
                <a:cubicBezTo>
                  <a:pt x="1991" y="2963"/>
                  <a:pt x="1991" y="2963"/>
                  <a:pt x="1991" y="2963"/>
                </a:cubicBezTo>
                <a:cubicBezTo>
                  <a:pt x="2037" y="2963"/>
                  <a:pt x="2083" y="2916"/>
                  <a:pt x="2083" y="2870"/>
                </a:cubicBezTo>
                <a:cubicBezTo>
                  <a:pt x="2083" y="1019"/>
                  <a:pt x="2083" y="1019"/>
                  <a:pt x="2083" y="1019"/>
                </a:cubicBezTo>
                <a:cubicBezTo>
                  <a:pt x="2083" y="972"/>
                  <a:pt x="2037" y="926"/>
                  <a:pt x="1991" y="926"/>
                </a:cubicBezTo>
                <a:close/>
                <a:moveTo>
                  <a:pt x="1435" y="2893"/>
                </a:moveTo>
                <a:cubicBezTo>
                  <a:pt x="1343" y="2893"/>
                  <a:pt x="1343" y="2893"/>
                  <a:pt x="1343" y="2893"/>
                </a:cubicBezTo>
                <a:cubicBezTo>
                  <a:pt x="1320" y="2893"/>
                  <a:pt x="1296" y="2870"/>
                  <a:pt x="1296" y="2847"/>
                </a:cubicBezTo>
                <a:cubicBezTo>
                  <a:pt x="1296" y="2824"/>
                  <a:pt x="1320" y="2801"/>
                  <a:pt x="1343" y="2801"/>
                </a:cubicBezTo>
                <a:cubicBezTo>
                  <a:pt x="1435" y="2801"/>
                  <a:pt x="1435" y="2801"/>
                  <a:pt x="1435" y="2801"/>
                </a:cubicBezTo>
                <a:cubicBezTo>
                  <a:pt x="1458" y="2801"/>
                  <a:pt x="1481" y="2824"/>
                  <a:pt x="1481" y="2847"/>
                </a:cubicBezTo>
                <a:cubicBezTo>
                  <a:pt x="1481" y="2870"/>
                  <a:pt x="1458" y="2893"/>
                  <a:pt x="1435" y="2893"/>
                </a:cubicBezTo>
                <a:close/>
                <a:moveTo>
                  <a:pt x="1991" y="2731"/>
                </a:moveTo>
                <a:cubicBezTo>
                  <a:pt x="787" y="2731"/>
                  <a:pt x="787" y="2731"/>
                  <a:pt x="787" y="2731"/>
                </a:cubicBezTo>
                <a:cubicBezTo>
                  <a:pt x="787" y="1111"/>
                  <a:pt x="787" y="1111"/>
                  <a:pt x="787" y="1111"/>
                </a:cubicBezTo>
                <a:cubicBezTo>
                  <a:pt x="1991" y="1111"/>
                  <a:pt x="1991" y="1111"/>
                  <a:pt x="1991" y="1111"/>
                </a:cubicBezTo>
                <a:lnTo>
                  <a:pt x="1991" y="2731"/>
                </a:lnTo>
                <a:close/>
                <a:moveTo>
                  <a:pt x="1979" y="0"/>
                </a:moveTo>
                <a:cubicBezTo>
                  <a:pt x="1586" y="0"/>
                  <a:pt x="1586" y="0"/>
                  <a:pt x="1586" y="0"/>
                </a:cubicBezTo>
                <a:cubicBezTo>
                  <a:pt x="1528" y="0"/>
                  <a:pt x="1481" y="46"/>
                  <a:pt x="1481" y="104"/>
                </a:cubicBezTo>
                <a:cubicBezTo>
                  <a:pt x="1481" y="498"/>
                  <a:pt x="1481" y="498"/>
                  <a:pt x="1481" y="498"/>
                </a:cubicBezTo>
                <a:cubicBezTo>
                  <a:pt x="1481" y="556"/>
                  <a:pt x="1528" y="602"/>
                  <a:pt x="1586" y="602"/>
                </a:cubicBezTo>
                <a:cubicBezTo>
                  <a:pt x="1979" y="602"/>
                  <a:pt x="1979" y="602"/>
                  <a:pt x="1979" y="602"/>
                </a:cubicBezTo>
                <a:cubicBezTo>
                  <a:pt x="2037" y="602"/>
                  <a:pt x="2083" y="556"/>
                  <a:pt x="2083" y="498"/>
                </a:cubicBezTo>
                <a:cubicBezTo>
                  <a:pt x="2083" y="104"/>
                  <a:pt x="2083" y="104"/>
                  <a:pt x="2083" y="104"/>
                </a:cubicBezTo>
                <a:cubicBezTo>
                  <a:pt x="2083" y="46"/>
                  <a:pt x="2037" y="0"/>
                  <a:pt x="1979" y="0"/>
                </a:cubicBezTo>
                <a:close/>
                <a:moveTo>
                  <a:pt x="879" y="521"/>
                </a:moveTo>
                <a:cubicBezTo>
                  <a:pt x="879" y="729"/>
                  <a:pt x="879" y="729"/>
                  <a:pt x="879" y="729"/>
                </a:cubicBezTo>
                <a:cubicBezTo>
                  <a:pt x="879" y="764"/>
                  <a:pt x="903" y="787"/>
                  <a:pt x="937" y="787"/>
                </a:cubicBezTo>
                <a:cubicBezTo>
                  <a:pt x="1146" y="787"/>
                  <a:pt x="1146" y="787"/>
                  <a:pt x="1146" y="787"/>
                </a:cubicBezTo>
                <a:cubicBezTo>
                  <a:pt x="1181" y="787"/>
                  <a:pt x="1204" y="764"/>
                  <a:pt x="1204" y="729"/>
                </a:cubicBezTo>
                <a:cubicBezTo>
                  <a:pt x="1204" y="521"/>
                  <a:pt x="1204" y="521"/>
                  <a:pt x="1204" y="521"/>
                </a:cubicBezTo>
                <a:cubicBezTo>
                  <a:pt x="1204" y="486"/>
                  <a:pt x="1181" y="463"/>
                  <a:pt x="1146" y="463"/>
                </a:cubicBezTo>
                <a:cubicBezTo>
                  <a:pt x="937" y="463"/>
                  <a:pt x="937" y="463"/>
                  <a:pt x="937" y="463"/>
                </a:cubicBezTo>
                <a:cubicBezTo>
                  <a:pt x="903" y="463"/>
                  <a:pt x="879" y="486"/>
                  <a:pt x="879" y="521"/>
                </a:cubicBezTo>
                <a:close/>
                <a:moveTo>
                  <a:pt x="2499" y="880"/>
                </a:moveTo>
                <a:cubicBezTo>
                  <a:pt x="2499" y="695"/>
                  <a:pt x="2499" y="695"/>
                  <a:pt x="2499" y="695"/>
                </a:cubicBezTo>
                <a:cubicBezTo>
                  <a:pt x="2499" y="672"/>
                  <a:pt x="2476" y="648"/>
                  <a:pt x="2453" y="648"/>
                </a:cubicBezTo>
                <a:cubicBezTo>
                  <a:pt x="2268" y="648"/>
                  <a:pt x="2268" y="648"/>
                  <a:pt x="2268" y="648"/>
                </a:cubicBezTo>
                <a:cubicBezTo>
                  <a:pt x="2245" y="648"/>
                  <a:pt x="2222" y="672"/>
                  <a:pt x="2222" y="695"/>
                </a:cubicBezTo>
                <a:cubicBezTo>
                  <a:pt x="2222" y="880"/>
                  <a:pt x="2222" y="880"/>
                  <a:pt x="2222" y="880"/>
                </a:cubicBezTo>
                <a:cubicBezTo>
                  <a:pt x="2222" y="903"/>
                  <a:pt x="2245" y="926"/>
                  <a:pt x="2268" y="926"/>
                </a:cubicBezTo>
                <a:cubicBezTo>
                  <a:pt x="2453" y="926"/>
                  <a:pt x="2453" y="926"/>
                  <a:pt x="2453" y="926"/>
                </a:cubicBezTo>
                <a:cubicBezTo>
                  <a:pt x="2476" y="926"/>
                  <a:pt x="2499" y="903"/>
                  <a:pt x="2499" y="880"/>
                </a:cubicBezTo>
                <a:close/>
                <a:moveTo>
                  <a:pt x="879" y="278"/>
                </a:moveTo>
                <a:cubicBezTo>
                  <a:pt x="903" y="278"/>
                  <a:pt x="926" y="255"/>
                  <a:pt x="926" y="231"/>
                </a:cubicBezTo>
                <a:cubicBezTo>
                  <a:pt x="926" y="46"/>
                  <a:pt x="926" y="46"/>
                  <a:pt x="926" y="46"/>
                </a:cubicBezTo>
                <a:cubicBezTo>
                  <a:pt x="926" y="23"/>
                  <a:pt x="903" y="0"/>
                  <a:pt x="879" y="0"/>
                </a:cubicBezTo>
                <a:cubicBezTo>
                  <a:pt x="694" y="0"/>
                  <a:pt x="694" y="0"/>
                  <a:pt x="694" y="0"/>
                </a:cubicBezTo>
                <a:cubicBezTo>
                  <a:pt x="671" y="0"/>
                  <a:pt x="648" y="23"/>
                  <a:pt x="648" y="46"/>
                </a:cubicBezTo>
                <a:cubicBezTo>
                  <a:pt x="648" y="231"/>
                  <a:pt x="648" y="231"/>
                  <a:pt x="648" y="231"/>
                </a:cubicBezTo>
                <a:cubicBezTo>
                  <a:pt x="648" y="255"/>
                  <a:pt x="671" y="278"/>
                  <a:pt x="694" y="278"/>
                </a:cubicBezTo>
                <a:lnTo>
                  <a:pt x="879" y="278"/>
                </a:lnTo>
                <a:close/>
                <a:moveTo>
                  <a:pt x="520" y="1389"/>
                </a:moveTo>
                <a:cubicBezTo>
                  <a:pt x="405" y="1389"/>
                  <a:pt x="405" y="1389"/>
                  <a:pt x="405" y="1389"/>
                </a:cubicBezTo>
                <a:cubicBezTo>
                  <a:pt x="382" y="1389"/>
                  <a:pt x="370" y="1401"/>
                  <a:pt x="370" y="1424"/>
                </a:cubicBezTo>
                <a:cubicBezTo>
                  <a:pt x="370" y="1540"/>
                  <a:pt x="370" y="1540"/>
                  <a:pt x="370" y="1540"/>
                </a:cubicBezTo>
                <a:cubicBezTo>
                  <a:pt x="370" y="1563"/>
                  <a:pt x="382" y="1574"/>
                  <a:pt x="405" y="1574"/>
                </a:cubicBezTo>
                <a:cubicBezTo>
                  <a:pt x="520" y="1574"/>
                  <a:pt x="520" y="1574"/>
                  <a:pt x="520" y="1574"/>
                </a:cubicBezTo>
                <a:cubicBezTo>
                  <a:pt x="544" y="1574"/>
                  <a:pt x="555" y="1563"/>
                  <a:pt x="555" y="1540"/>
                </a:cubicBezTo>
                <a:cubicBezTo>
                  <a:pt x="555" y="1424"/>
                  <a:pt x="555" y="1424"/>
                  <a:pt x="555" y="1424"/>
                </a:cubicBezTo>
                <a:cubicBezTo>
                  <a:pt x="555" y="1401"/>
                  <a:pt x="544" y="1389"/>
                  <a:pt x="520" y="1389"/>
                </a:cubicBezTo>
                <a:close/>
                <a:moveTo>
                  <a:pt x="2488" y="463"/>
                </a:moveTo>
                <a:cubicBezTo>
                  <a:pt x="2603" y="463"/>
                  <a:pt x="2603" y="463"/>
                  <a:pt x="2603" y="463"/>
                </a:cubicBezTo>
                <a:cubicBezTo>
                  <a:pt x="2627" y="463"/>
                  <a:pt x="2638" y="452"/>
                  <a:pt x="2638" y="428"/>
                </a:cubicBezTo>
                <a:cubicBezTo>
                  <a:pt x="2638" y="313"/>
                  <a:pt x="2638" y="313"/>
                  <a:pt x="2638" y="313"/>
                </a:cubicBezTo>
                <a:cubicBezTo>
                  <a:pt x="2638" y="289"/>
                  <a:pt x="2627" y="278"/>
                  <a:pt x="2603" y="278"/>
                </a:cubicBezTo>
                <a:cubicBezTo>
                  <a:pt x="2488" y="278"/>
                  <a:pt x="2488" y="278"/>
                  <a:pt x="2488" y="278"/>
                </a:cubicBezTo>
                <a:cubicBezTo>
                  <a:pt x="2464" y="278"/>
                  <a:pt x="2453" y="289"/>
                  <a:pt x="2453" y="313"/>
                </a:cubicBezTo>
                <a:cubicBezTo>
                  <a:pt x="2453" y="428"/>
                  <a:pt x="2453" y="428"/>
                  <a:pt x="2453" y="428"/>
                </a:cubicBezTo>
                <a:cubicBezTo>
                  <a:pt x="2453" y="452"/>
                  <a:pt x="2464" y="463"/>
                  <a:pt x="2488" y="463"/>
                </a:cubicBezTo>
                <a:close/>
                <a:moveTo>
                  <a:pt x="312" y="556"/>
                </a:moveTo>
                <a:cubicBezTo>
                  <a:pt x="428" y="556"/>
                  <a:pt x="428" y="556"/>
                  <a:pt x="428" y="556"/>
                </a:cubicBezTo>
                <a:cubicBezTo>
                  <a:pt x="451" y="556"/>
                  <a:pt x="463" y="544"/>
                  <a:pt x="463" y="521"/>
                </a:cubicBezTo>
                <a:cubicBezTo>
                  <a:pt x="463" y="405"/>
                  <a:pt x="463" y="405"/>
                  <a:pt x="463" y="405"/>
                </a:cubicBezTo>
                <a:cubicBezTo>
                  <a:pt x="463" y="382"/>
                  <a:pt x="451" y="370"/>
                  <a:pt x="428" y="370"/>
                </a:cubicBezTo>
                <a:cubicBezTo>
                  <a:pt x="312" y="370"/>
                  <a:pt x="312" y="370"/>
                  <a:pt x="312" y="370"/>
                </a:cubicBezTo>
                <a:cubicBezTo>
                  <a:pt x="289" y="370"/>
                  <a:pt x="277" y="382"/>
                  <a:pt x="277" y="405"/>
                </a:cubicBezTo>
                <a:cubicBezTo>
                  <a:pt x="277" y="521"/>
                  <a:pt x="277" y="521"/>
                  <a:pt x="277" y="521"/>
                </a:cubicBezTo>
                <a:cubicBezTo>
                  <a:pt x="277" y="544"/>
                  <a:pt x="289" y="556"/>
                  <a:pt x="312" y="556"/>
                </a:cubicBezTo>
                <a:close/>
                <a:moveTo>
                  <a:pt x="416" y="1088"/>
                </a:moveTo>
                <a:cubicBezTo>
                  <a:pt x="416" y="811"/>
                  <a:pt x="416" y="811"/>
                  <a:pt x="416" y="811"/>
                </a:cubicBezTo>
                <a:cubicBezTo>
                  <a:pt x="416" y="776"/>
                  <a:pt x="382" y="741"/>
                  <a:pt x="347" y="741"/>
                </a:cubicBezTo>
                <a:cubicBezTo>
                  <a:pt x="69" y="741"/>
                  <a:pt x="69" y="741"/>
                  <a:pt x="69" y="741"/>
                </a:cubicBezTo>
                <a:cubicBezTo>
                  <a:pt x="34" y="741"/>
                  <a:pt x="0" y="776"/>
                  <a:pt x="0" y="811"/>
                </a:cubicBezTo>
                <a:cubicBezTo>
                  <a:pt x="0" y="1088"/>
                  <a:pt x="0" y="1088"/>
                  <a:pt x="0" y="1088"/>
                </a:cubicBezTo>
                <a:cubicBezTo>
                  <a:pt x="0" y="1123"/>
                  <a:pt x="34" y="1158"/>
                  <a:pt x="69" y="1158"/>
                </a:cubicBezTo>
                <a:cubicBezTo>
                  <a:pt x="347" y="1158"/>
                  <a:pt x="347" y="1158"/>
                  <a:pt x="347" y="1158"/>
                </a:cubicBezTo>
                <a:cubicBezTo>
                  <a:pt x="382" y="1158"/>
                  <a:pt x="416" y="1123"/>
                  <a:pt x="416" y="1088"/>
                </a:cubicBezTo>
                <a:close/>
                <a:moveTo>
                  <a:pt x="2708" y="1111"/>
                </a:moveTo>
                <a:cubicBezTo>
                  <a:pt x="2430" y="1111"/>
                  <a:pt x="2430" y="1111"/>
                  <a:pt x="2430" y="1111"/>
                </a:cubicBezTo>
                <a:cubicBezTo>
                  <a:pt x="2395" y="1111"/>
                  <a:pt x="2360" y="1146"/>
                  <a:pt x="2360" y="1181"/>
                </a:cubicBezTo>
                <a:cubicBezTo>
                  <a:pt x="2360" y="1459"/>
                  <a:pt x="2360" y="1459"/>
                  <a:pt x="2360" y="1459"/>
                </a:cubicBezTo>
                <a:cubicBezTo>
                  <a:pt x="2360" y="1493"/>
                  <a:pt x="2395" y="1528"/>
                  <a:pt x="2430" y="1528"/>
                </a:cubicBezTo>
                <a:cubicBezTo>
                  <a:pt x="2708" y="1528"/>
                  <a:pt x="2708" y="1528"/>
                  <a:pt x="2708" y="1528"/>
                </a:cubicBezTo>
                <a:cubicBezTo>
                  <a:pt x="2742" y="1528"/>
                  <a:pt x="2777" y="1493"/>
                  <a:pt x="2777" y="1459"/>
                </a:cubicBezTo>
                <a:cubicBezTo>
                  <a:pt x="2777" y="1181"/>
                  <a:pt x="2777" y="1181"/>
                  <a:pt x="2777" y="1181"/>
                </a:cubicBezTo>
                <a:cubicBezTo>
                  <a:pt x="2777" y="1146"/>
                  <a:pt x="2742" y="1111"/>
                  <a:pt x="2708" y="1111"/>
                </a:cubicBezTo>
                <a:close/>
                <a:moveTo>
                  <a:pt x="926" y="2223"/>
                </a:moveTo>
                <a:cubicBezTo>
                  <a:pt x="1111" y="2223"/>
                  <a:pt x="1111" y="2223"/>
                  <a:pt x="1111" y="2223"/>
                </a:cubicBezTo>
                <a:cubicBezTo>
                  <a:pt x="1134" y="2223"/>
                  <a:pt x="1157" y="2200"/>
                  <a:pt x="1157" y="2176"/>
                </a:cubicBezTo>
                <a:cubicBezTo>
                  <a:pt x="1157" y="1991"/>
                  <a:pt x="1157" y="1991"/>
                  <a:pt x="1157" y="1991"/>
                </a:cubicBezTo>
                <a:cubicBezTo>
                  <a:pt x="1157" y="1968"/>
                  <a:pt x="1134" y="1945"/>
                  <a:pt x="1111" y="1945"/>
                </a:cubicBezTo>
                <a:cubicBezTo>
                  <a:pt x="926" y="1945"/>
                  <a:pt x="926" y="1945"/>
                  <a:pt x="926" y="1945"/>
                </a:cubicBezTo>
                <a:cubicBezTo>
                  <a:pt x="903" y="1945"/>
                  <a:pt x="879" y="1968"/>
                  <a:pt x="879" y="1991"/>
                </a:cubicBezTo>
                <a:cubicBezTo>
                  <a:pt x="879" y="2176"/>
                  <a:pt x="879" y="2176"/>
                  <a:pt x="879" y="2176"/>
                </a:cubicBezTo>
                <a:cubicBezTo>
                  <a:pt x="879" y="2200"/>
                  <a:pt x="903" y="2223"/>
                  <a:pt x="926" y="2223"/>
                </a:cubicBezTo>
                <a:close/>
                <a:moveTo>
                  <a:pt x="926" y="1852"/>
                </a:moveTo>
                <a:cubicBezTo>
                  <a:pt x="1111" y="1852"/>
                  <a:pt x="1111" y="1852"/>
                  <a:pt x="1111" y="1852"/>
                </a:cubicBezTo>
                <a:cubicBezTo>
                  <a:pt x="1134" y="1852"/>
                  <a:pt x="1157" y="1829"/>
                  <a:pt x="1157" y="1806"/>
                </a:cubicBezTo>
                <a:cubicBezTo>
                  <a:pt x="1157" y="1621"/>
                  <a:pt x="1157" y="1621"/>
                  <a:pt x="1157" y="1621"/>
                </a:cubicBezTo>
                <a:cubicBezTo>
                  <a:pt x="1157" y="1598"/>
                  <a:pt x="1134" y="1574"/>
                  <a:pt x="1111" y="1574"/>
                </a:cubicBezTo>
                <a:cubicBezTo>
                  <a:pt x="926" y="1574"/>
                  <a:pt x="926" y="1574"/>
                  <a:pt x="926" y="1574"/>
                </a:cubicBezTo>
                <a:cubicBezTo>
                  <a:pt x="903" y="1574"/>
                  <a:pt x="879" y="1598"/>
                  <a:pt x="879" y="1621"/>
                </a:cubicBezTo>
                <a:cubicBezTo>
                  <a:pt x="879" y="1806"/>
                  <a:pt x="879" y="1806"/>
                  <a:pt x="879" y="1806"/>
                </a:cubicBezTo>
                <a:cubicBezTo>
                  <a:pt x="879" y="1829"/>
                  <a:pt x="903" y="1852"/>
                  <a:pt x="926" y="1852"/>
                </a:cubicBezTo>
                <a:close/>
                <a:moveTo>
                  <a:pt x="1296" y="2223"/>
                </a:moveTo>
                <a:cubicBezTo>
                  <a:pt x="1481" y="2223"/>
                  <a:pt x="1481" y="2223"/>
                  <a:pt x="1481" y="2223"/>
                </a:cubicBezTo>
                <a:cubicBezTo>
                  <a:pt x="1505" y="2223"/>
                  <a:pt x="1528" y="2200"/>
                  <a:pt x="1528" y="2176"/>
                </a:cubicBezTo>
                <a:cubicBezTo>
                  <a:pt x="1528" y="1991"/>
                  <a:pt x="1528" y="1991"/>
                  <a:pt x="1528" y="1991"/>
                </a:cubicBezTo>
                <a:cubicBezTo>
                  <a:pt x="1528" y="1968"/>
                  <a:pt x="1505" y="1945"/>
                  <a:pt x="1481" y="1945"/>
                </a:cubicBezTo>
                <a:cubicBezTo>
                  <a:pt x="1296" y="1945"/>
                  <a:pt x="1296" y="1945"/>
                  <a:pt x="1296" y="1945"/>
                </a:cubicBezTo>
                <a:cubicBezTo>
                  <a:pt x="1273" y="1945"/>
                  <a:pt x="1250" y="1968"/>
                  <a:pt x="1250" y="1991"/>
                </a:cubicBezTo>
                <a:cubicBezTo>
                  <a:pt x="1250" y="2176"/>
                  <a:pt x="1250" y="2176"/>
                  <a:pt x="1250" y="2176"/>
                </a:cubicBezTo>
                <a:cubicBezTo>
                  <a:pt x="1250" y="2200"/>
                  <a:pt x="1273" y="2223"/>
                  <a:pt x="1296" y="2223"/>
                </a:cubicBezTo>
                <a:close/>
                <a:moveTo>
                  <a:pt x="926" y="1482"/>
                </a:moveTo>
                <a:cubicBezTo>
                  <a:pt x="1111" y="1482"/>
                  <a:pt x="1111" y="1482"/>
                  <a:pt x="1111" y="1482"/>
                </a:cubicBezTo>
                <a:cubicBezTo>
                  <a:pt x="1134" y="1482"/>
                  <a:pt x="1157" y="1459"/>
                  <a:pt x="1157" y="1436"/>
                </a:cubicBezTo>
                <a:cubicBezTo>
                  <a:pt x="1157" y="1250"/>
                  <a:pt x="1157" y="1250"/>
                  <a:pt x="1157" y="1250"/>
                </a:cubicBezTo>
                <a:cubicBezTo>
                  <a:pt x="1157" y="1227"/>
                  <a:pt x="1134" y="1204"/>
                  <a:pt x="1111" y="1204"/>
                </a:cubicBezTo>
                <a:cubicBezTo>
                  <a:pt x="926" y="1204"/>
                  <a:pt x="926" y="1204"/>
                  <a:pt x="926" y="1204"/>
                </a:cubicBezTo>
                <a:cubicBezTo>
                  <a:pt x="903" y="1204"/>
                  <a:pt x="879" y="1227"/>
                  <a:pt x="879" y="1250"/>
                </a:cubicBezTo>
                <a:cubicBezTo>
                  <a:pt x="879" y="1436"/>
                  <a:pt x="879" y="1436"/>
                  <a:pt x="879" y="1436"/>
                </a:cubicBezTo>
                <a:cubicBezTo>
                  <a:pt x="879" y="1459"/>
                  <a:pt x="903" y="1482"/>
                  <a:pt x="926" y="1482"/>
                </a:cubicBezTo>
                <a:close/>
                <a:moveTo>
                  <a:pt x="1296" y="1482"/>
                </a:moveTo>
                <a:cubicBezTo>
                  <a:pt x="1481" y="1482"/>
                  <a:pt x="1481" y="1482"/>
                  <a:pt x="1481" y="1482"/>
                </a:cubicBezTo>
                <a:cubicBezTo>
                  <a:pt x="1505" y="1482"/>
                  <a:pt x="1528" y="1459"/>
                  <a:pt x="1528" y="1436"/>
                </a:cubicBezTo>
                <a:cubicBezTo>
                  <a:pt x="1528" y="1250"/>
                  <a:pt x="1528" y="1250"/>
                  <a:pt x="1528" y="1250"/>
                </a:cubicBezTo>
                <a:cubicBezTo>
                  <a:pt x="1528" y="1227"/>
                  <a:pt x="1505" y="1204"/>
                  <a:pt x="1481" y="1204"/>
                </a:cubicBezTo>
                <a:cubicBezTo>
                  <a:pt x="1296" y="1204"/>
                  <a:pt x="1296" y="1204"/>
                  <a:pt x="1296" y="1204"/>
                </a:cubicBezTo>
                <a:cubicBezTo>
                  <a:pt x="1273" y="1204"/>
                  <a:pt x="1250" y="1227"/>
                  <a:pt x="1250" y="1250"/>
                </a:cubicBezTo>
                <a:cubicBezTo>
                  <a:pt x="1250" y="1436"/>
                  <a:pt x="1250" y="1436"/>
                  <a:pt x="1250" y="1436"/>
                </a:cubicBezTo>
                <a:cubicBezTo>
                  <a:pt x="1250" y="1459"/>
                  <a:pt x="1273" y="1482"/>
                  <a:pt x="1296" y="1482"/>
                </a:cubicBezTo>
                <a:close/>
                <a:moveTo>
                  <a:pt x="1296" y="1852"/>
                </a:moveTo>
                <a:cubicBezTo>
                  <a:pt x="1481" y="1852"/>
                  <a:pt x="1481" y="1852"/>
                  <a:pt x="1481" y="1852"/>
                </a:cubicBezTo>
                <a:cubicBezTo>
                  <a:pt x="1505" y="1852"/>
                  <a:pt x="1528" y="1829"/>
                  <a:pt x="1528" y="1806"/>
                </a:cubicBezTo>
                <a:cubicBezTo>
                  <a:pt x="1528" y="1621"/>
                  <a:pt x="1528" y="1621"/>
                  <a:pt x="1528" y="1621"/>
                </a:cubicBezTo>
                <a:cubicBezTo>
                  <a:pt x="1528" y="1598"/>
                  <a:pt x="1505" y="1574"/>
                  <a:pt x="1481" y="1574"/>
                </a:cubicBezTo>
                <a:cubicBezTo>
                  <a:pt x="1296" y="1574"/>
                  <a:pt x="1296" y="1574"/>
                  <a:pt x="1296" y="1574"/>
                </a:cubicBezTo>
                <a:cubicBezTo>
                  <a:pt x="1273" y="1574"/>
                  <a:pt x="1250" y="1598"/>
                  <a:pt x="1250" y="1621"/>
                </a:cubicBezTo>
                <a:cubicBezTo>
                  <a:pt x="1250" y="1806"/>
                  <a:pt x="1250" y="1806"/>
                  <a:pt x="1250" y="1806"/>
                </a:cubicBezTo>
                <a:cubicBezTo>
                  <a:pt x="1250" y="1829"/>
                  <a:pt x="1273" y="1852"/>
                  <a:pt x="1296" y="1852"/>
                </a:cubicBezTo>
                <a:close/>
                <a:moveTo>
                  <a:pt x="1667" y="1482"/>
                </a:moveTo>
                <a:cubicBezTo>
                  <a:pt x="1852" y="1482"/>
                  <a:pt x="1852" y="1482"/>
                  <a:pt x="1852" y="1482"/>
                </a:cubicBezTo>
                <a:cubicBezTo>
                  <a:pt x="1875" y="1482"/>
                  <a:pt x="1898" y="1459"/>
                  <a:pt x="1898" y="1436"/>
                </a:cubicBezTo>
                <a:cubicBezTo>
                  <a:pt x="1898" y="1250"/>
                  <a:pt x="1898" y="1250"/>
                  <a:pt x="1898" y="1250"/>
                </a:cubicBezTo>
                <a:cubicBezTo>
                  <a:pt x="1898" y="1227"/>
                  <a:pt x="1875" y="1204"/>
                  <a:pt x="1852" y="1204"/>
                </a:cubicBezTo>
                <a:cubicBezTo>
                  <a:pt x="1667" y="1204"/>
                  <a:pt x="1667" y="1204"/>
                  <a:pt x="1667" y="1204"/>
                </a:cubicBezTo>
                <a:cubicBezTo>
                  <a:pt x="1644" y="1204"/>
                  <a:pt x="1620" y="1227"/>
                  <a:pt x="1620" y="1250"/>
                </a:cubicBezTo>
                <a:cubicBezTo>
                  <a:pt x="1620" y="1436"/>
                  <a:pt x="1620" y="1436"/>
                  <a:pt x="1620" y="1436"/>
                </a:cubicBezTo>
                <a:cubicBezTo>
                  <a:pt x="1620" y="1459"/>
                  <a:pt x="1644" y="1482"/>
                  <a:pt x="1667" y="1482"/>
                </a:cubicBezTo>
                <a:close/>
                <a:moveTo>
                  <a:pt x="1667" y="1852"/>
                </a:moveTo>
                <a:cubicBezTo>
                  <a:pt x="1852" y="1852"/>
                  <a:pt x="1852" y="1852"/>
                  <a:pt x="1852" y="1852"/>
                </a:cubicBezTo>
                <a:cubicBezTo>
                  <a:pt x="1875" y="1852"/>
                  <a:pt x="1898" y="1829"/>
                  <a:pt x="1898" y="1806"/>
                </a:cubicBezTo>
                <a:cubicBezTo>
                  <a:pt x="1898" y="1621"/>
                  <a:pt x="1898" y="1621"/>
                  <a:pt x="1898" y="1621"/>
                </a:cubicBezTo>
                <a:cubicBezTo>
                  <a:pt x="1898" y="1598"/>
                  <a:pt x="1875" y="1574"/>
                  <a:pt x="1852" y="1574"/>
                </a:cubicBezTo>
                <a:cubicBezTo>
                  <a:pt x="1667" y="1574"/>
                  <a:pt x="1667" y="1574"/>
                  <a:pt x="1667" y="1574"/>
                </a:cubicBezTo>
                <a:cubicBezTo>
                  <a:pt x="1644" y="1574"/>
                  <a:pt x="1620" y="1598"/>
                  <a:pt x="1620" y="1621"/>
                </a:cubicBezTo>
                <a:cubicBezTo>
                  <a:pt x="1620" y="1806"/>
                  <a:pt x="1620" y="1806"/>
                  <a:pt x="1620" y="1806"/>
                </a:cubicBezTo>
                <a:cubicBezTo>
                  <a:pt x="1620" y="1829"/>
                  <a:pt x="1644" y="1852"/>
                  <a:pt x="1667" y="1852"/>
                </a:cubicBezTo>
                <a:close/>
              </a:path>
            </a:pathLst>
          </a:custGeom>
          <a:solidFill>
            <a:srgbClr val="FFFFFF"/>
          </a:solidFill>
          <a:ln>
            <a:noFill/>
          </a:ln>
          <a:effectLst/>
          <a:extLst/>
        </p:spPr>
        <p:txBody>
          <a:bodyPr wrap="none" anchor="ctr"/>
          <a:lstStyle/>
          <a:p>
            <a:endParaRPr lang="en-US" dirty="0">
              <a:solidFill>
                <a:srgbClr val="FFFFFF"/>
              </a:solidFill>
              <a:latin typeface="Calibri"/>
            </a:endParaRPr>
          </a:p>
        </p:txBody>
      </p:sp>
    </p:spTree>
    <p:extLst>
      <p:ext uri="{BB962C8B-B14F-4D97-AF65-F5344CB8AC3E}">
        <p14:creationId xmlns:p14="http://schemas.microsoft.com/office/powerpoint/2010/main" val="492240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TextBox 47"/>
          <p:cNvSpPr txBox="1"/>
          <p:nvPr/>
        </p:nvSpPr>
        <p:spPr>
          <a:xfrm>
            <a:off x="363033" y="209238"/>
            <a:ext cx="5793337" cy="1024218"/>
          </a:xfrm>
          <a:prstGeom prst="rect">
            <a:avLst/>
          </a:prstGeom>
          <a:noFill/>
        </p:spPr>
        <p:txBody>
          <a:bodyPr wrap="square" lIns="0" tIns="0" rIns="0" bIns="0" rtlCol="0" anchor="t" anchorCtr="0">
            <a:noAutofit/>
          </a:bodyPr>
          <a:lstStyle/>
          <a:p>
            <a:pPr>
              <a:lnSpc>
                <a:spcPct val="90000"/>
              </a:lnSpc>
            </a:pPr>
            <a:r>
              <a:rPr lang="en-US" sz="4400" dirty="0" smtClean="0">
                <a:solidFill>
                  <a:srgbClr val="5F5F5F">
                    <a:lumMod val="50000"/>
                  </a:srgbClr>
                </a:solidFill>
                <a:latin typeface="Calibri" charset="0"/>
                <a:ea typeface="Calibri" charset="0"/>
                <a:cs typeface="Calibri" charset="0"/>
              </a:rPr>
              <a:t>Journey to </a:t>
            </a:r>
            <a:r>
              <a:rPr lang="en-US" sz="4400" smtClean="0">
                <a:solidFill>
                  <a:srgbClr val="5F5F5F">
                    <a:lumMod val="50000"/>
                  </a:srgbClr>
                </a:solidFill>
                <a:latin typeface="Calibri" charset="0"/>
                <a:ea typeface="Calibri" charset="0"/>
                <a:cs typeface="Calibri" charset="0"/>
              </a:rPr>
              <a:t>the Cloud</a:t>
            </a:r>
            <a:endParaRPr lang="en-US" sz="4400" dirty="0" smtClean="0">
              <a:solidFill>
                <a:srgbClr val="5F5F5F">
                  <a:lumMod val="50000"/>
                </a:srgbClr>
              </a:solidFill>
              <a:latin typeface="Calibri" charset="0"/>
              <a:ea typeface="Calibri" charset="0"/>
              <a:cs typeface="Calibri" charset="0"/>
            </a:endParaRPr>
          </a:p>
        </p:txBody>
      </p:sp>
      <p:sp>
        <p:nvSpPr>
          <p:cNvPr id="49" name="Parallelogram 48"/>
          <p:cNvSpPr/>
          <p:nvPr/>
        </p:nvSpPr>
        <p:spPr>
          <a:xfrm>
            <a:off x="9849269" y="1854229"/>
            <a:ext cx="2962656" cy="1248663"/>
          </a:xfrm>
          <a:prstGeom prst="parallelogram">
            <a:avLst>
              <a:gd name="adj" fmla="val 36579"/>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1" name="Parallelogram 50"/>
          <p:cNvSpPr/>
          <p:nvPr/>
        </p:nvSpPr>
        <p:spPr>
          <a:xfrm>
            <a:off x="-382640" y="4173878"/>
            <a:ext cx="2346075" cy="878688"/>
          </a:xfrm>
          <a:prstGeom prst="parallelogram">
            <a:avLst>
              <a:gd name="adj" fmla="val 36579"/>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2" name="TextBox 51"/>
          <p:cNvSpPr txBox="1"/>
          <p:nvPr/>
        </p:nvSpPr>
        <p:spPr>
          <a:xfrm>
            <a:off x="818" y="4261437"/>
            <a:ext cx="1660249" cy="685890"/>
          </a:xfrm>
          <a:prstGeom prst="rect">
            <a:avLst/>
          </a:prstGeom>
          <a:noFill/>
        </p:spPr>
        <p:txBody>
          <a:bodyPr wrap="square" lIns="0" tIns="0" rIns="0" bIns="0" rtlCol="0" anchor="ctr" anchorCtr="0">
            <a:noAutofit/>
          </a:bodyPr>
          <a:lstStyle/>
          <a:p>
            <a:pPr algn="ctr">
              <a:lnSpc>
                <a:spcPct val="90000"/>
              </a:lnSpc>
            </a:pPr>
            <a:r>
              <a:rPr lang="en-US" sz="2000" dirty="0" smtClean="0">
                <a:solidFill>
                  <a:schemeClr val="bg1"/>
                </a:solidFill>
                <a:latin typeface="Calibri" charset="0"/>
                <a:ea typeface="Calibri" charset="0"/>
                <a:cs typeface="Calibri" charset="0"/>
              </a:rPr>
              <a:t>Business Operations</a:t>
            </a:r>
          </a:p>
        </p:txBody>
      </p:sp>
      <p:sp>
        <p:nvSpPr>
          <p:cNvPr id="53" name="TextBox 52"/>
          <p:cNvSpPr txBox="1"/>
          <p:nvPr/>
        </p:nvSpPr>
        <p:spPr>
          <a:xfrm>
            <a:off x="10268585" y="2055828"/>
            <a:ext cx="1920240" cy="685890"/>
          </a:xfrm>
          <a:prstGeom prst="rect">
            <a:avLst/>
          </a:prstGeom>
          <a:noFill/>
        </p:spPr>
        <p:txBody>
          <a:bodyPr wrap="square" lIns="0" tIns="0" rIns="0" bIns="0" rtlCol="0" anchor="ctr" anchorCtr="0">
            <a:noAutofit/>
          </a:bodyPr>
          <a:lstStyle/>
          <a:p>
            <a:pPr algn="ctr">
              <a:lnSpc>
                <a:spcPct val="90000"/>
              </a:lnSpc>
            </a:pPr>
            <a:r>
              <a:rPr lang="en-US" sz="2000" b="1" dirty="0" smtClean="0">
                <a:solidFill>
                  <a:srgbClr val="FFFFFF"/>
                </a:solidFill>
                <a:latin typeface="Calibri" charset="0"/>
                <a:ea typeface="Calibri" charset="0"/>
                <a:cs typeface="Calibri" charset="0"/>
              </a:rPr>
              <a:t>Business Transformation</a:t>
            </a:r>
          </a:p>
        </p:txBody>
      </p:sp>
      <p:grpSp>
        <p:nvGrpSpPr>
          <p:cNvPr id="2" name="Group 1"/>
          <p:cNvGrpSpPr/>
          <p:nvPr/>
        </p:nvGrpSpPr>
        <p:grpSpPr>
          <a:xfrm>
            <a:off x="1838960" y="2281084"/>
            <a:ext cx="8042459" cy="2128356"/>
            <a:chOff x="1838960" y="2281084"/>
            <a:chExt cx="8042459" cy="2128356"/>
          </a:xfrm>
        </p:grpSpPr>
        <p:grpSp>
          <p:nvGrpSpPr>
            <p:cNvPr id="4" name="Group 3"/>
            <p:cNvGrpSpPr/>
            <p:nvPr/>
          </p:nvGrpSpPr>
          <p:grpSpPr>
            <a:xfrm>
              <a:off x="1838960" y="2281084"/>
              <a:ext cx="8042459" cy="2128356"/>
              <a:chOff x="1838960" y="2281084"/>
              <a:chExt cx="8042459" cy="2128356"/>
            </a:xfrm>
          </p:grpSpPr>
          <p:cxnSp>
            <p:nvCxnSpPr>
              <p:cNvPr id="22" name="Straight Arrow Connector 21"/>
              <p:cNvCxnSpPr/>
              <p:nvPr/>
            </p:nvCxnSpPr>
            <p:spPr>
              <a:xfrm flipV="1">
                <a:off x="1838960" y="3669391"/>
                <a:ext cx="2686345" cy="740049"/>
              </a:xfrm>
              <a:prstGeom prst="straightConnector1">
                <a:avLst/>
              </a:pr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4520205" y="2908170"/>
                <a:ext cx="2768298" cy="762626"/>
              </a:xfrm>
              <a:prstGeom prst="straightConnector1">
                <a:avLst/>
              </a:pr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7288503" y="2281084"/>
                <a:ext cx="2592916" cy="627086"/>
              </a:xfrm>
              <a:prstGeom prst="straightConnector1">
                <a:avLst/>
              </a:pr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490569" y="3341047"/>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sp>
            <p:nvSpPr>
              <p:cNvPr id="43" name="Oval 42"/>
              <p:cNvSpPr/>
              <p:nvPr/>
            </p:nvSpPr>
            <p:spPr>
              <a:xfrm>
                <a:off x="8077656" y="2373693"/>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grpSp>
        <p:sp>
          <p:nvSpPr>
            <p:cNvPr id="29" name="Oval 28"/>
            <p:cNvSpPr/>
            <p:nvPr/>
          </p:nvSpPr>
          <p:spPr>
            <a:xfrm>
              <a:off x="2806713" y="3785185"/>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sp>
          <p:nvSpPr>
            <p:cNvPr id="30" name="Oval 29"/>
            <p:cNvSpPr/>
            <p:nvPr/>
          </p:nvSpPr>
          <p:spPr>
            <a:xfrm>
              <a:off x="6153168" y="2892808"/>
              <a:ext cx="466104" cy="466104"/>
            </a:xfrm>
            <a:prstGeom prst="ellipse">
              <a:avLst/>
            </a:prstGeom>
            <a:solidFill>
              <a:schemeClr val="accent1"/>
            </a:solid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charset="0"/>
                <a:ea typeface="Calibri" charset="0"/>
                <a:cs typeface="Calibri" charset="0"/>
              </a:endParaRPr>
            </a:p>
          </p:txBody>
        </p:sp>
      </p:grpSp>
      <p:sp>
        <p:nvSpPr>
          <p:cNvPr id="21" name="TextBox 20"/>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chemeClr val="bg1"/>
                </a:solidFill>
                <a:latin typeface="Calibri"/>
              </a:rPr>
              <a:t>Copyright © </a:t>
            </a:r>
            <a:r>
              <a:rPr lang="en-US" sz="850" dirty="0" smtClean="0">
                <a:solidFill>
                  <a:schemeClr val="bg1"/>
                </a:solidFill>
                <a:latin typeface="Calibri"/>
              </a:rPr>
              <a:t>2017,</a:t>
            </a:r>
            <a:r>
              <a:rPr sz="850" dirty="0" smtClean="0">
                <a:solidFill>
                  <a:schemeClr val="bg1"/>
                </a:solidFill>
                <a:latin typeface="Calibri"/>
              </a:rPr>
              <a:t> </a:t>
            </a:r>
            <a:r>
              <a:rPr sz="850" dirty="0">
                <a:solidFill>
                  <a:schemeClr val="bg1"/>
                </a:solidFill>
                <a:latin typeface="Calibri"/>
              </a:rPr>
              <a:t>Oracle and/or its affiliates. All rights reserved. </a:t>
            </a:r>
          </a:p>
        </p:txBody>
      </p:sp>
    </p:spTree>
    <p:extLst>
      <p:ext uri="{BB962C8B-B14F-4D97-AF65-F5344CB8AC3E}">
        <p14:creationId xmlns:p14="http://schemas.microsoft.com/office/powerpoint/2010/main" val="167012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9848292" y="1854125"/>
            <a:ext cx="2961884" cy="1248663"/>
          </a:xfrm>
          <a:prstGeom prst="parallelogram">
            <a:avLst>
              <a:gd name="adj" fmla="val 36579"/>
            </a:avLst>
          </a:prstGeom>
          <a:blipFill dpi="0" rotWithShape="1">
            <a:blip r:embed="rId4"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 name="TextBox 2"/>
          <p:cNvSpPr txBox="1"/>
          <p:nvPr/>
        </p:nvSpPr>
        <p:spPr>
          <a:xfrm>
            <a:off x="10379960" y="2239592"/>
            <a:ext cx="1590641" cy="402336"/>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Cloud Platform</a:t>
            </a:r>
          </a:p>
        </p:txBody>
      </p:sp>
      <p:sp>
        <p:nvSpPr>
          <p:cNvPr id="13" name="TextBox 12"/>
          <p:cNvSpPr txBox="1"/>
          <p:nvPr/>
        </p:nvSpPr>
        <p:spPr>
          <a:xfrm>
            <a:off x="364553" y="209238"/>
            <a:ext cx="5791828" cy="1024218"/>
          </a:xfrm>
          <a:prstGeom prst="rect">
            <a:avLst/>
          </a:prstGeom>
          <a:noFill/>
        </p:spPr>
        <p:txBody>
          <a:bodyPr wrap="square" lIns="0" tIns="0" rIns="0" bIns="0" rtlCol="0" anchor="t" anchorCtr="0">
            <a:noAutofit/>
          </a:bodyPr>
          <a:lstStyle/>
          <a:p>
            <a:pPr>
              <a:lnSpc>
                <a:spcPct val="90000"/>
              </a:lnSpc>
            </a:pPr>
            <a:r>
              <a:rPr lang="en-US" sz="4400" dirty="0">
                <a:solidFill>
                  <a:srgbClr val="5F5F5F">
                    <a:lumMod val="50000"/>
                  </a:srgbClr>
                </a:solidFill>
                <a:latin typeface="Calibri"/>
                <a:ea typeface="Calibri" charset="0"/>
                <a:cs typeface="Calibri" charset="0"/>
              </a:rPr>
              <a:t>Journey to the Cloud</a:t>
            </a:r>
          </a:p>
        </p:txBody>
      </p:sp>
      <p:sp>
        <p:nvSpPr>
          <p:cNvPr id="14" name="Parallelogram 13"/>
          <p:cNvSpPr/>
          <p:nvPr/>
        </p:nvSpPr>
        <p:spPr>
          <a:xfrm>
            <a:off x="-381005" y="4173878"/>
            <a:ext cx="2345464" cy="878688"/>
          </a:xfrm>
          <a:prstGeom prst="parallelogram">
            <a:avLst>
              <a:gd name="adj" fmla="val 36579"/>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5" name="TextBox 14"/>
          <p:cNvSpPr txBox="1"/>
          <p:nvPr/>
        </p:nvSpPr>
        <p:spPr>
          <a:xfrm>
            <a:off x="1614" y="4270277"/>
            <a:ext cx="1659817" cy="685890"/>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Business Operations</a:t>
            </a:r>
          </a:p>
        </p:txBody>
      </p:sp>
      <p:sp>
        <p:nvSpPr>
          <p:cNvPr id="16" name="TextBox 15"/>
          <p:cNvSpPr txBox="1"/>
          <p:nvPr/>
        </p:nvSpPr>
        <p:spPr>
          <a:xfrm>
            <a:off x="10204815" y="1197774"/>
            <a:ext cx="1919740" cy="685890"/>
          </a:xfrm>
          <a:prstGeom prst="rect">
            <a:avLst/>
          </a:prstGeom>
          <a:noFill/>
        </p:spPr>
        <p:txBody>
          <a:bodyPr wrap="square" lIns="0" tIns="0" rIns="0" bIns="0" rtlCol="0" anchor="ctr" anchorCtr="0">
            <a:noAutofit/>
          </a:bodyPr>
          <a:lstStyle/>
          <a:p>
            <a:pPr algn="ctr">
              <a:lnSpc>
                <a:spcPct val="90000"/>
              </a:lnSpc>
            </a:pPr>
            <a:r>
              <a:rPr lang="en-US" sz="2000" b="1" dirty="0">
                <a:solidFill>
                  <a:srgbClr val="5F5F5F">
                    <a:lumMod val="50000"/>
                  </a:srgbClr>
                </a:solidFill>
                <a:latin typeface="Calibri"/>
                <a:ea typeface="Calibri" charset="0"/>
                <a:cs typeface="Calibri" charset="0"/>
              </a:rPr>
              <a:t>Business Transformation</a:t>
            </a:r>
          </a:p>
        </p:txBody>
      </p:sp>
      <p:sp>
        <p:nvSpPr>
          <p:cNvPr id="23" name="TextBox 22"/>
          <p:cNvSpPr txBox="1"/>
          <p:nvPr/>
        </p:nvSpPr>
        <p:spPr>
          <a:xfrm>
            <a:off x="7946216"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grpSp>
        <p:nvGrpSpPr>
          <p:cNvPr id="17" name="Group 16"/>
          <p:cNvGrpSpPr/>
          <p:nvPr/>
        </p:nvGrpSpPr>
        <p:grpSpPr>
          <a:xfrm>
            <a:off x="1198636" y="497462"/>
            <a:ext cx="8994957" cy="3646592"/>
            <a:chOff x="1198636" y="497462"/>
            <a:chExt cx="8994957" cy="3646592"/>
          </a:xfrm>
        </p:grpSpPr>
        <p:grpSp>
          <p:nvGrpSpPr>
            <p:cNvPr id="18" name="Group 17"/>
            <p:cNvGrpSpPr/>
            <p:nvPr/>
          </p:nvGrpSpPr>
          <p:grpSpPr>
            <a:xfrm>
              <a:off x="1198636" y="497462"/>
              <a:ext cx="8994957" cy="3646592"/>
              <a:chOff x="1197335" y="497462"/>
              <a:chExt cx="8997300" cy="3646592"/>
            </a:xfrm>
          </p:grpSpPr>
          <p:sp>
            <p:nvSpPr>
              <p:cNvPr id="4" name="Freeform 3"/>
              <p:cNvSpPr/>
              <p:nvPr/>
            </p:nvSpPr>
            <p:spPr>
              <a:xfrm>
                <a:off x="1197335" y="3004457"/>
                <a:ext cx="657591" cy="113959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Lst>
                <a:ahLst/>
                <a:cxnLst>
                  <a:cxn ang="0">
                    <a:pos x="connsiteX0" y="connsiteY0"/>
                  </a:cxn>
                  <a:cxn ang="0">
                    <a:pos x="connsiteX1" y="connsiteY1"/>
                  </a:cxn>
                </a:cxnLst>
                <a:rect l="l" t="t" r="r" b="b"/>
                <a:pathLst>
                  <a:path w="795985" h="1722229">
                    <a:moveTo>
                      <a:pt x="0" y="1722229"/>
                    </a:moveTo>
                    <a:cubicBezTo>
                      <a:pt x="85227" y="1316742"/>
                      <a:pt x="437096" y="304596"/>
                      <a:pt x="795985"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b="1" dirty="0">
                  <a:solidFill>
                    <a:srgbClr val="5F5F5F"/>
                  </a:solidFill>
                  <a:latin typeface="Calibri"/>
                </a:endParaRPr>
              </a:p>
            </p:txBody>
          </p:sp>
          <p:sp>
            <p:nvSpPr>
              <p:cNvPr id="5" name="Freeform 4"/>
              <p:cNvSpPr/>
              <p:nvPr/>
            </p:nvSpPr>
            <p:spPr>
              <a:xfrm>
                <a:off x="1828800" y="1763485"/>
                <a:ext cx="1658983" cy="1267096"/>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Lst>
                <a:ahLst/>
                <a:cxnLst>
                  <a:cxn ang="0">
                    <a:pos x="connsiteX0" y="connsiteY0"/>
                  </a:cxn>
                  <a:cxn ang="0">
                    <a:pos x="connsiteX1" y="connsiteY1"/>
                  </a:cxn>
                </a:cxnLst>
                <a:rect l="l" t="t" r="r" b="b"/>
                <a:pathLst>
                  <a:path w="2008126" h="1914914">
                    <a:moveTo>
                      <a:pt x="0" y="1914915"/>
                    </a:moveTo>
                    <a:cubicBezTo>
                      <a:pt x="477893" y="1236341"/>
                      <a:pt x="1144150" y="537417"/>
                      <a:pt x="2008126" y="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b="1" dirty="0">
                  <a:solidFill>
                    <a:srgbClr val="5F5F5F"/>
                  </a:solidFill>
                  <a:latin typeface="Calibri"/>
                </a:endParaRPr>
              </a:p>
            </p:txBody>
          </p:sp>
          <p:sp>
            <p:nvSpPr>
              <p:cNvPr id="6" name="Freeform 5"/>
              <p:cNvSpPr/>
              <p:nvPr/>
            </p:nvSpPr>
            <p:spPr>
              <a:xfrm>
                <a:off x="3483831" y="1149769"/>
                <a:ext cx="1972491" cy="58782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Lst>
                <a:ahLst/>
                <a:cxnLst>
                  <a:cxn ang="0">
                    <a:pos x="connsiteX0" y="connsiteY0"/>
                  </a:cxn>
                  <a:cxn ang="0">
                    <a:pos x="connsiteX1" y="connsiteY1"/>
                  </a:cxn>
                </a:cxnLst>
                <a:rect l="l" t="t" r="r" b="b"/>
                <a:pathLst>
                  <a:path w="2387614" h="888361">
                    <a:moveTo>
                      <a:pt x="0" y="888361"/>
                    </a:moveTo>
                    <a:cubicBezTo>
                      <a:pt x="446269" y="604617"/>
                      <a:pt x="1555262" y="83366"/>
                      <a:pt x="238761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b="1" dirty="0">
                  <a:solidFill>
                    <a:srgbClr val="5F5F5F"/>
                  </a:solidFill>
                  <a:latin typeface="Calibri"/>
                </a:endParaRPr>
              </a:p>
            </p:txBody>
          </p:sp>
          <p:sp>
            <p:nvSpPr>
              <p:cNvPr id="7" name="Freeform 6"/>
              <p:cNvSpPr/>
              <p:nvPr/>
            </p:nvSpPr>
            <p:spPr>
              <a:xfrm>
                <a:off x="5507095" y="1055994"/>
                <a:ext cx="2076994" cy="888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Lst>
                <a:ahLst/>
                <a:cxnLst>
                  <a:cxn ang="0">
                    <a:pos x="connsiteX0" y="connsiteY0"/>
                  </a:cxn>
                  <a:cxn ang="0">
                    <a:pos x="connsiteX1" y="connsiteY1"/>
                  </a:cxn>
                </a:cxnLst>
                <a:rect l="l" t="t" r="r" b="b"/>
                <a:pathLst>
                  <a:path w="2514110" h="134229">
                    <a:moveTo>
                      <a:pt x="0" y="134229"/>
                    </a:moveTo>
                    <a:cubicBezTo>
                      <a:pt x="620201" y="-11324"/>
                      <a:pt x="1745006" y="-58783"/>
                      <a:pt x="2514110" y="94749"/>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b="1" dirty="0">
                  <a:solidFill>
                    <a:srgbClr val="5F5F5F"/>
                  </a:solidFill>
                  <a:latin typeface="Calibri"/>
                </a:endParaRPr>
              </a:p>
            </p:txBody>
          </p:sp>
          <p:sp>
            <p:nvSpPr>
              <p:cNvPr id="8" name="Freeform 7"/>
              <p:cNvSpPr/>
              <p:nvPr/>
            </p:nvSpPr>
            <p:spPr>
              <a:xfrm>
                <a:off x="7738818" y="1141819"/>
                <a:ext cx="2455817" cy="666790"/>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 name="connsiteX0" fmla="*/ 0 w 2988471"/>
                  <a:gd name="connsiteY0" fmla="*/ 14708 h 1001781"/>
                  <a:gd name="connsiteX1" fmla="*/ 2988471 w 2988471"/>
                  <a:gd name="connsiteY1" fmla="*/ 1001781 h 1001781"/>
                  <a:gd name="connsiteX0" fmla="*/ 0 w 2972659"/>
                  <a:gd name="connsiteY0" fmla="*/ 14445 h 1021260"/>
                  <a:gd name="connsiteX1" fmla="*/ 2972659 w 2972659"/>
                  <a:gd name="connsiteY1" fmla="*/ 1021260 h 1021260"/>
                  <a:gd name="connsiteX0" fmla="*/ 0 w 2972659"/>
                  <a:gd name="connsiteY0" fmla="*/ 18077 h 1024892"/>
                  <a:gd name="connsiteX1" fmla="*/ 2972659 w 2972659"/>
                  <a:gd name="connsiteY1" fmla="*/ 1024892 h 1024892"/>
                  <a:gd name="connsiteX0" fmla="*/ 0 w 2972659"/>
                  <a:gd name="connsiteY0" fmla="*/ 23598 h 1030413"/>
                  <a:gd name="connsiteX1" fmla="*/ 2972659 w 2972659"/>
                  <a:gd name="connsiteY1" fmla="*/ 1030413 h 1030413"/>
                  <a:gd name="connsiteX0" fmla="*/ 0 w 2972659"/>
                  <a:gd name="connsiteY0" fmla="*/ 882 h 1007697"/>
                  <a:gd name="connsiteX1" fmla="*/ 2972659 w 2972659"/>
                  <a:gd name="connsiteY1" fmla="*/ 1007697 h 1007697"/>
                </a:gdLst>
                <a:ahLst/>
                <a:cxnLst>
                  <a:cxn ang="0">
                    <a:pos x="connsiteX0" y="connsiteY0"/>
                  </a:cxn>
                  <a:cxn ang="0">
                    <a:pos x="connsiteX1" y="connsiteY1"/>
                  </a:cxn>
                </a:cxnLst>
                <a:rect l="l" t="t" r="r" b="b"/>
                <a:pathLst>
                  <a:path w="2972659" h="1007697">
                    <a:moveTo>
                      <a:pt x="0" y="882"/>
                    </a:moveTo>
                    <a:cubicBezTo>
                      <a:pt x="667638" y="-26221"/>
                      <a:pt x="2440735" y="577784"/>
                      <a:pt x="2972659" y="1007697"/>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b="1" dirty="0">
                  <a:solidFill>
                    <a:srgbClr val="5F5F5F"/>
                  </a:solidFill>
                  <a:latin typeface="Calibri"/>
                </a:endParaRPr>
              </a:p>
            </p:txBody>
          </p:sp>
          <p:sp>
            <p:nvSpPr>
              <p:cNvPr id="9" name="Oval 8"/>
              <p:cNvSpPr>
                <a:spLocks noChangeAspect="1"/>
              </p:cNvSpPr>
              <p:nvPr/>
            </p:nvSpPr>
            <p:spPr>
              <a:xfrm>
                <a:off x="1367084" y="2437536"/>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Modernize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with SaaS</a:t>
                </a:r>
              </a:p>
            </p:txBody>
          </p:sp>
          <p:sp>
            <p:nvSpPr>
              <p:cNvPr id="10" name="Oval 9"/>
              <p:cNvSpPr>
                <a:spLocks noChangeAspect="1"/>
              </p:cNvSpPr>
              <p:nvPr/>
            </p:nvSpPr>
            <p:spPr>
              <a:xfrm>
                <a:off x="2971508" y="1116051"/>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Integrate SaaS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&amp; On-</a:t>
                </a:r>
                <a:r>
                  <a:rPr lang="en-US" sz="1200" b="1" dirty="0" err="1">
                    <a:solidFill>
                      <a:srgbClr val="FFFFFF"/>
                    </a:solidFill>
                    <a:latin typeface="Calibri"/>
                    <a:ea typeface="Calibri" charset="0"/>
                    <a:cs typeface="Calibri" charset="0"/>
                  </a:rPr>
                  <a:t>Prem</a:t>
                </a:r>
                <a:endParaRPr lang="en-US" sz="1200" b="1" dirty="0">
                  <a:solidFill>
                    <a:srgbClr val="FFFFFF"/>
                  </a:solidFill>
                  <a:latin typeface="Calibri"/>
                  <a:ea typeface="Calibri" charset="0"/>
                  <a:cs typeface="Calibri" charset="0"/>
                </a:endParaRPr>
              </a:p>
            </p:txBody>
          </p:sp>
          <p:sp>
            <p:nvSpPr>
              <p:cNvPr id="11" name="Oval 10"/>
              <p:cNvSpPr>
                <a:spLocks noChangeAspect="1"/>
              </p:cNvSpPr>
              <p:nvPr/>
            </p:nvSpPr>
            <p:spPr>
              <a:xfrm>
                <a:off x="4985630" y="561215"/>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Extend for</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Social, Mobile,</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Process</a:t>
                </a:r>
              </a:p>
            </p:txBody>
          </p:sp>
          <p:sp>
            <p:nvSpPr>
              <p:cNvPr id="12" name="Oval 11"/>
              <p:cNvSpPr>
                <a:spLocks noChangeAspect="1"/>
              </p:cNvSpPr>
              <p:nvPr/>
            </p:nvSpPr>
            <p:spPr>
              <a:xfrm>
                <a:off x="7146383" y="497462"/>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Adaptive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Intelligence</a:t>
                </a:r>
              </a:p>
            </p:txBody>
          </p:sp>
        </p:grpSp>
        <p:grpSp>
          <p:nvGrpSpPr>
            <p:cNvPr id="22" name="Group 21"/>
            <p:cNvGrpSpPr/>
            <p:nvPr/>
          </p:nvGrpSpPr>
          <p:grpSpPr>
            <a:xfrm>
              <a:off x="2163193" y="3180569"/>
              <a:ext cx="496020" cy="489536"/>
              <a:chOff x="3574782" y="4377509"/>
              <a:chExt cx="530582" cy="530582"/>
            </a:xfrm>
            <a:solidFill>
              <a:schemeClr val="accent6">
                <a:lumMod val="50000"/>
              </a:schemeClr>
            </a:solidFill>
          </p:grpSpPr>
          <p:sp>
            <p:nvSpPr>
              <p:cNvPr id="24" name="Oval 23"/>
              <p:cNvSpPr>
                <a:spLocks noChangeAspect="1"/>
              </p:cNvSpPr>
              <p:nvPr/>
            </p:nvSpPr>
            <p:spPr>
              <a:xfrm>
                <a:off x="3574782" y="4377509"/>
                <a:ext cx="530582" cy="530582"/>
              </a:xfrm>
              <a:prstGeom prst="ellipse">
                <a:avLst/>
              </a:prstGeom>
              <a:gr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b="1" dirty="0">
                  <a:solidFill>
                    <a:srgbClr val="FFFFFF"/>
                  </a:solidFill>
                  <a:latin typeface="Calibri"/>
                  <a:ea typeface="Calibri" charset="0"/>
                  <a:cs typeface="Calibri" charset="0"/>
                </a:endParaRPr>
              </a:p>
            </p:txBody>
          </p:sp>
          <p:sp>
            <p:nvSpPr>
              <p:cNvPr id="25" name="Oval 24"/>
              <p:cNvSpPr/>
              <p:nvPr/>
            </p:nvSpPr>
            <p:spPr bwMode="gray">
              <a:xfrm>
                <a:off x="3606392" y="4447931"/>
                <a:ext cx="319393" cy="402725"/>
              </a:xfrm>
              <a:prstGeom prst="ellipse">
                <a:avLst/>
              </a:prstGeom>
              <a:gr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2800" dirty="0">
                    <a:solidFill>
                      <a:srgbClr val="FFFFFF"/>
                    </a:solidFill>
                    <a:latin typeface="Calibri"/>
                  </a:rPr>
                  <a:t>5</a:t>
                </a:r>
              </a:p>
            </p:txBody>
          </p:sp>
        </p:grpSp>
      </p:grpSp>
    </p:spTree>
    <p:extLst>
      <p:ext uri="{BB962C8B-B14F-4D97-AF65-F5344CB8AC3E}">
        <p14:creationId xmlns:p14="http://schemas.microsoft.com/office/powerpoint/2010/main" val="776872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002030" y="476172"/>
            <a:ext cx="1050014"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SaaS</a:t>
            </a:r>
            <a:endParaRPr lang="en-US" sz="3600" dirty="0">
              <a:solidFill>
                <a:srgbClr val="5F5F5F">
                  <a:lumMod val="50000"/>
                </a:srgbClr>
              </a:solidFill>
              <a:latin typeface="Calibri"/>
            </a:endParaRPr>
          </a:p>
        </p:txBody>
      </p:sp>
      <p:grpSp>
        <p:nvGrpSpPr>
          <p:cNvPr id="12" name="Group 11"/>
          <p:cNvGrpSpPr/>
          <p:nvPr/>
        </p:nvGrpSpPr>
        <p:grpSpPr>
          <a:xfrm>
            <a:off x="1198636" y="1055994"/>
            <a:ext cx="8994957" cy="3088060"/>
            <a:chOff x="1197335" y="1055994"/>
            <a:chExt cx="8997300" cy="3088060"/>
          </a:xfrm>
        </p:grpSpPr>
        <p:sp>
          <p:nvSpPr>
            <p:cNvPr id="13" name="Freeform 12"/>
            <p:cNvSpPr/>
            <p:nvPr/>
          </p:nvSpPr>
          <p:spPr>
            <a:xfrm>
              <a:off x="1197335" y="3004457"/>
              <a:ext cx="657591" cy="113959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Lst>
              <a:ahLst/>
              <a:cxnLst>
                <a:cxn ang="0">
                  <a:pos x="connsiteX0" y="connsiteY0"/>
                </a:cxn>
                <a:cxn ang="0">
                  <a:pos x="connsiteX1" y="connsiteY1"/>
                </a:cxn>
              </a:cxnLst>
              <a:rect l="l" t="t" r="r" b="b"/>
              <a:pathLst>
                <a:path w="795985" h="1722229">
                  <a:moveTo>
                    <a:pt x="0" y="1722229"/>
                  </a:moveTo>
                  <a:cubicBezTo>
                    <a:pt x="85227" y="1316742"/>
                    <a:pt x="437096" y="304596"/>
                    <a:pt x="795985"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4" name="Freeform 13"/>
            <p:cNvSpPr/>
            <p:nvPr/>
          </p:nvSpPr>
          <p:spPr>
            <a:xfrm>
              <a:off x="1828800" y="1763485"/>
              <a:ext cx="1658983" cy="1267096"/>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Lst>
              <a:ahLst/>
              <a:cxnLst>
                <a:cxn ang="0">
                  <a:pos x="connsiteX0" y="connsiteY0"/>
                </a:cxn>
                <a:cxn ang="0">
                  <a:pos x="connsiteX1" y="connsiteY1"/>
                </a:cxn>
              </a:cxnLst>
              <a:rect l="l" t="t" r="r" b="b"/>
              <a:pathLst>
                <a:path w="2008126" h="1914914">
                  <a:moveTo>
                    <a:pt x="0" y="1914915"/>
                  </a:moveTo>
                  <a:cubicBezTo>
                    <a:pt x="477893" y="1236341"/>
                    <a:pt x="1144150" y="537417"/>
                    <a:pt x="2008126" y="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5" name="Freeform 14"/>
            <p:cNvSpPr/>
            <p:nvPr/>
          </p:nvSpPr>
          <p:spPr>
            <a:xfrm>
              <a:off x="3483831" y="1149769"/>
              <a:ext cx="1972491" cy="58782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Lst>
              <a:ahLst/>
              <a:cxnLst>
                <a:cxn ang="0">
                  <a:pos x="connsiteX0" y="connsiteY0"/>
                </a:cxn>
                <a:cxn ang="0">
                  <a:pos x="connsiteX1" y="connsiteY1"/>
                </a:cxn>
              </a:cxnLst>
              <a:rect l="l" t="t" r="r" b="b"/>
              <a:pathLst>
                <a:path w="2387614" h="888361">
                  <a:moveTo>
                    <a:pt x="0" y="888361"/>
                  </a:moveTo>
                  <a:cubicBezTo>
                    <a:pt x="446269" y="604617"/>
                    <a:pt x="1555262" y="83366"/>
                    <a:pt x="238761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6" name="Freeform 15"/>
            <p:cNvSpPr/>
            <p:nvPr/>
          </p:nvSpPr>
          <p:spPr>
            <a:xfrm>
              <a:off x="5507095" y="1055994"/>
              <a:ext cx="2076994" cy="888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Lst>
              <a:ahLst/>
              <a:cxnLst>
                <a:cxn ang="0">
                  <a:pos x="connsiteX0" y="connsiteY0"/>
                </a:cxn>
                <a:cxn ang="0">
                  <a:pos x="connsiteX1" y="connsiteY1"/>
                </a:cxn>
              </a:cxnLst>
              <a:rect l="l" t="t" r="r" b="b"/>
              <a:pathLst>
                <a:path w="2514110" h="134229">
                  <a:moveTo>
                    <a:pt x="0" y="134229"/>
                  </a:moveTo>
                  <a:cubicBezTo>
                    <a:pt x="620201" y="-11324"/>
                    <a:pt x="1745006" y="-58783"/>
                    <a:pt x="2514110" y="94749"/>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7" name="Freeform 16"/>
            <p:cNvSpPr/>
            <p:nvPr/>
          </p:nvSpPr>
          <p:spPr>
            <a:xfrm>
              <a:off x="7738818" y="1141819"/>
              <a:ext cx="2455817" cy="666790"/>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 name="connsiteX0" fmla="*/ 0 w 2988471"/>
                <a:gd name="connsiteY0" fmla="*/ 14708 h 1001781"/>
                <a:gd name="connsiteX1" fmla="*/ 2988471 w 2988471"/>
                <a:gd name="connsiteY1" fmla="*/ 1001781 h 1001781"/>
                <a:gd name="connsiteX0" fmla="*/ 0 w 2972659"/>
                <a:gd name="connsiteY0" fmla="*/ 14445 h 1021260"/>
                <a:gd name="connsiteX1" fmla="*/ 2972659 w 2972659"/>
                <a:gd name="connsiteY1" fmla="*/ 1021260 h 1021260"/>
                <a:gd name="connsiteX0" fmla="*/ 0 w 2972659"/>
                <a:gd name="connsiteY0" fmla="*/ 18077 h 1024892"/>
                <a:gd name="connsiteX1" fmla="*/ 2972659 w 2972659"/>
                <a:gd name="connsiteY1" fmla="*/ 1024892 h 1024892"/>
                <a:gd name="connsiteX0" fmla="*/ 0 w 2972659"/>
                <a:gd name="connsiteY0" fmla="*/ 23598 h 1030413"/>
                <a:gd name="connsiteX1" fmla="*/ 2972659 w 2972659"/>
                <a:gd name="connsiteY1" fmla="*/ 1030413 h 1030413"/>
                <a:gd name="connsiteX0" fmla="*/ 0 w 2972659"/>
                <a:gd name="connsiteY0" fmla="*/ 882 h 1007697"/>
                <a:gd name="connsiteX1" fmla="*/ 2972659 w 2972659"/>
                <a:gd name="connsiteY1" fmla="*/ 1007697 h 1007697"/>
              </a:gdLst>
              <a:ahLst/>
              <a:cxnLst>
                <a:cxn ang="0">
                  <a:pos x="connsiteX0" y="connsiteY0"/>
                </a:cxn>
                <a:cxn ang="0">
                  <a:pos x="connsiteX1" y="connsiteY1"/>
                </a:cxn>
              </a:cxnLst>
              <a:rect l="l" t="t" r="r" b="b"/>
              <a:pathLst>
                <a:path w="2972659" h="1007697">
                  <a:moveTo>
                    <a:pt x="0" y="882"/>
                  </a:moveTo>
                  <a:cubicBezTo>
                    <a:pt x="667638" y="-26221"/>
                    <a:pt x="2440735" y="577784"/>
                    <a:pt x="2972659" y="1007697"/>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sp>
        <p:nvSpPr>
          <p:cNvPr id="18" name="Oval 17"/>
          <p:cNvSpPr/>
          <p:nvPr/>
        </p:nvSpPr>
        <p:spPr>
          <a:xfrm>
            <a:off x="1677579" y="2732239"/>
            <a:ext cx="465983" cy="46610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19" name="Oval 18"/>
          <p:cNvSpPr>
            <a:spLocks noChangeAspect="1"/>
          </p:cNvSpPr>
          <p:nvPr/>
        </p:nvSpPr>
        <p:spPr>
          <a:xfrm>
            <a:off x="3277941" y="140821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0" name="Oval 19"/>
          <p:cNvSpPr>
            <a:spLocks noChangeAspect="1"/>
          </p:cNvSpPr>
          <p:nvPr/>
        </p:nvSpPr>
        <p:spPr>
          <a:xfrm>
            <a:off x="5323638" y="853725"/>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1" name="Oval 20"/>
          <p:cNvSpPr>
            <a:spLocks noChangeAspect="1"/>
          </p:cNvSpPr>
          <p:nvPr/>
        </p:nvSpPr>
        <p:spPr>
          <a:xfrm>
            <a:off x="7478767" y="839839"/>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2" name="TextBox 21"/>
          <p:cNvSpPr txBox="1"/>
          <p:nvPr/>
        </p:nvSpPr>
        <p:spPr>
          <a:xfrm>
            <a:off x="364553" y="209238"/>
            <a:ext cx="5791828" cy="1024218"/>
          </a:xfrm>
          <a:prstGeom prst="rect">
            <a:avLst/>
          </a:prstGeom>
          <a:noFill/>
        </p:spPr>
        <p:txBody>
          <a:bodyPr wrap="square" lIns="0" tIns="0" rIns="0" bIns="0" rtlCol="0" anchor="t" anchorCtr="0">
            <a:noAutofit/>
          </a:bodyPr>
          <a:lstStyle/>
          <a:p>
            <a:pPr>
              <a:lnSpc>
                <a:spcPct val="90000"/>
              </a:lnSpc>
            </a:pPr>
            <a:r>
              <a:rPr lang="en-US" sz="4400" dirty="0">
                <a:solidFill>
                  <a:srgbClr val="5F5F5F">
                    <a:lumMod val="50000"/>
                  </a:srgbClr>
                </a:solidFill>
                <a:latin typeface="Calibri"/>
                <a:ea typeface="Calibri" charset="0"/>
                <a:cs typeface="Calibri" charset="0"/>
              </a:rPr>
              <a:t>Journey to </a:t>
            </a:r>
            <a:r>
              <a:rPr lang="en-US" sz="4400">
                <a:solidFill>
                  <a:srgbClr val="5F5F5F">
                    <a:lumMod val="50000"/>
                  </a:srgbClr>
                </a:solidFill>
                <a:latin typeface="Calibri"/>
                <a:ea typeface="Calibri" charset="0"/>
                <a:cs typeface="Calibri" charset="0"/>
              </a:rPr>
              <a:t>the Cloud</a:t>
            </a:r>
            <a:endParaRPr lang="en-US" sz="4400" dirty="0">
              <a:solidFill>
                <a:srgbClr val="5F5F5F">
                  <a:lumMod val="50000"/>
                </a:srgbClr>
              </a:solidFill>
              <a:latin typeface="Calibri"/>
              <a:ea typeface="Calibri" charset="0"/>
              <a:cs typeface="Calibri" charset="0"/>
            </a:endParaRPr>
          </a:p>
        </p:txBody>
      </p:sp>
      <p:sp>
        <p:nvSpPr>
          <p:cNvPr id="23" name="Parallelogram 22"/>
          <p:cNvSpPr/>
          <p:nvPr/>
        </p:nvSpPr>
        <p:spPr>
          <a:xfrm>
            <a:off x="9848292" y="1854125"/>
            <a:ext cx="2961884" cy="1248663"/>
          </a:xfrm>
          <a:prstGeom prst="parallelogram">
            <a:avLst>
              <a:gd name="adj" fmla="val 36579"/>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24" name="TextBox 23"/>
          <p:cNvSpPr txBox="1"/>
          <p:nvPr/>
        </p:nvSpPr>
        <p:spPr>
          <a:xfrm>
            <a:off x="10379960" y="2239592"/>
            <a:ext cx="1590641" cy="402336"/>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Cloud Platform</a:t>
            </a:r>
          </a:p>
        </p:txBody>
      </p:sp>
      <p:sp>
        <p:nvSpPr>
          <p:cNvPr id="27" name="TextBox 26"/>
          <p:cNvSpPr txBox="1"/>
          <p:nvPr/>
        </p:nvSpPr>
        <p:spPr>
          <a:xfrm>
            <a:off x="10204815" y="1197774"/>
            <a:ext cx="1919740" cy="685890"/>
          </a:xfrm>
          <a:prstGeom prst="rect">
            <a:avLst/>
          </a:prstGeom>
          <a:noFill/>
        </p:spPr>
        <p:txBody>
          <a:bodyPr wrap="square" lIns="0" tIns="0" rIns="0" bIns="0" rtlCol="0" anchor="ctr" anchorCtr="0">
            <a:noAutofit/>
          </a:bodyPr>
          <a:lstStyle/>
          <a:p>
            <a:pPr algn="ctr">
              <a:lnSpc>
                <a:spcPct val="90000"/>
              </a:lnSpc>
            </a:pPr>
            <a:r>
              <a:rPr lang="en-US" sz="2000" b="1" dirty="0">
                <a:solidFill>
                  <a:srgbClr val="5F5F5F">
                    <a:lumMod val="50000"/>
                  </a:srgbClr>
                </a:solidFill>
                <a:latin typeface="Calibri"/>
                <a:ea typeface="Calibri" charset="0"/>
                <a:cs typeface="Calibri" charset="0"/>
              </a:rPr>
              <a:t>Business Transformation</a:t>
            </a:r>
          </a:p>
        </p:txBody>
      </p:sp>
      <p:sp>
        <p:nvSpPr>
          <p:cNvPr id="34" name="TextBox 33"/>
          <p:cNvSpPr txBox="1"/>
          <p:nvPr/>
        </p:nvSpPr>
        <p:spPr>
          <a:xfrm>
            <a:off x="7946216"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grpSp>
        <p:nvGrpSpPr>
          <p:cNvPr id="25" name="Group 24"/>
          <p:cNvGrpSpPr/>
          <p:nvPr/>
        </p:nvGrpSpPr>
        <p:grpSpPr>
          <a:xfrm>
            <a:off x="1599686" y="1416666"/>
            <a:ext cx="8475692" cy="2821105"/>
            <a:chOff x="1599686" y="1416666"/>
            <a:chExt cx="8475692" cy="2821105"/>
          </a:xfrm>
        </p:grpSpPr>
        <p:grpSp>
          <p:nvGrpSpPr>
            <p:cNvPr id="28" name="Group 27"/>
            <p:cNvGrpSpPr/>
            <p:nvPr/>
          </p:nvGrpSpPr>
          <p:grpSpPr>
            <a:xfrm>
              <a:off x="1599686" y="1416666"/>
              <a:ext cx="8475692" cy="2821105"/>
              <a:chOff x="1598515" y="1415134"/>
              <a:chExt cx="8477900" cy="2821105"/>
            </a:xfrm>
          </p:grpSpPr>
          <p:sp>
            <p:nvSpPr>
              <p:cNvPr id="3" name="Freeform 2"/>
              <p:cNvSpPr/>
              <p:nvPr/>
            </p:nvSpPr>
            <p:spPr>
              <a:xfrm>
                <a:off x="1598515" y="3449340"/>
                <a:ext cx="1088665" cy="78689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Lst>
                <a:ahLst/>
                <a:cxnLst>
                  <a:cxn ang="0">
                    <a:pos x="connsiteX0" y="connsiteY0"/>
                  </a:cxn>
                  <a:cxn ang="0">
                    <a:pos x="connsiteX1" y="connsiteY1"/>
                  </a:cxn>
                </a:cxnLst>
                <a:rect l="l" t="t" r="r" b="b"/>
                <a:pathLst>
                  <a:path w="1317781" h="1189210">
                    <a:moveTo>
                      <a:pt x="0" y="1189210"/>
                    </a:moveTo>
                    <a:cubicBezTo>
                      <a:pt x="385655" y="763983"/>
                      <a:pt x="958892" y="304596"/>
                      <a:pt x="131778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4" name="Freeform 3"/>
              <p:cNvSpPr/>
              <p:nvPr/>
            </p:nvSpPr>
            <p:spPr>
              <a:xfrm>
                <a:off x="2888821" y="2755289"/>
                <a:ext cx="1258483" cy="6040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Lst>
                <a:ahLst/>
                <a:cxnLst>
                  <a:cxn ang="0">
                    <a:pos x="connsiteX0" y="connsiteY0"/>
                  </a:cxn>
                  <a:cxn ang="0">
                    <a:pos x="connsiteX1" y="connsiteY1"/>
                  </a:cxn>
                </a:cxnLst>
                <a:rect l="l" t="t" r="r" b="b"/>
                <a:pathLst>
                  <a:path w="1523338" h="912831">
                    <a:moveTo>
                      <a:pt x="0" y="912831"/>
                    </a:moveTo>
                    <a:cubicBezTo>
                      <a:pt x="433091" y="546829"/>
                      <a:pt x="1148637" y="146666"/>
                      <a:pt x="1523338"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 name="Freeform 4"/>
              <p:cNvSpPr/>
              <p:nvPr/>
            </p:nvSpPr>
            <p:spPr>
              <a:xfrm>
                <a:off x="4303526" y="2293881"/>
                <a:ext cx="1389111" cy="42113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Lst>
                <a:ahLst/>
                <a:cxnLst>
                  <a:cxn ang="0">
                    <a:pos x="connsiteX0" y="connsiteY0"/>
                  </a:cxn>
                  <a:cxn ang="0">
                    <a:pos x="connsiteX1" y="connsiteY1"/>
                  </a:cxn>
                </a:cxnLst>
                <a:rect l="l" t="t" r="r" b="b"/>
                <a:pathLst>
                  <a:path w="1681457" h="636451">
                    <a:moveTo>
                      <a:pt x="0" y="636451"/>
                    </a:moveTo>
                    <a:cubicBezTo>
                      <a:pt x="464716" y="349416"/>
                      <a:pt x="1370004" y="47960"/>
                      <a:pt x="1681457"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 name="Freeform 5"/>
              <p:cNvSpPr/>
              <p:nvPr/>
            </p:nvSpPr>
            <p:spPr>
              <a:xfrm>
                <a:off x="5989639" y="2080034"/>
                <a:ext cx="1663431" cy="15988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Lst>
                <a:ahLst/>
                <a:cxnLst>
                  <a:cxn ang="0">
                    <a:pos x="connsiteX0" y="connsiteY0"/>
                  </a:cxn>
                  <a:cxn ang="0">
                    <a:pos x="connsiteX1" y="connsiteY1"/>
                  </a:cxn>
                </a:cxnLst>
                <a:rect l="l" t="t" r="r" b="b"/>
                <a:pathLst>
                  <a:path w="2013509" h="241623">
                    <a:moveTo>
                      <a:pt x="0" y="241623"/>
                    </a:moveTo>
                    <a:cubicBezTo>
                      <a:pt x="464716" y="92778"/>
                      <a:pt x="1559749" y="8477"/>
                      <a:pt x="2013509"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 name="Freeform 6"/>
              <p:cNvSpPr/>
              <p:nvPr/>
            </p:nvSpPr>
            <p:spPr>
              <a:xfrm>
                <a:off x="7838219" y="2046002"/>
                <a:ext cx="2238196" cy="118963"/>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 name="connsiteX0" fmla="*/ 0 w 2740861"/>
                  <a:gd name="connsiteY0" fmla="*/ 47230 h 141421"/>
                  <a:gd name="connsiteX1" fmla="*/ 2740861 w 2740861"/>
                  <a:gd name="connsiteY1" fmla="*/ 141211 h 141421"/>
                  <a:gd name="connsiteX0" fmla="*/ 0 w 2740861"/>
                  <a:gd name="connsiteY0" fmla="*/ 62396 h 156376"/>
                  <a:gd name="connsiteX1" fmla="*/ 2740861 w 2740861"/>
                  <a:gd name="connsiteY1" fmla="*/ 156377 h 156376"/>
                  <a:gd name="connsiteX0" fmla="*/ 0 w 2740861"/>
                  <a:gd name="connsiteY0" fmla="*/ 19204 h 113186"/>
                  <a:gd name="connsiteX1" fmla="*/ 2740861 w 2740861"/>
                  <a:gd name="connsiteY1" fmla="*/ 113185 h 113186"/>
                  <a:gd name="connsiteX0" fmla="*/ 0 w 2709237"/>
                  <a:gd name="connsiteY0" fmla="*/ 12331 h 165535"/>
                  <a:gd name="connsiteX1" fmla="*/ 2709237 w 2709237"/>
                  <a:gd name="connsiteY1" fmla="*/ 165535 h 165535"/>
                  <a:gd name="connsiteX0" fmla="*/ 0 w 2709237"/>
                  <a:gd name="connsiteY0" fmla="*/ 9873 h 202561"/>
                  <a:gd name="connsiteX1" fmla="*/ 2709237 w 2709237"/>
                  <a:gd name="connsiteY1" fmla="*/ 202561 h 202561"/>
                  <a:gd name="connsiteX0" fmla="*/ 0 w 2709237"/>
                  <a:gd name="connsiteY0" fmla="*/ 38268 h 230956"/>
                  <a:gd name="connsiteX1" fmla="*/ 2709237 w 2709237"/>
                  <a:gd name="connsiteY1" fmla="*/ 230956 h 230956"/>
                  <a:gd name="connsiteX0" fmla="*/ 0 w 2709237"/>
                  <a:gd name="connsiteY0" fmla="*/ 46322 h 179785"/>
                  <a:gd name="connsiteX1" fmla="*/ 2709237 w 2709237"/>
                  <a:gd name="connsiteY1" fmla="*/ 179785 h 179785"/>
                </a:gdLst>
                <a:ahLst/>
                <a:cxnLst>
                  <a:cxn ang="0">
                    <a:pos x="connsiteX0" y="connsiteY0"/>
                  </a:cxn>
                  <a:cxn ang="0">
                    <a:pos x="connsiteX1" y="connsiteY1"/>
                  </a:cxn>
                </a:cxnLst>
                <a:rect l="l" t="t" r="r" b="b"/>
                <a:pathLst>
                  <a:path w="2709237" h="179785">
                    <a:moveTo>
                      <a:pt x="0" y="46322"/>
                    </a:moveTo>
                    <a:cubicBezTo>
                      <a:pt x="622835" y="-82782"/>
                      <a:pt x="2239666" y="89553"/>
                      <a:pt x="2709237" y="179785"/>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8" name="Oval 7"/>
              <p:cNvSpPr>
                <a:spLocks noChangeAspect="1"/>
              </p:cNvSpPr>
              <p:nvPr/>
            </p:nvSpPr>
            <p:spPr>
              <a:xfrm>
                <a:off x="2370743" y="2825417"/>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New </a:t>
                </a:r>
              </a:p>
              <a:p>
                <a:pPr algn="ctr">
                  <a:lnSpc>
                    <a:spcPct val="90000"/>
                  </a:lnSpc>
                </a:pPr>
                <a:r>
                  <a:rPr lang="en-US" sz="1200" b="1" dirty="0">
                    <a:solidFill>
                      <a:srgbClr val="FFFFFF"/>
                    </a:solidFill>
                    <a:latin typeface="Calibri"/>
                    <a:ea typeface="Calibri" charset="0"/>
                    <a:cs typeface="Calibri" charset="0"/>
                  </a:rPr>
                  <a:t>Application </a:t>
                </a:r>
              </a:p>
              <a:p>
                <a:pPr algn="ctr">
                  <a:lnSpc>
                    <a:spcPct val="90000"/>
                  </a:lnSpc>
                </a:pPr>
                <a:r>
                  <a:rPr lang="en-US" sz="1200" b="1" dirty="0">
                    <a:solidFill>
                      <a:srgbClr val="FFFFFF"/>
                    </a:solidFill>
                    <a:latin typeface="Calibri"/>
                    <a:ea typeface="Calibri" charset="0"/>
                    <a:cs typeface="Calibri" charset="0"/>
                  </a:rPr>
                  <a:t>Dev</a:t>
                </a:r>
              </a:p>
            </p:txBody>
          </p:sp>
          <p:sp>
            <p:nvSpPr>
              <p:cNvPr id="9" name="Oval 8"/>
              <p:cNvSpPr>
                <a:spLocks noChangeAspect="1"/>
              </p:cNvSpPr>
              <p:nvPr/>
            </p:nvSpPr>
            <p:spPr>
              <a:xfrm>
                <a:off x="3753841" y="2110027"/>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Production</a:t>
                </a:r>
              </a:p>
              <a:p>
                <a:pPr algn="ctr">
                  <a:lnSpc>
                    <a:spcPct val="90000"/>
                  </a:lnSpc>
                </a:pPr>
                <a:r>
                  <a:rPr lang="en-US" sz="1200" b="1" dirty="0">
                    <a:solidFill>
                      <a:srgbClr val="FFFFFF"/>
                    </a:solidFill>
                    <a:latin typeface="Calibri"/>
                    <a:ea typeface="Calibri" charset="0"/>
                    <a:cs typeface="Calibri" charset="0"/>
                  </a:rPr>
                  <a:t> Deployment</a:t>
                </a:r>
              </a:p>
            </p:txBody>
          </p:sp>
          <p:sp>
            <p:nvSpPr>
              <p:cNvPr id="10" name="Oval 9"/>
              <p:cNvSpPr>
                <a:spLocks noChangeAspect="1"/>
              </p:cNvSpPr>
              <p:nvPr/>
            </p:nvSpPr>
            <p:spPr>
              <a:xfrm>
                <a:off x="5385976" y="1591216"/>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Integrate Data </a:t>
                </a:r>
              </a:p>
              <a:p>
                <a:pPr algn="ctr">
                  <a:lnSpc>
                    <a:spcPct val="90000"/>
                  </a:lnSpc>
                </a:pPr>
                <a:r>
                  <a:rPr lang="en-US" sz="1200" b="1" dirty="0">
                    <a:solidFill>
                      <a:srgbClr val="FFFFFF"/>
                    </a:solidFill>
                    <a:latin typeface="Calibri"/>
                    <a:ea typeface="Calibri" charset="0"/>
                    <a:cs typeface="Calibri" charset="0"/>
                  </a:rPr>
                  <a:t>And Analytics</a:t>
                </a:r>
              </a:p>
            </p:txBody>
          </p:sp>
          <p:sp>
            <p:nvSpPr>
              <p:cNvPr id="11" name="Oval 10"/>
              <p:cNvSpPr>
                <a:spLocks noChangeAspect="1"/>
              </p:cNvSpPr>
              <p:nvPr/>
            </p:nvSpPr>
            <p:spPr>
              <a:xfrm>
                <a:off x="7214914" y="1415134"/>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err="1">
                    <a:solidFill>
                      <a:srgbClr val="FFFFFF"/>
                    </a:solidFill>
                    <a:latin typeface="Calibri"/>
                    <a:ea typeface="Calibri" charset="0"/>
                    <a:cs typeface="Calibri" charset="0"/>
                  </a:rPr>
                  <a:t>Chatbots</a:t>
                </a:r>
                <a:r>
                  <a:rPr lang="en-US" sz="1200" b="1" dirty="0">
                    <a:solidFill>
                      <a:srgbClr val="FFFFFF"/>
                    </a:solidFill>
                    <a:latin typeface="Calibri"/>
                    <a:ea typeface="Calibri" charset="0"/>
                    <a:cs typeface="Calibri" charset="0"/>
                  </a:rPr>
                  <a:t>, </a:t>
                </a:r>
              </a:p>
              <a:p>
                <a:pPr algn="ctr">
                  <a:lnSpc>
                    <a:spcPct val="90000"/>
                  </a:lnSpc>
                </a:pPr>
                <a:r>
                  <a:rPr lang="en-US" sz="1200" b="1" dirty="0">
                    <a:solidFill>
                      <a:srgbClr val="FFFFFF"/>
                    </a:solidFill>
                    <a:latin typeface="Calibri"/>
                    <a:ea typeface="Calibri" charset="0"/>
                    <a:cs typeface="Calibri" charset="0"/>
                  </a:rPr>
                  <a:t>Virtual </a:t>
                </a:r>
              </a:p>
              <a:p>
                <a:pPr algn="ctr">
                  <a:lnSpc>
                    <a:spcPct val="90000"/>
                  </a:lnSpc>
                </a:pPr>
                <a:r>
                  <a:rPr lang="en-US" sz="1200" b="1" dirty="0">
                    <a:solidFill>
                      <a:srgbClr val="FFFFFF"/>
                    </a:solidFill>
                    <a:latin typeface="Calibri"/>
                    <a:ea typeface="Calibri" charset="0"/>
                    <a:cs typeface="Calibri" charset="0"/>
                  </a:rPr>
                  <a:t>Assistants</a:t>
                </a:r>
              </a:p>
            </p:txBody>
          </p:sp>
        </p:grpSp>
        <p:grpSp>
          <p:nvGrpSpPr>
            <p:cNvPr id="36" name="Group 35"/>
            <p:cNvGrpSpPr/>
            <p:nvPr/>
          </p:nvGrpSpPr>
          <p:grpSpPr>
            <a:xfrm>
              <a:off x="3159173" y="3591479"/>
              <a:ext cx="496020" cy="489536"/>
              <a:chOff x="3574782" y="4377509"/>
              <a:chExt cx="530582" cy="530582"/>
            </a:xfrm>
          </p:grpSpPr>
          <p:sp>
            <p:nvSpPr>
              <p:cNvPr id="37" name="Oval 36"/>
              <p:cNvSpPr>
                <a:spLocks noChangeAspect="1"/>
              </p:cNvSpPr>
              <p:nvPr/>
            </p:nvSpPr>
            <p:spPr>
              <a:xfrm>
                <a:off x="3574782" y="4377509"/>
                <a:ext cx="530582" cy="530582"/>
              </a:xfrm>
              <a:prstGeom prst="ellipse">
                <a:avLst/>
              </a:prstGeom>
              <a:solidFill>
                <a:schemeClr val="accent6">
                  <a:lumMod val="50000"/>
                </a:schemeClr>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b="1" dirty="0">
                  <a:solidFill>
                    <a:srgbClr val="FFFFFF"/>
                  </a:solidFill>
                  <a:latin typeface="Calibri"/>
                  <a:ea typeface="Calibri" charset="0"/>
                  <a:cs typeface="Calibri" charset="0"/>
                </a:endParaRPr>
              </a:p>
            </p:txBody>
          </p:sp>
          <p:sp>
            <p:nvSpPr>
              <p:cNvPr id="38" name="Oval 37"/>
              <p:cNvSpPr/>
              <p:nvPr/>
            </p:nvSpPr>
            <p:spPr bwMode="gray">
              <a:xfrm>
                <a:off x="3596849" y="4398376"/>
                <a:ext cx="393109"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2800" dirty="0">
                    <a:solidFill>
                      <a:srgbClr val="FFFFFF"/>
                    </a:solidFill>
                    <a:latin typeface="Calibri"/>
                  </a:rPr>
                  <a:t>4</a:t>
                </a:r>
              </a:p>
            </p:txBody>
          </p:sp>
        </p:grpSp>
      </p:grpSp>
      <p:sp>
        <p:nvSpPr>
          <p:cNvPr id="39" name="Parallelogram 38"/>
          <p:cNvSpPr/>
          <p:nvPr/>
        </p:nvSpPr>
        <p:spPr>
          <a:xfrm>
            <a:off x="-381005" y="4173878"/>
            <a:ext cx="2345464" cy="878688"/>
          </a:xfrm>
          <a:prstGeom prst="parallelogram">
            <a:avLst>
              <a:gd name="adj" fmla="val 36579"/>
            </a:avLst>
          </a:prstGeom>
          <a:blipFill dpi="0" rotWithShape="1">
            <a:blip r:embed="rId7"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40" name="TextBox 39"/>
          <p:cNvSpPr txBox="1"/>
          <p:nvPr/>
        </p:nvSpPr>
        <p:spPr>
          <a:xfrm>
            <a:off x="1614" y="4270277"/>
            <a:ext cx="1659817" cy="685890"/>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Business Operations</a:t>
            </a:r>
          </a:p>
        </p:txBody>
      </p:sp>
    </p:spTree>
    <p:extLst>
      <p:ext uri="{BB962C8B-B14F-4D97-AF65-F5344CB8AC3E}">
        <p14:creationId xmlns:p14="http://schemas.microsoft.com/office/powerpoint/2010/main" val="299153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235115" y="1488692"/>
            <a:ext cx="1067322"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PaaS</a:t>
            </a:r>
            <a:endParaRPr lang="en-US" sz="3600" dirty="0">
              <a:solidFill>
                <a:srgbClr val="5F5F5F">
                  <a:lumMod val="50000"/>
                </a:srgbClr>
              </a:solidFill>
              <a:latin typeface="Calibri"/>
            </a:endParaRPr>
          </a:p>
        </p:txBody>
      </p:sp>
      <p:sp>
        <p:nvSpPr>
          <p:cNvPr id="3" name="Rectangle 2"/>
          <p:cNvSpPr/>
          <p:nvPr/>
        </p:nvSpPr>
        <p:spPr>
          <a:xfrm>
            <a:off x="6002030" y="476172"/>
            <a:ext cx="1050014"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SaaS</a:t>
            </a:r>
            <a:endParaRPr lang="en-US" sz="3600" dirty="0">
              <a:solidFill>
                <a:srgbClr val="5F5F5F">
                  <a:lumMod val="50000"/>
                </a:srgbClr>
              </a:solidFill>
              <a:latin typeface="Calibri"/>
            </a:endParaRPr>
          </a:p>
        </p:txBody>
      </p:sp>
      <p:sp>
        <p:nvSpPr>
          <p:cNvPr id="13" name="Freeform 12"/>
          <p:cNvSpPr/>
          <p:nvPr/>
        </p:nvSpPr>
        <p:spPr>
          <a:xfrm>
            <a:off x="1199377" y="3004465"/>
            <a:ext cx="657420" cy="113959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Lst>
            <a:ahLst/>
            <a:cxnLst>
              <a:cxn ang="0">
                <a:pos x="connsiteX0" y="connsiteY0"/>
              </a:cxn>
              <a:cxn ang="0">
                <a:pos x="connsiteX1" y="connsiteY1"/>
              </a:cxn>
            </a:cxnLst>
            <a:rect l="l" t="t" r="r" b="b"/>
            <a:pathLst>
              <a:path w="795985" h="1722229">
                <a:moveTo>
                  <a:pt x="0" y="1722229"/>
                </a:moveTo>
                <a:cubicBezTo>
                  <a:pt x="85227" y="1316742"/>
                  <a:pt x="437096" y="304596"/>
                  <a:pt x="795985"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4" name="Freeform 13"/>
          <p:cNvSpPr/>
          <p:nvPr/>
        </p:nvSpPr>
        <p:spPr>
          <a:xfrm>
            <a:off x="1830678" y="1763485"/>
            <a:ext cx="1658551" cy="1267096"/>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Lst>
            <a:ahLst/>
            <a:cxnLst>
              <a:cxn ang="0">
                <a:pos x="connsiteX0" y="connsiteY0"/>
              </a:cxn>
              <a:cxn ang="0">
                <a:pos x="connsiteX1" y="connsiteY1"/>
              </a:cxn>
            </a:cxnLst>
            <a:rect l="l" t="t" r="r" b="b"/>
            <a:pathLst>
              <a:path w="2008126" h="1914914">
                <a:moveTo>
                  <a:pt x="0" y="1914915"/>
                </a:moveTo>
                <a:cubicBezTo>
                  <a:pt x="477893" y="1236341"/>
                  <a:pt x="1144150" y="537417"/>
                  <a:pt x="2008126" y="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5" name="Freeform 14"/>
          <p:cNvSpPr/>
          <p:nvPr/>
        </p:nvSpPr>
        <p:spPr>
          <a:xfrm>
            <a:off x="3485278" y="1151301"/>
            <a:ext cx="1971977" cy="58782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Lst>
            <a:ahLst/>
            <a:cxnLst>
              <a:cxn ang="0">
                <a:pos x="connsiteX0" y="connsiteY0"/>
              </a:cxn>
              <a:cxn ang="0">
                <a:pos x="connsiteX1" y="connsiteY1"/>
              </a:cxn>
            </a:cxnLst>
            <a:rect l="l" t="t" r="r" b="b"/>
            <a:pathLst>
              <a:path w="2387614" h="888361">
                <a:moveTo>
                  <a:pt x="0" y="888361"/>
                </a:moveTo>
                <a:cubicBezTo>
                  <a:pt x="446269" y="604617"/>
                  <a:pt x="1555262" y="83366"/>
                  <a:pt x="238761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6" name="Freeform 15"/>
          <p:cNvSpPr/>
          <p:nvPr/>
        </p:nvSpPr>
        <p:spPr>
          <a:xfrm>
            <a:off x="5507988" y="1057526"/>
            <a:ext cx="2076453" cy="888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Lst>
            <a:ahLst/>
            <a:cxnLst>
              <a:cxn ang="0">
                <a:pos x="connsiteX0" y="connsiteY0"/>
              </a:cxn>
              <a:cxn ang="0">
                <a:pos x="connsiteX1" y="connsiteY1"/>
              </a:cxn>
            </a:cxnLst>
            <a:rect l="l" t="t" r="r" b="b"/>
            <a:pathLst>
              <a:path w="2514110" h="134229">
                <a:moveTo>
                  <a:pt x="0" y="134229"/>
                </a:moveTo>
                <a:cubicBezTo>
                  <a:pt x="620201" y="-11324"/>
                  <a:pt x="1745006" y="-58783"/>
                  <a:pt x="2514110" y="94749"/>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17" name="Freeform 16"/>
          <p:cNvSpPr/>
          <p:nvPr/>
        </p:nvSpPr>
        <p:spPr>
          <a:xfrm>
            <a:off x="7739157" y="1141819"/>
            <a:ext cx="2455177" cy="666790"/>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 name="connsiteX0" fmla="*/ 0 w 2988471"/>
              <a:gd name="connsiteY0" fmla="*/ 14708 h 1001781"/>
              <a:gd name="connsiteX1" fmla="*/ 2988471 w 2988471"/>
              <a:gd name="connsiteY1" fmla="*/ 1001781 h 1001781"/>
              <a:gd name="connsiteX0" fmla="*/ 0 w 2972659"/>
              <a:gd name="connsiteY0" fmla="*/ 14445 h 1021260"/>
              <a:gd name="connsiteX1" fmla="*/ 2972659 w 2972659"/>
              <a:gd name="connsiteY1" fmla="*/ 1021260 h 1021260"/>
              <a:gd name="connsiteX0" fmla="*/ 0 w 2972659"/>
              <a:gd name="connsiteY0" fmla="*/ 18077 h 1024892"/>
              <a:gd name="connsiteX1" fmla="*/ 2972659 w 2972659"/>
              <a:gd name="connsiteY1" fmla="*/ 1024892 h 1024892"/>
              <a:gd name="connsiteX0" fmla="*/ 0 w 2972659"/>
              <a:gd name="connsiteY0" fmla="*/ 23598 h 1030413"/>
              <a:gd name="connsiteX1" fmla="*/ 2972659 w 2972659"/>
              <a:gd name="connsiteY1" fmla="*/ 1030413 h 1030413"/>
              <a:gd name="connsiteX0" fmla="*/ 0 w 2972659"/>
              <a:gd name="connsiteY0" fmla="*/ 882 h 1007697"/>
              <a:gd name="connsiteX1" fmla="*/ 2972659 w 2972659"/>
              <a:gd name="connsiteY1" fmla="*/ 1007697 h 1007697"/>
            </a:gdLst>
            <a:ahLst/>
            <a:cxnLst>
              <a:cxn ang="0">
                <a:pos x="connsiteX0" y="connsiteY0"/>
              </a:cxn>
              <a:cxn ang="0">
                <a:pos x="connsiteX1" y="connsiteY1"/>
              </a:cxn>
            </a:cxnLst>
            <a:rect l="l" t="t" r="r" b="b"/>
            <a:pathLst>
              <a:path w="2972659" h="1007697">
                <a:moveTo>
                  <a:pt x="0" y="882"/>
                </a:moveTo>
                <a:cubicBezTo>
                  <a:pt x="667638" y="-26221"/>
                  <a:pt x="2440735" y="577784"/>
                  <a:pt x="2972659" y="1007697"/>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nvGrpSpPr>
          <p:cNvPr id="18" name="Group 17"/>
          <p:cNvGrpSpPr/>
          <p:nvPr/>
        </p:nvGrpSpPr>
        <p:grpSpPr>
          <a:xfrm>
            <a:off x="1599686" y="2047534"/>
            <a:ext cx="8475692" cy="2190237"/>
            <a:chOff x="1598515" y="2046002"/>
            <a:chExt cx="8477900" cy="2190237"/>
          </a:xfrm>
        </p:grpSpPr>
        <p:sp>
          <p:nvSpPr>
            <p:cNvPr id="19" name="Freeform 18"/>
            <p:cNvSpPr/>
            <p:nvPr/>
          </p:nvSpPr>
          <p:spPr>
            <a:xfrm>
              <a:off x="1598515" y="3449340"/>
              <a:ext cx="1088665" cy="78689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Lst>
              <a:ahLst/>
              <a:cxnLst>
                <a:cxn ang="0">
                  <a:pos x="connsiteX0" y="connsiteY0"/>
                </a:cxn>
                <a:cxn ang="0">
                  <a:pos x="connsiteX1" y="connsiteY1"/>
                </a:cxn>
              </a:cxnLst>
              <a:rect l="l" t="t" r="r" b="b"/>
              <a:pathLst>
                <a:path w="1317781" h="1189210">
                  <a:moveTo>
                    <a:pt x="0" y="1189210"/>
                  </a:moveTo>
                  <a:cubicBezTo>
                    <a:pt x="385655" y="763983"/>
                    <a:pt x="958892" y="304596"/>
                    <a:pt x="131778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20" name="Freeform 19"/>
            <p:cNvSpPr/>
            <p:nvPr/>
          </p:nvSpPr>
          <p:spPr>
            <a:xfrm>
              <a:off x="2888821" y="2755289"/>
              <a:ext cx="1258483" cy="6040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Lst>
              <a:ahLst/>
              <a:cxnLst>
                <a:cxn ang="0">
                  <a:pos x="connsiteX0" y="connsiteY0"/>
                </a:cxn>
                <a:cxn ang="0">
                  <a:pos x="connsiteX1" y="connsiteY1"/>
                </a:cxn>
              </a:cxnLst>
              <a:rect l="l" t="t" r="r" b="b"/>
              <a:pathLst>
                <a:path w="1523338" h="912831">
                  <a:moveTo>
                    <a:pt x="0" y="912831"/>
                  </a:moveTo>
                  <a:cubicBezTo>
                    <a:pt x="433091" y="546829"/>
                    <a:pt x="1148637" y="146666"/>
                    <a:pt x="1523338"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21" name="Freeform 20"/>
            <p:cNvSpPr/>
            <p:nvPr/>
          </p:nvSpPr>
          <p:spPr>
            <a:xfrm>
              <a:off x="4303526" y="2293881"/>
              <a:ext cx="1389111" cy="42113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Lst>
              <a:ahLst/>
              <a:cxnLst>
                <a:cxn ang="0">
                  <a:pos x="connsiteX0" y="connsiteY0"/>
                </a:cxn>
                <a:cxn ang="0">
                  <a:pos x="connsiteX1" y="connsiteY1"/>
                </a:cxn>
              </a:cxnLst>
              <a:rect l="l" t="t" r="r" b="b"/>
              <a:pathLst>
                <a:path w="1681457" h="636451">
                  <a:moveTo>
                    <a:pt x="0" y="636451"/>
                  </a:moveTo>
                  <a:cubicBezTo>
                    <a:pt x="464716" y="349416"/>
                    <a:pt x="1370004" y="47960"/>
                    <a:pt x="1681457"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22" name="Freeform 21"/>
            <p:cNvSpPr/>
            <p:nvPr/>
          </p:nvSpPr>
          <p:spPr>
            <a:xfrm>
              <a:off x="5989639" y="2080034"/>
              <a:ext cx="1663431" cy="15988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Lst>
              <a:ahLst/>
              <a:cxnLst>
                <a:cxn ang="0">
                  <a:pos x="connsiteX0" y="connsiteY0"/>
                </a:cxn>
                <a:cxn ang="0">
                  <a:pos x="connsiteX1" y="connsiteY1"/>
                </a:cxn>
              </a:cxnLst>
              <a:rect l="l" t="t" r="r" b="b"/>
              <a:pathLst>
                <a:path w="2013509" h="241623">
                  <a:moveTo>
                    <a:pt x="0" y="241623"/>
                  </a:moveTo>
                  <a:cubicBezTo>
                    <a:pt x="464716" y="92778"/>
                    <a:pt x="1559749" y="8477"/>
                    <a:pt x="2013509"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23" name="Freeform 22"/>
            <p:cNvSpPr/>
            <p:nvPr/>
          </p:nvSpPr>
          <p:spPr>
            <a:xfrm>
              <a:off x="7838219" y="2046002"/>
              <a:ext cx="2238196" cy="118963"/>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 name="connsiteX0" fmla="*/ 0 w 2740861"/>
                <a:gd name="connsiteY0" fmla="*/ 47230 h 141421"/>
                <a:gd name="connsiteX1" fmla="*/ 2740861 w 2740861"/>
                <a:gd name="connsiteY1" fmla="*/ 141211 h 141421"/>
                <a:gd name="connsiteX0" fmla="*/ 0 w 2740861"/>
                <a:gd name="connsiteY0" fmla="*/ 62396 h 156376"/>
                <a:gd name="connsiteX1" fmla="*/ 2740861 w 2740861"/>
                <a:gd name="connsiteY1" fmla="*/ 156377 h 156376"/>
                <a:gd name="connsiteX0" fmla="*/ 0 w 2740861"/>
                <a:gd name="connsiteY0" fmla="*/ 19204 h 113186"/>
                <a:gd name="connsiteX1" fmla="*/ 2740861 w 2740861"/>
                <a:gd name="connsiteY1" fmla="*/ 113185 h 113186"/>
                <a:gd name="connsiteX0" fmla="*/ 0 w 2709237"/>
                <a:gd name="connsiteY0" fmla="*/ 12331 h 165535"/>
                <a:gd name="connsiteX1" fmla="*/ 2709237 w 2709237"/>
                <a:gd name="connsiteY1" fmla="*/ 165535 h 165535"/>
                <a:gd name="connsiteX0" fmla="*/ 0 w 2709237"/>
                <a:gd name="connsiteY0" fmla="*/ 9873 h 202561"/>
                <a:gd name="connsiteX1" fmla="*/ 2709237 w 2709237"/>
                <a:gd name="connsiteY1" fmla="*/ 202561 h 202561"/>
                <a:gd name="connsiteX0" fmla="*/ 0 w 2709237"/>
                <a:gd name="connsiteY0" fmla="*/ 38268 h 230956"/>
                <a:gd name="connsiteX1" fmla="*/ 2709237 w 2709237"/>
                <a:gd name="connsiteY1" fmla="*/ 230956 h 230956"/>
                <a:gd name="connsiteX0" fmla="*/ 0 w 2709237"/>
                <a:gd name="connsiteY0" fmla="*/ 46322 h 179785"/>
                <a:gd name="connsiteX1" fmla="*/ 2709237 w 2709237"/>
                <a:gd name="connsiteY1" fmla="*/ 179785 h 179785"/>
              </a:gdLst>
              <a:ahLst/>
              <a:cxnLst>
                <a:cxn ang="0">
                  <a:pos x="connsiteX0" y="connsiteY0"/>
                </a:cxn>
                <a:cxn ang="0">
                  <a:pos x="connsiteX1" y="connsiteY1"/>
                </a:cxn>
              </a:cxnLst>
              <a:rect l="l" t="t" r="r" b="b"/>
              <a:pathLst>
                <a:path w="2709237" h="179785">
                  <a:moveTo>
                    <a:pt x="0" y="46322"/>
                  </a:moveTo>
                  <a:cubicBezTo>
                    <a:pt x="622835" y="-82782"/>
                    <a:pt x="2239666" y="89553"/>
                    <a:pt x="2709237" y="179785"/>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sp>
        <p:nvSpPr>
          <p:cNvPr id="24" name="Oval 23"/>
          <p:cNvSpPr/>
          <p:nvPr/>
        </p:nvSpPr>
        <p:spPr>
          <a:xfrm>
            <a:off x="1677579" y="2732239"/>
            <a:ext cx="465983" cy="46610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5" name="Oval 24"/>
          <p:cNvSpPr>
            <a:spLocks noChangeAspect="1"/>
          </p:cNvSpPr>
          <p:nvPr/>
        </p:nvSpPr>
        <p:spPr>
          <a:xfrm>
            <a:off x="3277941" y="140821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6" name="Oval 25"/>
          <p:cNvSpPr>
            <a:spLocks noChangeAspect="1"/>
          </p:cNvSpPr>
          <p:nvPr/>
        </p:nvSpPr>
        <p:spPr>
          <a:xfrm>
            <a:off x="5323638" y="853725"/>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7" name="Oval 26"/>
          <p:cNvSpPr>
            <a:spLocks noChangeAspect="1"/>
          </p:cNvSpPr>
          <p:nvPr/>
        </p:nvSpPr>
        <p:spPr>
          <a:xfrm>
            <a:off x="7478767" y="839839"/>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8" name="Oval 27"/>
          <p:cNvSpPr>
            <a:spLocks noChangeAspect="1"/>
          </p:cNvSpPr>
          <p:nvPr/>
        </p:nvSpPr>
        <p:spPr>
          <a:xfrm>
            <a:off x="2673863" y="3152797"/>
            <a:ext cx="465983" cy="46610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29" name="Oval 28"/>
          <p:cNvSpPr>
            <a:spLocks noChangeAspect="1"/>
          </p:cNvSpPr>
          <p:nvPr/>
        </p:nvSpPr>
        <p:spPr>
          <a:xfrm>
            <a:off x="4060434" y="2430153"/>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30" name="Oval 29"/>
          <p:cNvSpPr>
            <a:spLocks noChangeAspect="1"/>
          </p:cNvSpPr>
          <p:nvPr/>
        </p:nvSpPr>
        <p:spPr>
          <a:xfrm>
            <a:off x="5733779" y="194735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31" name="Oval 30"/>
          <p:cNvSpPr>
            <a:spLocks noChangeAspect="1"/>
          </p:cNvSpPr>
          <p:nvPr/>
        </p:nvSpPr>
        <p:spPr>
          <a:xfrm>
            <a:off x="7527310" y="179440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32" name="TextBox 31"/>
          <p:cNvSpPr txBox="1"/>
          <p:nvPr/>
        </p:nvSpPr>
        <p:spPr>
          <a:xfrm>
            <a:off x="364553" y="209238"/>
            <a:ext cx="5791828" cy="1024218"/>
          </a:xfrm>
          <a:prstGeom prst="rect">
            <a:avLst/>
          </a:prstGeom>
          <a:noFill/>
        </p:spPr>
        <p:txBody>
          <a:bodyPr wrap="square" lIns="0" tIns="0" rIns="0" bIns="0" rtlCol="0" anchor="t" anchorCtr="0">
            <a:noAutofit/>
          </a:bodyPr>
          <a:lstStyle/>
          <a:p>
            <a:pPr>
              <a:lnSpc>
                <a:spcPct val="90000"/>
              </a:lnSpc>
            </a:pPr>
            <a:r>
              <a:rPr lang="en-US" sz="4400" dirty="0">
                <a:solidFill>
                  <a:srgbClr val="5F5F5F">
                    <a:lumMod val="50000"/>
                  </a:srgbClr>
                </a:solidFill>
                <a:latin typeface="Calibri"/>
                <a:ea typeface="Calibri" charset="0"/>
                <a:cs typeface="Calibri" charset="0"/>
              </a:rPr>
              <a:t>Journey to </a:t>
            </a:r>
            <a:r>
              <a:rPr lang="en-US" sz="4400">
                <a:solidFill>
                  <a:srgbClr val="5F5F5F">
                    <a:lumMod val="50000"/>
                  </a:srgbClr>
                </a:solidFill>
                <a:latin typeface="Calibri"/>
                <a:ea typeface="Calibri" charset="0"/>
                <a:cs typeface="Calibri" charset="0"/>
              </a:rPr>
              <a:t>the Cloud</a:t>
            </a:r>
            <a:endParaRPr lang="en-US" sz="4400" dirty="0">
              <a:solidFill>
                <a:srgbClr val="5F5F5F">
                  <a:lumMod val="50000"/>
                </a:srgbClr>
              </a:solidFill>
              <a:latin typeface="Calibri"/>
              <a:ea typeface="Calibri" charset="0"/>
              <a:cs typeface="Calibri" charset="0"/>
            </a:endParaRPr>
          </a:p>
        </p:txBody>
      </p:sp>
      <p:sp>
        <p:nvSpPr>
          <p:cNvPr id="33" name="Parallelogram 32"/>
          <p:cNvSpPr/>
          <p:nvPr/>
        </p:nvSpPr>
        <p:spPr>
          <a:xfrm>
            <a:off x="9848292" y="1854125"/>
            <a:ext cx="2961884" cy="1248663"/>
          </a:xfrm>
          <a:prstGeom prst="parallelogram">
            <a:avLst>
              <a:gd name="adj" fmla="val 36579"/>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4" name="TextBox 33"/>
          <p:cNvSpPr txBox="1"/>
          <p:nvPr/>
        </p:nvSpPr>
        <p:spPr>
          <a:xfrm>
            <a:off x="10379960" y="2239592"/>
            <a:ext cx="1590641" cy="402336"/>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Cloud Platform</a:t>
            </a:r>
          </a:p>
        </p:txBody>
      </p:sp>
      <p:sp>
        <p:nvSpPr>
          <p:cNvPr id="37" name="TextBox 36"/>
          <p:cNvSpPr txBox="1"/>
          <p:nvPr/>
        </p:nvSpPr>
        <p:spPr>
          <a:xfrm>
            <a:off x="10204815" y="1197774"/>
            <a:ext cx="1919740" cy="685890"/>
          </a:xfrm>
          <a:prstGeom prst="rect">
            <a:avLst/>
          </a:prstGeom>
          <a:noFill/>
        </p:spPr>
        <p:txBody>
          <a:bodyPr wrap="square" lIns="0" tIns="0" rIns="0" bIns="0" rtlCol="0" anchor="ctr" anchorCtr="0">
            <a:noAutofit/>
          </a:bodyPr>
          <a:lstStyle/>
          <a:p>
            <a:pPr algn="ctr">
              <a:lnSpc>
                <a:spcPct val="90000"/>
              </a:lnSpc>
            </a:pPr>
            <a:r>
              <a:rPr lang="en-US" sz="2000" b="1" dirty="0">
                <a:solidFill>
                  <a:srgbClr val="5F5F5F">
                    <a:lumMod val="50000"/>
                  </a:srgbClr>
                </a:solidFill>
                <a:latin typeface="Calibri"/>
                <a:ea typeface="Calibri" charset="0"/>
                <a:cs typeface="Calibri" charset="0"/>
              </a:rPr>
              <a:t>Business Transformation</a:t>
            </a:r>
          </a:p>
        </p:txBody>
      </p:sp>
      <p:sp>
        <p:nvSpPr>
          <p:cNvPr id="44" name="TextBox 43"/>
          <p:cNvSpPr txBox="1"/>
          <p:nvPr/>
        </p:nvSpPr>
        <p:spPr>
          <a:xfrm>
            <a:off x="7946216"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grpSp>
        <p:nvGrpSpPr>
          <p:cNvPr id="35" name="Group 34"/>
          <p:cNvGrpSpPr/>
          <p:nvPr/>
        </p:nvGrpSpPr>
        <p:grpSpPr>
          <a:xfrm>
            <a:off x="1860586" y="2391811"/>
            <a:ext cx="8214792" cy="3016062"/>
            <a:chOff x="1860586" y="2391811"/>
            <a:chExt cx="8214792" cy="3016062"/>
          </a:xfrm>
        </p:grpSpPr>
        <p:grpSp>
          <p:nvGrpSpPr>
            <p:cNvPr id="38" name="Group 37"/>
            <p:cNvGrpSpPr/>
            <p:nvPr/>
          </p:nvGrpSpPr>
          <p:grpSpPr>
            <a:xfrm>
              <a:off x="1860586" y="2391811"/>
              <a:ext cx="8214792" cy="2860891"/>
              <a:chOff x="1858991" y="2391805"/>
              <a:chExt cx="8304837" cy="2860891"/>
            </a:xfrm>
          </p:grpSpPr>
          <p:sp>
            <p:nvSpPr>
              <p:cNvPr id="4" name="Freeform 3"/>
              <p:cNvSpPr/>
              <p:nvPr/>
            </p:nvSpPr>
            <p:spPr>
              <a:xfrm>
                <a:off x="1858991" y="4695990"/>
                <a:ext cx="1389111" cy="6302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Lst>
                <a:ahLst/>
                <a:cxnLst>
                  <a:cxn ang="0">
                    <a:pos x="connsiteX0" y="connsiteY0"/>
                  </a:cxn>
                  <a:cxn ang="0">
                    <a:pos x="connsiteX1" y="connsiteY1"/>
                  </a:cxn>
                </a:cxnLst>
                <a:rect l="l" t="t" r="r" b="b"/>
                <a:pathLst>
                  <a:path w="1681458" h="95252">
                    <a:moveTo>
                      <a:pt x="0" y="0"/>
                    </a:moveTo>
                    <a:cubicBezTo>
                      <a:pt x="543774" y="68308"/>
                      <a:pt x="1196072" y="102456"/>
                      <a:pt x="1681458" y="9398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 name="Freeform 4"/>
              <p:cNvSpPr/>
              <p:nvPr/>
            </p:nvSpPr>
            <p:spPr>
              <a:xfrm>
                <a:off x="3356485" y="4521273"/>
                <a:ext cx="1650368" cy="21213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Lst>
                <a:ahLst/>
                <a:cxnLst>
                  <a:cxn ang="0">
                    <a:pos x="connsiteX0" y="connsiteY0"/>
                  </a:cxn>
                  <a:cxn ang="0">
                    <a:pos x="connsiteX1" y="connsiteY1"/>
                  </a:cxn>
                </a:cxnLst>
                <a:rect l="l" t="t" r="r" b="b"/>
                <a:pathLst>
                  <a:path w="1997698" h="320583">
                    <a:moveTo>
                      <a:pt x="0" y="320583"/>
                    </a:moveTo>
                    <a:cubicBezTo>
                      <a:pt x="638648" y="270444"/>
                      <a:pt x="1512312" y="126923"/>
                      <a:pt x="1997698"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 name="Freeform 5"/>
              <p:cNvSpPr/>
              <p:nvPr/>
            </p:nvSpPr>
            <p:spPr>
              <a:xfrm>
                <a:off x="5224761" y="4058049"/>
                <a:ext cx="1676493" cy="421138"/>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Lst>
                <a:ahLst/>
                <a:cxnLst>
                  <a:cxn ang="0">
                    <a:pos x="connsiteX0" y="connsiteY0"/>
                  </a:cxn>
                  <a:cxn ang="0">
                    <a:pos x="connsiteX1" y="connsiteY1"/>
                  </a:cxn>
                </a:cxnLst>
                <a:rect l="l" t="t" r="r" b="b"/>
                <a:pathLst>
                  <a:path w="2029321" h="636442">
                    <a:moveTo>
                      <a:pt x="0" y="636442"/>
                    </a:moveTo>
                    <a:cubicBezTo>
                      <a:pt x="591211" y="527079"/>
                      <a:pt x="1559748" y="166406"/>
                      <a:pt x="202932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 name="Freeform 6"/>
              <p:cNvSpPr/>
              <p:nvPr/>
            </p:nvSpPr>
            <p:spPr>
              <a:xfrm>
                <a:off x="7048474" y="3375394"/>
                <a:ext cx="1611179" cy="617081"/>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1966073"/>
                  <a:gd name="connsiteY0" fmla="*/ 893077 h 893077"/>
                  <a:gd name="connsiteX1" fmla="*/ 1966073 w 1966073"/>
                  <a:gd name="connsiteY1" fmla="*/ 0 h 893077"/>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Lst>
                <a:ahLst/>
                <a:cxnLst>
                  <a:cxn ang="0">
                    <a:pos x="connsiteX0" y="connsiteY0"/>
                  </a:cxn>
                  <a:cxn ang="0">
                    <a:pos x="connsiteX1" y="connsiteY1"/>
                  </a:cxn>
                </a:cxnLst>
                <a:rect l="l" t="t" r="r" b="b"/>
                <a:pathLst>
                  <a:path w="1950261" h="932560">
                    <a:moveTo>
                      <a:pt x="0" y="932560"/>
                    </a:moveTo>
                    <a:cubicBezTo>
                      <a:pt x="622835" y="744232"/>
                      <a:pt x="1607188" y="186147"/>
                      <a:pt x="195026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8" name="Freeform 7"/>
              <p:cNvSpPr/>
              <p:nvPr/>
            </p:nvSpPr>
            <p:spPr>
              <a:xfrm>
                <a:off x="8826969" y="2391805"/>
                <a:ext cx="1336859" cy="93058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1966073"/>
                  <a:gd name="connsiteY0" fmla="*/ 893077 h 893077"/>
                  <a:gd name="connsiteX1" fmla="*/ 1966073 w 1966073"/>
                  <a:gd name="connsiteY1" fmla="*/ 0 h 893077"/>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760517"/>
                  <a:gd name="connsiteY0" fmla="*/ 1445830 h 1445830"/>
                  <a:gd name="connsiteX1" fmla="*/ 1760517 w 1760517"/>
                  <a:gd name="connsiteY1" fmla="*/ 0 h 1445830"/>
                  <a:gd name="connsiteX0" fmla="*/ 0 w 1760517"/>
                  <a:gd name="connsiteY0" fmla="*/ 1445830 h 1445830"/>
                  <a:gd name="connsiteX1" fmla="*/ 1760517 w 1760517"/>
                  <a:gd name="connsiteY1" fmla="*/ 0 h 1445830"/>
                  <a:gd name="connsiteX0" fmla="*/ 0 w 1760517"/>
                  <a:gd name="connsiteY0" fmla="*/ 1445830 h 1445830"/>
                  <a:gd name="connsiteX1" fmla="*/ 1760517 w 1760517"/>
                  <a:gd name="connsiteY1" fmla="*/ 0 h 1445830"/>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18208"/>
                  <a:gd name="connsiteY0" fmla="*/ 1406347 h 1406347"/>
                  <a:gd name="connsiteX1" fmla="*/ 1618208 w 1618208"/>
                  <a:gd name="connsiteY1" fmla="*/ 0 h 1406347"/>
                </a:gdLst>
                <a:ahLst/>
                <a:cxnLst>
                  <a:cxn ang="0">
                    <a:pos x="connsiteX0" y="connsiteY0"/>
                  </a:cxn>
                  <a:cxn ang="0">
                    <a:pos x="connsiteX1" y="connsiteY1"/>
                  </a:cxn>
                </a:cxnLst>
                <a:rect l="l" t="t" r="r" b="b"/>
                <a:pathLst>
                  <a:path w="1618208" h="1406347">
                    <a:moveTo>
                      <a:pt x="0" y="1406347"/>
                    </a:moveTo>
                    <a:cubicBezTo>
                      <a:pt x="686084" y="921901"/>
                      <a:pt x="1290947" y="344077"/>
                      <a:pt x="1618208" y="0"/>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9" name="Oval 8"/>
              <p:cNvSpPr>
                <a:spLocks noChangeAspect="1"/>
              </p:cNvSpPr>
              <p:nvPr/>
            </p:nvSpPr>
            <p:spPr>
              <a:xfrm>
                <a:off x="2834826" y="4118840"/>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Move </a:t>
                </a:r>
              </a:p>
              <a:p>
                <a:pPr algn="ctr">
                  <a:lnSpc>
                    <a:spcPct val="90000"/>
                  </a:lnSpc>
                </a:pPr>
                <a:r>
                  <a:rPr lang="en-US" sz="1200" b="1" dirty="0">
                    <a:solidFill>
                      <a:srgbClr val="FFFFFF"/>
                    </a:solidFill>
                    <a:latin typeface="Calibri"/>
                    <a:ea typeface="Calibri" charset="0"/>
                    <a:cs typeface="Calibri" charset="0"/>
                  </a:rPr>
                  <a:t>Workloads</a:t>
                </a:r>
              </a:p>
            </p:txBody>
          </p:sp>
          <p:sp>
            <p:nvSpPr>
              <p:cNvPr id="10" name="Oval 9"/>
              <p:cNvSpPr>
                <a:spLocks noChangeAspect="1"/>
              </p:cNvSpPr>
              <p:nvPr/>
            </p:nvSpPr>
            <p:spPr>
              <a:xfrm>
                <a:off x="4660216" y="3903960"/>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Integrate &amp; </a:t>
                </a:r>
              </a:p>
              <a:p>
                <a:pPr algn="ctr">
                  <a:lnSpc>
                    <a:spcPct val="90000"/>
                  </a:lnSpc>
                </a:pPr>
                <a:r>
                  <a:rPr lang="en-US" sz="1200" b="1" dirty="0">
                    <a:solidFill>
                      <a:srgbClr val="FFFFFF"/>
                    </a:solidFill>
                    <a:latin typeface="Calibri"/>
                    <a:ea typeface="Calibri" charset="0"/>
                    <a:cs typeface="Calibri" charset="0"/>
                  </a:rPr>
                  <a:t>Extend</a:t>
                </a:r>
              </a:p>
            </p:txBody>
          </p:sp>
          <p:sp>
            <p:nvSpPr>
              <p:cNvPr id="11" name="Oval 10"/>
              <p:cNvSpPr>
                <a:spLocks noChangeAspect="1"/>
              </p:cNvSpPr>
              <p:nvPr/>
            </p:nvSpPr>
            <p:spPr>
              <a:xfrm>
                <a:off x="6496210" y="3484306"/>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Add SaaS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Modules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or Core</a:t>
                </a:r>
              </a:p>
            </p:txBody>
          </p:sp>
          <p:sp>
            <p:nvSpPr>
              <p:cNvPr id="12" name="Oval 11"/>
              <p:cNvSpPr>
                <a:spLocks noChangeAspect="1"/>
              </p:cNvSpPr>
              <p:nvPr/>
            </p:nvSpPr>
            <p:spPr>
              <a:xfrm>
                <a:off x="8221572" y="2808466"/>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Predictive </a:t>
                </a:r>
              </a:p>
              <a:p>
                <a:pPr algn="ctr">
                  <a:lnSpc>
                    <a:spcPct val="90000"/>
                  </a:lnSpc>
                </a:pPr>
                <a:r>
                  <a:rPr lang="en-US" sz="1200" b="1" dirty="0">
                    <a:solidFill>
                      <a:srgbClr val="FFFFFF"/>
                    </a:solidFill>
                    <a:latin typeface="Calibri"/>
                    <a:ea typeface="Calibri" charset="0"/>
                    <a:cs typeface="Calibri" charset="0"/>
                  </a:rPr>
                  <a:t>Analytics</a:t>
                </a:r>
              </a:p>
            </p:txBody>
          </p:sp>
        </p:grpSp>
        <p:grpSp>
          <p:nvGrpSpPr>
            <p:cNvPr id="46" name="Group 45"/>
            <p:cNvGrpSpPr/>
            <p:nvPr/>
          </p:nvGrpSpPr>
          <p:grpSpPr>
            <a:xfrm>
              <a:off x="3571349" y="4918337"/>
              <a:ext cx="496020" cy="489536"/>
              <a:chOff x="3574782" y="4377509"/>
              <a:chExt cx="530582" cy="530582"/>
            </a:xfrm>
          </p:grpSpPr>
          <p:sp>
            <p:nvSpPr>
              <p:cNvPr id="47" name="Oval 46"/>
              <p:cNvSpPr>
                <a:spLocks noChangeAspect="1"/>
              </p:cNvSpPr>
              <p:nvPr/>
            </p:nvSpPr>
            <p:spPr>
              <a:xfrm>
                <a:off x="3574782" y="4377509"/>
                <a:ext cx="530582" cy="530582"/>
              </a:xfrm>
              <a:prstGeom prst="ellipse">
                <a:avLst/>
              </a:prstGeom>
              <a:solidFill>
                <a:schemeClr val="accent6">
                  <a:lumMod val="50000"/>
                </a:schemeClr>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b="1" dirty="0">
                  <a:solidFill>
                    <a:srgbClr val="FFFFFF"/>
                  </a:solidFill>
                  <a:latin typeface="Calibri"/>
                  <a:ea typeface="Calibri" charset="0"/>
                  <a:cs typeface="Calibri" charset="0"/>
                </a:endParaRPr>
              </a:p>
            </p:txBody>
          </p:sp>
          <p:sp>
            <p:nvSpPr>
              <p:cNvPr id="48" name="Oval 47"/>
              <p:cNvSpPr/>
              <p:nvPr/>
            </p:nvSpPr>
            <p:spPr bwMode="gray">
              <a:xfrm>
                <a:off x="3596849" y="4398376"/>
                <a:ext cx="393109"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2800" dirty="0">
                    <a:solidFill>
                      <a:srgbClr val="FFFFFF"/>
                    </a:solidFill>
                    <a:latin typeface="Calibri"/>
                  </a:rPr>
                  <a:t>3</a:t>
                </a:r>
              </a:p>
            </p:txBody>
          </p:sp>
        </p:grpSp>
      </p:grpSp>
      <p:sp>
        <p:nvSpPr>
          <p:cNvPr id="49" name="Parallelogram 48"/>
          <p:cNvSpPr/>
          <p:nvPr/>
        </p:nvSpPr>
        <p:spPr>
          <a:xfrm>
            <a:off x="-381005" y="4173878"/>
            <a:ext cx="2345464" cy="878688"/>
          </a:xfrm>
          <a:prstGeom prst="parallelogram">
            <a:avLst>
              <a:gd name="adj" fmla="val 36579"/>
            </a:avLst>
          </a:prstGeom>
          <a:blipFill dpi="0" rotWithShape="1">
            <a:blip r:embed="rId7"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0" name="TextBox 49"/>
          <p:cNvSpPr txBox="1"/>
          <p:nvPr/>
        </p:nvSpPr>
        <p:spPr>
          <a:xfrm>
            <a:off x="1614" y="4270277"/>
            <a:ext cx="1659817" cy="685890"/>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Business Operations</a:t>
            </a:r>
          </a:p>
        </p:txBody>
      </p:sp>
    </p:spTree>
    <p:extLst>
      <p:ext uri="{BB962C8B-B14F-4D97-AF65-F5344CB8AC3E}">
        <p14:creationId xmlns:p14="http://schemas.microsoft.com/office/powerpoint/2010/main" val="136659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1" name="Rectangle 50"/>
          <p:cNvSpPr/>
          <p:nvPr/>
        </p:nvSpPr>
        <p:spPr>
          <a:xfrm>
            <a:off x="6965030" y="3055597"/>
            <a:ext cx="955462"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IaaS</a:t>
            </a:r>
            <a:endParaRPr lang="en-US" sz="3600" dirty="0">
              <a:solidFill>
                <a:srgbClr val="5F5F5F">
                  <a:lumMod val="50000"/>
                </a:srgbClr>
              </a:solidFill>
              <a:latin typeface="Calibri"/>
            </a:endParaRPr>
          </a:p>
        </p:txBody>
      </p:sp>
      <p:sp>
        <p:nvSpPr>
          <p:cNvPr id="52" name="Rectangle 51"/>
          <p:cNvSpPr/>
          <p:nvPr/>
        </p:nvSpPr>
        <p:spPr>
          <a:xfrm>
            <a:off x="6002030" y="476172"/>
            <a:ext cx="1050014"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SaaS</a:t>
            </a:r>
            <a:endParaRPr lang="en-US" sz="3600" dirty="0">
              <a:solidFill>
                <a:srgbClr val="5F5F5F">
                  <a:lumMod val="50000"/>
                </a:srgbClr>
              </a:solidFill>
              <a:latin typeface="Calibri"/>
            </a:endParaRPr>
          </a:p>
        </p:txBody>
      </p:sp>
      <p:sp>
        <p:nvSpPr>
          <p:cNvPr id="62" name="Freeform 61"/>
          <p:cNvSpPr/>
          <p:nvPr/>
        </p:nvSpPr>
        <p:spPr>
          <a:xfrm>
            <a:off x="1199377" y="3004465"/>
            <a:ext cx="657420" cy="113959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Lst>
            <a:ahLst/>
            <a:cxnLst>
              <a:cxn ang="0">
                <a:pos x="connsiteX0" y="connsiteY0"/>
              </a:cxn>
              <a:cxn ang="0">
                <a:pos x="connsiteX1" y="connsiteY1"/>
              </a:cxn>
            </a:cxnLst>
            <a:rect l="l" t="t" r="r" b="b"/>
            <a:pathLst>
              <a:path w="795985" h="1722229">
                <a:moveTo>
                  <a:pt x="0" y="1722229"/>
                </a:moveTo>
                <a:cubicBezTo>
                  <a:pt x="85227" y="1316742"/>
                  <a:pt x="437096" y="304596"/>
                  <a:pt x="795985"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3" name="Freeform 62"/>
          <p:cNvSpPr/>
          <p:nvPr/>
        </p:nvSpPr>
        <p:spPr>
          <a:xfrm>
            <a:off x="1830678" y="1763485"/>
            <a:ext cx="1658551" cy="1267096"/>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Lst>
            <a:ahLst/>
            <a:cxnLst>
              <a:cxn ang="0">
                <a:pos x="connsiteX0" y="connsiteY0"/>
              </a:cxn>
              <a:cxn ang="0">
                <a:pos x="connsiteX1" y="connsiteY1"/>
              </a:cxn>
            </a:cxnLst>
            <a:rect l="l" t="t" r="r" b="b"/>
            <a:pathLst>
              <a:path w="2008126" h="1914914">
                <a:moveTo>
                  <a:pt x="0" y="1914915"/>
                </a:moveTo>
                <a:cubicBezTo>
                  <a:pt x="477893" y="1236341"/>
                  <a:pt x="1144150" y="537417"/>
                  <a:pt x="2008126" y="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4" name="Freeform 63"/>
          <p:cNvSpPr/>
          <p:nvPr/>
        </p:nvSpPr>
        <p:spPr>
          <a:xfrm>
            <a:off x="3485278" y="1151301"/>
            <a:ext cx="1971977" cy="58782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Lst>
            <a:ahLst/>
            <a:cxnLst>
              <a:cxn ang="0">
                <a:pos x="connsiteX0" y="connsiteY0"/>
              </a:cxn>
              <a:cxn ang="0">
                <a:pos x="connsiteX1" y="connsiteY1"/>
              </a:cxn>
            </a:cxnLst>
            <a:rect l="l" t="t" r="r" b="b"/>
            <a:pathLst>
              <a:path w="2387614" h="888361">
                <a:moveTo>
                  <a:pt x="0" y="888361"/>
                </a:moveTo>
                <a:cubicBezTo>
                  <a:pt x="446269" y="604617"/>
                  <a:pt x="1555262" y="83366"/>
                  <a:pt x="238761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5" name="Freeform 64"/>
          <p:cNvSpPr/>
          <p:nvPr/>
        </p:nvSpPr>
        <p:spPr>
          <a:xfrm>
            <a:off x="5507988" y="1057526"/>
            <a:ext cx="2076453" cy="888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Lst>
            <a:ahLst/>
            <a:cxnLst>
              <a:cxn ang="0">
                <a:pos x="connsiteX0" y="connsiteY0"/>
              </a:cxn>
              <a:cxn ang="0">
                <a:pos x="connsiteX1" y="connsiteY1"/>
              </a:cxn>
            </a:cxnLst>
            <a:rect l="l" t="t" r="r" b="b"/>
            <a:pathLst>
              <a:path w="2514110" h="134229">
                <a:moveTo>
                  <a:pt x="0" y="134229"/>
                </a:moveTo>
                <a:cubicBezTo>
                  <a:pt x="620201" y="-11324"/>
                  <a:pt x="1745006" y="-58783"/>
                  <a:pt x="2514110" y="94749"/>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6" name="Freeform 65"/>
          <p:cNvSpPr/>
          <p:nvPr/>
        </p:nvSpPr>
        <p:spPr>
          <a:xfrm>
            <a:off x="7739157" y="1141819"/>
            <a:ext cx="2455177" cy="666790"/>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2772487 w 10881568"/>
              <a:gd name="connsiteY1" fmla="*/ 1031158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1033165 w 10881568"/>
              <a:gd name="connsiteY1" fmla="*/ 3242193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4628818 h 4628818"/>
              <a:gd name="connsiteX1" fmla="*/ 764361 w 10881568"/>
              <a:gd name="connsiteY1" fmla="*/ 2946072 h 4628818"/>
              <a:gd name="connsiteX2" fmla="*/ 2772487 w 10881568"/>
              <a:gd name="connsiteY2" fmla="*/ 1031158 h 4628818"/>
              <a:gd name="connsiteX3" fmla="*/ 4361279 w 10881568"/>
              <a:gd name="connsiteY3" fmla="*/ 264731 h 4628818"/>
              <a:gd name="connsiteX4" fmla="*/ 10881568 w 10881568"/>
              <a:gd name="connsiteY4" fmla="*/ 1142964 h 4628818"/>
              <a:gd name="connsiteX0" fmla="*/ 0 w 10881568"/>
              <a:gd name="connsiteY0" fmla="*/ 3711096 h 3711096"/>
              <a:gd name="connsiteX1" fmla="*/ 764361 w 10881568"/>
              <a:gd name="connsiteY1" fmla="*/ 2028350 h 3711096"/>
              <a:gd name="connsiteX2" fmla="*/ 2772487 w 10881568"/>
              <a:gd name="connsiteY2" fmla="*/ 113436 h 3711096"/>
              <a:gd name="connsiteX3" fmla="*/ 10881568 w 10881568"/>
              <a:gd name="connsiteY3" fmla="*/ 225242 h 3711096"/>
              <a:gd name="connsiteX0" fmla="*/ 0 w 2772487"/>
              <a:gd name="connsiteY0" fmla="*/ 3597661 h 3597661"/>
              <a:gd name="connsiteX1" fmla="*/ 764361 w 2772487"/>
              <a:gd name="connsiteY1" fmla="*/ 1914915 h 3597661"/>
              <a:gd name="connsiteX2" fmla="*/ 2772487 w 2772487"/>
              <a:gd name="connsiteY2" fmla="*/ 1 h 3597661"/>
              <a:gd name="connsiteX0" fmla="*/ 0 w 2008126"/>
              <a:gd name="connsiteY0" fmla="*/ 1914913 h 1914914"/>
              <a:gd name="connsiteX1" fmla="*/ 2008126 w 2008126"/>
              <a:gd name="connsiteY1" fmla="*/ -1 h 1914914"/>
              <a:gd name="connsiteX0" fmla="*/ 0 w 2008126"/>
              <a:gd name="connsiteY0" fmla="*/ 1914915 h 1914914"/>
              <a:gd name="connsiteX1" fmla="*/ 2008126 w 2008126"/>
              <a:gd name="connsiteY1" fmla="*/ 1 h 1914914"/>
              <a:gd name="connsiteX0" fmla="*/ 0 w 2008126"/>
              <a:gd name="connsiteY0" fmla="*/ 1914913 h 1914914"/>
              <a:gd name="connsiteX1" fmla="*/ 2008126 w 2008126"/>
              <a:gd name="connsiteY1" fmla="*/ -1 h 1914914"/>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387614"/>
              <a:gd name="connsiteY0" fmla="*/ 888361 h 888361"/>
              <a:gd name="connsiteX1" fmla="*/ 2387614 w 2387614"/>
              <a:gd name="connsiteY1" fmla="*/ 0 h 888361"/>
              <a:gd name="connsiteX0" fmla="*/ 0 w 2514110"/>
              <a:gd name="connsiteY0" fmla="*/ 118104 h 118104"/>
              <a:gd name="connsiteX1" fmla="*/ 2514110 w 2514110"/>
              <a:gd name="connsiteY1" fmla="*/ 78624 h 118104"/>
              <a:gd name="connsiteX0" fmla="*/ 0 w 2514110"/>
              <a:gd name="connsiteY0" fmla="*/ 152283 h 152283"/>
              <a:gd name="connsiteX1" fmla="*/ 2514110 w 2514110"/>
              <a:gd name="connsiteY1" fmla="*/ 112803 h 152283"/>
              <a:gd name="connsiteX0" fmla="*/ 0 w 2514110"/>
              <a:gd name="connsiteY0" fmla="*/ 94945 h 94945"/>
              <a:gd name="connsiteX1" fmla="*/ 2514110 w 2514110"/>
              <a:gd name="connsiteY1" fmla="*/ 55465 h 94945"/>
              <a:gd name="connsiteX0" fmla="*/ 0 w 2514110"/>
              <a:gd name="connsiteY0" fmla="*/ 134229 h 134229"/>
              <a:gd name="connsiteX1" fmla="*/ 2514110 w 2514110"/>
              <a:gd name="connsiteY1" fmla="*/ 94749 h 134229"/>
              <a:gd name="connsiteX0" fmla="*/ 0 w 2988471"/>
              <a:gd name="connsiteY0" fmla="*/ 14708 h 1001781"/>
              <a:gd name="connsiteX1" fmla="*/ 2988471 w 2988471"/>
              <a:gd name="connsiteY1" fmla="*/ 1001781 h 1001781"/>
              <a:gd name="connsiteX0" fmla="*/ 0 w 2972659"/>
              <a:gd name="connsiteY0" fmla="*/ 14445 h 1021260"/>
              <a:gd name="connsiteX1" fmla="*/ 2972659 w 2972659"/>
              <a:gd name="connsiteY1" fmla="*/ 1021260 h 1021260"/>
              <a:gd name="connsiteX0" fmla="*/ 0 w 2972659"/>
              <a:gd name="connsiteY0" fmla="*/ 18077 h 1024892"/>
              <a:gd name="connsiteX1" fmla="*/ 2972659 w 2972659"/>
              <a:gd name="connsiteY1" fmla="*/ 1024892 h 1024892"/>
              <a:gd name="connsiteX0" fmla="*/ 0 w 2972659"/>
              <a:gd name="connsiteY0" fmla="*/ 23598 h 1030413"/>
              <a:gd name="connsiteX1" fmla="*/ 2972659 w 2972659"/>
              <a:gd name="connsiteY1" fmla="*/ 1030413 h 1030413"/>
              <a:gd name="connsiteX0" fmla="*/ 0 w 2972659"/>
              <a:gd name="connsiteY0" fmla="*/ 882 h 1007697"/>
              <a:gd name="connsiteX1" fmla="*/ 2972659 w 2972659"/>
              <a:gd name="connsiteY1" fmla="*/ 1007697 h 1007697"/>
            </a:gdLst>
            <a:ahLst/>
            <a:cxnLst>
              <a:cxn ang="0">
                <a:pos x="connsiteX0" y="connsiteY0"/>
              </a:cxn>
              <a:cxn ang="0">
                <a:pos x="connsiteX1" y="connsiteY1"/>
              </a:cxn>
            </a:cxnLst>
            <a:rect l="l" t="t" r="r" b="b"/>
            <a:pathLst>
              <a:path w="2972659" h="1007697">
                <a:moveTo>
                  <a:pt x="0" y="882"/>
                </a:moveTo>
                <a:cubicBezTo>
                  <a:pt x="667638" y="-26221"/>
                  <a:pt x="2440735" y="577784"/>
                  <a:pt x="2972659" y="1007697"/>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nvGrpSpPr>
          <p:cNvPr id="67" name="Group 66"/>
          <p:cNvGrpSpPr/>
          <p:nvPr/>
        </p:nvGrpSpPr>
        <p:grpSpPr>
          <a:xfrm>
            <a:off x="1599686" y="2047534"/>
            <a:ext cx="8475692" cy="2190237"/>
            <a:chOff x="1598515" y="2046002"/>
            <a:chExt cx="8477900" cy="2190237"/>
          </a:xfrm>
        </p:grpSpPr>
        <p:sp>
          <p:nvSpPr>
            <p:cNvPr id="68" name="Freeform 67"/>
            <p:cNvSpPr/>
            <p:nvPr/>
          </p:nvSpPr>
          <p:spPr>
            <a:xfrm>
              <a:off x="1598515" y="3449340"/>
              <a:ext cx="1088665" cy="78689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Lst>
              <a:ahLst/>
              <a:cxnLst>
                <a:cxn ang="0">
                  <a:pos x="connsiteX0" y="connsiteY0"/>
                </a:cxn>
                <a:cxn ang="0">
                  <a:pos x="connsiteX1" y="connsiteY1"/>
                </a:cxn>
              </a:cxnLst>
              <a:rect l="l" t="t" r="r" b="b"/>
              <a:pathLst>
                <a:path w="1317781" h="1189210">
                  <a:moveTo>
                    <a:pt x="0" y="1189210"/>
                  </a:moveTo>
                  <a:cubicBezTo>
                    <a:pt x="385655" y="763983"/>
                    <a:pt x="958892" y="304596"/>
                    <a:pt x="131778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69" name="Freeform 68"/>
            <p:cNvSpPr/>
            <p:nvPr/>
          </p:nvSpPr>
          <p:spPr>
            <a:xfrm>
              <a:off x="2888821" y="2755289"/>
              <a:ext cx="1258483" cy="60401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Lst>
              <a:ahLst/>
              <a:cxnLst>
                <a:cxn ang="0">
                  <a:pos x="connsiteX0" y="connsiteY0"/>
                </a:cxn>
                <a:cxn ang="0">
                  <a:pos x="connsiteX1" y="connsiteY1"/>
                </a:cxn>
              </a:cxnLst>
              <a:rect l="l" t="t" r="r" b="b"/>
              <a:pathLst>
                <a:path w="1523338" h="912831">
                  <a:moveTo>
                    <a:pt x="0" y="912831"/>
                  </a:moveTo>
                  <a:cubicBezTo>
                    <a:pt x="433091" y="546829"/>
                    <a:pt x="1148637" y="146666"/>
                    <a:pt x="1523338"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0" name="Freeform 69"/>
            <p:cNvSpPr/>
            <p:nvPr/>
          </p:nvSpPr>
          <p:spPr>
            <a:xfrm>
              <a:off x="4303526" y="2293881"/>
              <a:ext cx="1389111" cy="42113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Lst>
              <a:ahLst/>
              <a:cxnLst>
                <a:cxn ang="0">
                  <a:pos x="connsiteX0" y="connsiteY0"/>
                </a:cxn>
                <a:cxn ang="0">
                  <a:pos x="connsiteX1" y="connsiteY1"/>
                </a:cxn>
              </a:cxnLst>
              <a:rect l="l" t="t" r="r" b="b"/>
              <a:pathLst>
                <a:path w="1681457" h="636451">
                  <a:moveTo>
                    <a:pt x="0" y="636451"/>
                  </a:moveTo>
                  <a:cubicBezTo>
                    <a:pt x="464716" y="349416"/>
                    <a:pt x="1370004" y="47960"/>
                    <a:pt x="1681457"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1" name="Freeform 70"/>
            <p:cNvSpPr/>
            <p:nvPr/>
          </p:nvSpPr>
          <p:spPr>
            <a:xfrm>
              <a:off x="5989639" y="2080034"/>
              <a:ext cx="1663431" cy="15988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Lst>
              <a:ahLst/>
              <a:cxnLst>
                <a:cxn ang="0">
                  <a:pos x="connsiteX0" y="connsiteY0"/>
                </a:cxn>
                <a:cxn ang="0">
                  <a:pos x="connsiteX1" y="connsiteY1"/>
                </a:cxn>
              </a:cxnLst>
              <a:rect l="l" t="t" r="r" b="b"/>
              <a:pathLst>
                <a:path w="2013509" h="241623">
                  <a:moveTo>
                    <a:pt x="0" y="241623"/>
                  </a:moveTo>
                  <a:cubicBezTo>
                    <a:pt x="464716" y="92778"/>
                    <a:pt x="1559749" y="8477"/>
                    <a:pt x="2013509"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2" name="Freeform 71"/>
            <p:cNvSpPr/>
            <p:nvPr/>
          </p:nvSpPr>
          <p:spPr>
            <a:xfrm>
              <a:off x="7838219" y="2046002"/>
              <a:ext cx="2238196" cy="118963"/>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539149"/>
                <a:gd name="connsiteY0" fmla="*/ 1011537 h 1011537"/>
                <a:gd name="connsiteX1" fmla="*/ 1539149 w 1539149"/>
                <a:gd name="connsiteY1" fmla="*/ 0 h 1011537"/>
                <a:gd name="connsiteX0" fmla="*/ 0 w 1539149"/>
                <a:gd name="connsiteY0" fmla="*/ 1011537 h 1011537"/>
                <a:gd name="connsiteX1" fmla="*/ 1539149 w 1539149"/>
                <a:gd name="connsiteY1" fmla="*/ 0 h 101153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54961"/>
                <a:gd name="connsiteY0" fmla="*/ 991797 h 991797"/>
                <a:gd name="connsiteX1" fmla="*/ 1554961 w 1554961"/>
                <a:gd name="connsiteY1" fmla="*/ 0 h 991797"/>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523338"/>
                <a:gd name="connsiteY0" fmla="*/ 912831 h 912831"/>
                <a:gd name="connsiteX1" fmla="*/ 1523338 w 1523338"/>
                <a:gd name="connsiteY1" fmla="*/ 0 h 91283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1681457"/>
                <a:gd name="connsiteY0" fmla="*/ 636451 h 636451"/>
                <a:gd name="connsiteX1" fmla="*/ 1681457 w 1681457"/>
                <a:gd name="connsiteY1" fmla="*/ 0 h 636451"/>
                <a:gd name="connsiteX0" fmla="*/ 0 w 2013509"/>
                <a:gd name="connsiteY0" fmla="*/ 241623 h 241623"/>
                <a:gd name="connsiteX1" fmla="*/ 2013509 w 2013509"/>
                <a:gd name="connsiteY1" fmla="*/ 0 h 241623"/>
                <a:gd name="connsiteX0" fmla="*/ 0 w 2013509"/>
                <a:gd name="connsiteY0" fmla="*/ 249002 h 249002"/>
                <a:gd name="connsiteX1" fmla="*/ 2013509 w 2013509"/>
                <a:gd name="connsiteY1" fmla="*/ 7379 h 249002"/>
                <a:gd name="connsiteX0" fmla="*/ 0 w 2013509"/>
                <a:gd name="connsiteY0" fmla="*/ 242457 h 242457"/>
                <a:gd name="connsiteX1" fmla="*/ 2013509 w 2013509"/>
                <a:gd name="connsiteY1" fmla="*/ 834 h 242457"/>
                <a:gd name="connsiteX0" fmla="*/ 0 w 2013509"/>
                <a:gd name="connsiteY0" fmla="*/ 241623 h 241623"/>
                <a:gd name="connsiteX1" fmla="*/ 2013509 w 2013509"/>
                <a:gd name="connsiteY1" fmla="*/ 0 h 241623"/>
                <a:gd name="connsiteX0" fmla="*/ 0 w 2740861"/>
                <a:gd name="connsiteY0" fmla="*/ 47230 h 141421"/>
                <a:gd name="connsiteX1" fmla="*/ 2740861 w 2740861"/>
                <a:gd name="connsiteY1" fmla="*/ 141211 h 141421"/>
                <a:gd name="connsiteX0" fmla="*/ 0 w 2740861"/>
                <a:gd name="connsiteY0" fmla="*/ 62396 h 156376"/>
                <a:gd name="connsiteX1" fmla="*/ 2740861 w 2740861"/>
                <a:gd name="connsiteY1" fmla="*/ 156377 h 156376"/>
                <a:gd name="connsiteX0" fmla="*/ 0 w 2740861"/>
                <a:gd name="connsiteY0" fmla="*/ 19204 h 113186"/>
                <a:gd name="connsiteX1" fmla="*/ 2740861 w 2740861"/>
                <a:gd name="connsiteY1" fmla="*/ 113185 h 113186"/>
                <a:gd name="connsiteX0" fmla="*/ 0 w 2709237"/>
                <a:gd name="connsiteY0" fmla="*/ 12331 h 165535"/>
                <a:gd name="connsiteX1" fmla="*/ 2709237 w 2709237"/>
                <a:gd name="connsiteY1" fmla="*/ 165535 h 165535"/>
                <a:gd name="connsiteX0" fmla="*/ 0 w 2709237"/>
                <a:gd name="connsiteY0" fmla="*/ 9873 h 202561"/>
                <a:gd name="connsiteX1" fmla="*/ 2709237 w 2709237"/>
                <a:gd name="connsiteY1" fmla="*/ 202561 h 202561"/>
                <a:gd name="connsiteX0" fmla="*/ 0 w 2709237"/>
                <a:gd name="connsiteY0" fmla="*/ 38268 h 230956"/>
                <a:gd name="connsiteX1" fmla="*/ 2709237 w 2709237"/>
                <a:gd name="connsiteY1" fmla="*/ 230956 h 230956"/>
                <a:gd name="connsiteX0" fmla="*/ 0 w 2709237"/>
                <a:gd name="connsiteY0" fmla="*/ 46322 h 179785"/>
                <a:gd name="connsiteX1" fmla="*/ 2709237 w 2709237"/>
                <a:gd name="connsiteY1" fmla="*/ 179785 h 179785"/>
              </a:gdLst>
              <a:ahLst/>
              <a:cxnLst>
                <a:cxn ang="0">
                  <a:pos x="connsiteX0" y="connsiteY0"/>
                </a:cxn>
                <a:cxn ang="0">
                  <a:pos x="connsiteX1" y="connsiteY1"/>
                </a:cxn>
              </a:cxnLst>
              <a:rect l="l" t="t" r="r" b="b"/>
              <a:pathLst>
                <a:path w="2709237" h="179785">
                  <a:moveTo>
                    <a:pt x="0" y="46322"/>
                  </a:moveTo>
                  <a:cubicBezTo>
                    <a:pt x="622835" y="-82782"/>
                    <a:pt x="2239666" y="89553"/>
                    <a:pt x="2709237" y="179785"/>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grpSp>
        <p:nvGrpSpPr>
          <p:cNvPr id="73" name="Group 72"/>
          <p:cNvGrpSpPr/>
          <p:nvPr/>
        </p:nvGrpSpPr>
        <p:grpSpPr>
          <a:xfrm>
            <a:off x="1860586" y="2391805"/>
            <a:ext cx="8195124" cy="2367214"/>
            <a:chOff x="1858991" y="2391805"/>
            <a:chExt cx="8304837" cy="2367214"/>
          </a:xfrm>
        </p:grpSpPr>
        <p:sp>
          <p:nvSpPr>
            <p:cNvPr id="74" name="Freeform 73"/>
            <p:cNvSpPr/>
            <p:nvPr/>
          </p:nvSpPr>
          <p:spPr>
            <a:xfrm>
              <a:off x="1858991" y="4695990"/>
              <a:ext cx="1389111" cy="6302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Lst>
              <a:ahLst/>
              <a:cxnLst>
                <a:cxn ang="0">
                  <a:pos x="connsiteX0" y="connsiteY0"/>
                </a:cxn>
                <a:cxn ang="0">
                  <a:pos x="connsiteX1" y="connsiteY1"/>
                </a:cxn>
              </a:cxnLst>
              <a:rect l="l" t="t" r="r" b="b"/>
              <a:pathLst>
                <a:path w="1681458" h="95252">
                  <a:moveTo>
                    <a:pt x="0" y="0"/>
                  </a:moveTo>
                  <a:cubicBezTo>
                    <a:pt x="543774" y="68308"/>
                    <a:pt x="1196072" y="102456"/>
                    <a:pt x="1681458" y="93981"/>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5" name="Freeform 74"/>
            <p:cNvSpPr/>
            <p:nvPr/>
          </p:nvSpPr>
          <p:spPr>
            <a:xfrm>
              <a:off x="3356485" y="4521273"/>
              <a:ext cx="1650368" cy="21213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Lst>
              <a:ahLst/>
              <a:cxnLst>
                <a:cxn ang="0">
                  <a:pos x="connsiteX0" y="connsiteY0"/>
                </a:cxn>
                <a:cxn ang="0">
                  <a:pos x="connsiteX1" y="connsiteY1"/>
                </a:cxn>
              </a:cxnLst>
              <a:rect l="l" t="t" r="r" b="b"/>
              <a:pathLst>
                <a:path w="1997698" h="320583">
                  <a:moveTo>
                    <a:pt x="0" y="320583"/>
                  </a:moveTo>
                  <a:cubicBezTo>
                    <a:pt x="638648" y="270444"/>
                    <a:pt x="1512312" y="126923"/>
                    <a:pt x="1997698"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6" name="Freeform 75"/>
            <p:cNvSpPr/>
            <p:nvPr/>
          </p:nvSpPr>
          <p:spPr>
            <a:xfrm>
              <a:off x="5224761" y="4058049"/>
              <a:ext cx="1676493" cy="421138"/>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Lst>
              <a:ahLst/>
              <a:cxnLst>
                <a:cxn ang="0">
                  <a:pos x="connsiteX0" y="connsiteY0"/>
                </a:cxn>
                <a:cxn ang="0">
                  <a:pos x="connsiteX1" y="connsiteY1"/>
                </a:cxn>
              </a:cxnLst>
              <a:rect l="l" t="t" r="r" b="b"/>
              <a:pathLst>
                <a:path w="2029321" h="636442">
                  <a:moveTo>
                    <a:pt x="0" y="636442"/>
                  </a:moveTo>
                  <a:cubicBezTo>
                    <a:pt x="591211" y="527079"/>
                    <a:pt x="1559748" y="166406"/>
                    <a:pt x="202932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7" name="Freeform 76"/>
            <p:cNvSpPr/>
            <p:nvPr/>
          </p:nvSpPr>
          <p:spPr>
            <a:xfrm>
              <a:off x="7048474" y="3375394"/>
              <a:ext cx="1611179" cy="617081"/>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1966073"/>
                <a:gd name="connsiteY0" fmla="*/ 893077 h 893077"/>
                <a:gd name="connsiteX1" fmla="*/ 1966073 w 1966073"/>
                <a:gd name="connsiteY1" fmla="*/ 0 h 893077"/>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Lst>
              <a:ahLst/>
              <a:cxnLst>
                <a:cxn ang="0">
                  <a:pos x="connsiteX0" y="connsiteY0"/>
                </a:cxn>
                <a:cxn ang="0">
                  <a:pos x="connsiteX1" y="connsiteY1"/>
                </a:cxn>
              </a:cxnLst>
              <a:rect l="l" t="t" r="r" b="b"/>
              <a:pathLst>
                <a:path w="1950261" h="932560">
                  <a:moveTo>
                    <a:pt x="0" y="932560"/>
                  </a:moveTo>
                  <a:cubicBezTo>
                    <a:pt x="622835" y="744232"/>
                    <a:pt x="1607188" y="186147"/>
                    <a:pt x="1950261"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78" name="Freeform 77"/>
            <p:cNvSpPr/>
            <p:nvPr/>
          </p:nvSpPr>
          <p:spPr>
            <a:xfrm>
              <a:off x="8826969" y="2391805"/>
              <a:ext cx="1336859" cy="93058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1997698"/>
                <a:gd name="connsiteY0" fmla="*/ 320583 h 328787"/>
                <a:gd name="connsiteX1" fmla="*/ 1997698 w 1997698"/>
                <a:gd name="connsiteY1" fmla="*/ 0 h 328787"/>
                <a:gd name="connsiteX0" fmla="*/ 0 w 1997698"/>
                <a:gd name="connsiteY0" fmla="*/ 320583 h 331760"/>
                <a:gd name="connsiteX1" fmla="*/ 1997698 w 1997698"/>
                <a:gd name="connsiteY1" fmla="*/ 0 h 331760"/>
                <a:gd name="connsiteX0" fmla="*/ 0 w 1997698"/>
                <a:gd name="connsiteY0" fmla="*/ 320583 h 320583"/>
                <a:gd name="connsiteX1" fmla="*/ 1997698 w 1997698"/>
                <a:gd name="connsiteY1" fmla="*/ 0 h 320583"/>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2029321"/>
                <a:gd name="connsiteY0" fmla="*/ 636442 h 636442"/>
                <a:gd name="connsiteX1" fmla="*/ 2029321 w 2029321"/>
                <a:gd name="connsiteY1" fmla="*/ 0 h 636442"/>
                <a:gd name="connsiteX0" fmla="*/ 0 w 1966073"/>
                <a:gd name="connsiteY0" fmla="*/ 893077 h 893077"/>
                <a:gd name="connsiteX1" fmla="*/ 1966073 w 1966073"/>
                <a:gd name="connsiteY1" fmla="*/ 0 h 893077"/>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950261"/>
                <a:gd name="connsiteY0" fmla="*/ 932560 h 932560"/>
                <a:gd name="connsiteX1" fmla="*/ 1950261 w 1950261"/>
                <a:gd name="connsiteY1" fmla="*/ 0 h 932560"/>
                <a:gd name="connsiteX0" fmla="*/ 0 w 1760517"/>
                <a:gd name="connsiteY0" fmla="*/ 1445830 h 1445830"/>
                <a:gd name="connsiteX1" fmla="*/ 1760517 w 1760517"/>
                <a:gd name="connsiteY1" fmla="*/ 0 h 1445830"/>
                <a:gd name="connsiteX0" fmla="*/ 0 w 1760517"/>
                <a:gd name="connsiteY0" fmla="*/ 1445830 h 1445830"/>
                <a:gd name="connsiteX1" fmla="*/ 1760517 w 1760517"/>
                <a:gd name="connsiteY1" fmla="*/ 0 h 1445830"/>
                <a:gd name="connsiteX0" fmla="*/ 0 w 1760517"/>
                <a:gd name="connsiteY0" fmla="*/ 1445830 h 1445830"/>
                <a:gd name="connsiteX1" fmla="*/ 1760517 w 1760517"/>
                <a:gd name="connsiteY1" fmla="*/ 0 h 1445830"/>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65645"/>
                <a:gd name="connsiteY0" fmla="*/ 1465571 h 1465571"/>
                <a:gd name="connsiteX1" fmla="*/ 1665645 w 1665645"/>
                <a:gd name="connsiteY1" fmla="*/ 0 h 1465571"/>
                <a:gd name="connsiteX0" fmla="*/ 0 w 1618208"/>
                <a:gd name="connsiteY0" fmla="*/ 1406347 h 1406347"/>
                <a:gd name="connsiteX1" fmla="*/ 1618208 w 1618208"/>
                <a:gd name="connsiteY1" fmla="*/ 0 h 1406347"/>
              </a:gdLst>
              <a:ahLst/>
              <a:cxnLst>
                <a:cxn ang="0">
                  <a:pos x="connsiteX0" y="connsiteY0"/>
                </a:cxn>
                <a:cxn ang="0">
                  <a:pos x="connsiteX1" y="connsiteY1"/>
                </a:cxn>
              </a:cxnLst>
              <a:rect l="l" t="t" r="r" b="b"/>
              <a:pathLst>
                <a:path w="1618208" h="1406347">
                  <a:moveTo>
                    <a:pt x="0" y="1406347"/>
                  </a:moveTo>
                  <a:cubicBezTo>
                    <a:pt x="686084" y="921901"/>
                    <a:pt x="1290947" y="344077"/>
                    <a:pt x="1618208" y="0"/>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grpSp>
      <p:sp>
        <p:nvSpPr>
          <p:cNvPr id="79" name="Oval 78"/>
          <p:cNvSpPr/>
          <p:nvPr/>
        </p:nvSpPr>
        <p:spPr>
          <a:xfrm>
            <a:off x="1677579" y="2732239"/>
            <a:ext cx="465983" cy="46610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0" name="Oval 79"/>
          <p:cNvSpPr>
            <a:spLocks noChangeAspect="1"/>
          </p:cNvSpPr>
          <p:nvPr/>
        </p:nvSpPr>
        <p:spPr>
          <a:xfrm>
            <a:off x="3277941" y="140821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1" name="Oval 80"/>
          <p:cNvSpPr>
            <a:spLocks noChangeAspect="1"/>
          </p:cNvSpPr>
          <p:nvPr/>
        </p:nvSpPr>
        <p:spPr>
          <a:xfrm>
            <a:off x="5323638" y="853725"/>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2" name="Oval 81"/>
          <p:cNvSpPr>
            <a:spLocks noChangeAspect="1"/>
          </p:cNvSpPr>
          <p:nvPr/>
        </p:nvSpPr>
        <p:spPr>
          <a:xfrm>
            <a:off x="7478767" y="839839"/>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3" name="Oval 82"/>
          <p:cNvSpPr>
            <a:spLocks noChangeAspect="1"/>
          </p:cNvSpPr>
          <p:nvPr/>
        </p:nvSpPr>
        <p:spPr>
          <a:xfrm>
            <a:off x="2673863" y="3152797"/>
            <a:ext cx="465983" cy="46610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4" name="Oval 83"/>
          <p:cNvSpPr>
            <a:spLocks noChangeAspect="1"/>
          </p:cNvSpPr>
          <p:nvPr/>
        </p:nvSpPr>
        <p:spPr>
          <a:xfrm>
            <a:off x="4060434" y="2430153"/>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5" name="Oval 84"/>
          <p:cNvSpPr>
            <a:spLocks noChangeAspect="1"/>
          </p:cNvSpPr>
          <p:nvPr/>
        </p:nvSpPr>
        <p:spPr>
          <a:xfrm>
            <a:off x="5733779" y="194735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6" name="Oval 85"/>
          <p:cNvSpPr>
            <a:spLocks noChangeAspect="1"/>
          </p:cNvSpPr>
          <p:nvPr/>
        </p:nvSpPr>
        <p:spPr>
          <a:xfrm>
            <a:off x="7527310" y="1794407"/>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7" name="Rectangle 86"/>
          <p:cNvSpPr/>
          <p:nvPr/>
        </p:nvSpPr>
        <p:spPr>
          <a:xfrm>
            <a:off x="6235115" y="1488692"/>
            <a:ext cx="1067322" cy="646331"/>
          </a:xfrm>
          <a:prstGeom prst="rect">
            <a:avLst/>
          </a:prstGeom>
        </p:spPr>
        <p:txBody>
          <a:bodyPr wrap="none">
            <a:spAutoFit/>
          </a:bodyPr>
          <a:lstStyle/>
          <a:p>
            <a:r>
              <a:rPr lang="en-US" sz="3600" dirty="0">
                <a:solidFill>
                  <a:srgbClr val="5F5F5F">
                    <a:lumMod val="50000"/>
                  </a:srgbClr>
                </a:solidFill>
                <a:latin typeface="Calibri"/>
                <a:ea typeface="PMingLiU" panose="02020500000000000000" pitchFamily="18" charset="-120"/>
                <a:cs typeface="Times New Roman" panose="02020603050405020304" pitchFamily="18" charset="0"/>
              </a:rPr>
              <a:t>PaaS</a:t>
            </a:r>
            <a:endParaRPr lang="en-US" sz="3600" dirty="0">
              <a:solidFill>
                <a:srgbClr val="5F5F5F">
                  <a:lumMod val="50000"/>
                </a:srgbClr>
              </a:solidFill>
              <a:latin typeface="Calibri"/>
            </a:endParaRPr>
          </a:p>
        </p:txBody>
      </p:sp>
      <p:sp>
        <p:nvSpPr>
          <p:cNvPr id="88" name="Oval 87"/>
          <p:cNvSpPr>
            <a:spLocks noChangeAspect="1"/>
          </p:cNvSpPr>
          <p:nvPr/>
        </p:nvSpPr>
        <p:spPr>
          <a:xfrm>
            <a:off x="3170795" y="4436216"/>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89" name="Oval 88"/>
          <p:cNvSpPr>
            <a:spLocks noChangeAspect="1"/>
          </p:cNvSpPr>
          <p:nvPr/>
        </p:nvSpPr>
        <p:spPr>
          <a:xfrm>
            <a:off x="5010598" y="4231096"/>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90" name="Oval 89"/>
          <p:cNvSpPr>
            <a:spLocks noChangeAspect="1"/>
          </p:cNvSpPr>
          <p:nvPr/>
        </p:nvSpPr>
        <p:spPr>
          <a:xfrm>
            <a:off x="6848855" y="3805263"/>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91" name="Oval 90"/>
          <p:cNvSpPr>
            <a:spLocks noChangeAspect="1"/>
          </p:cNvSpPr>
          <p:nvPr/>
        </p:nvSpPr>
        <p:spPr>
          <a:xfrm>
            <a:off x="8539104" y="3135494"/>
            <a:ext cx="466223" cy="466344"/>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dirty="0">
              <a:solidFill>
                <a:srgbClr val="FFFFFF"/>
              </a:solidFill>
              <a:latin typeface="Calibri"/>
              <a:ea typeface="Calibri" charset="0"/>
              <a:cs typeface="Calibri" charset="0"/>
            </a:endParaRPr>
          </a:p>
        </p:txBody>
      </p:sp>
      <p:sp>
        <p:nvSpPr>
          <p:cNvPr id="92" name="TextBox 91"/>
          <p:cNvSpPr txBox="1"/>
          <p:nvPr/>
        </p:nvSpPr>
        <p:spPr>
          <a:xfrm>
            <a:off x="364553" y="209238"/>
            <a:ext cx="5791828" cy="1024218"/>
          </a:xfrm>
          <a:prstGeom prst="rect">
            <a:avLst/>
          </a:prstGeom>
          <a:noFill/>
        </p:spPr>
        <p:txBody>
          <a:bodyPr wrap="square" lIns="0" tIns="0" rIns="0" bIns="0" rtlCol="0" anchor="t" anchorCtr="0">
            <a:noAutofit/>
          </a:bodyPr>
          <a:lstStyle/>
          <a:p>
            <a:pPr>
              <a:lnSpc>
                <a:spcPct val="90000"/>
              </a:lnSpc>
            </a:pPr>
            <a:r>
              <a:rPr lang="en-US" sz="4400" dirty="0">
                <a:solidFill>
                  <a:srgbClr val="5F5F5F">
                    <a:lumMod val="50000"/>
                  </a:srgbClr>
                </a:solidFill>
                <a:latin typeface="Calibri"/>
                <a:ea typeface="Calibri" charset="0"/>
                <a:cs typeface="Calibri" charset="0"/>
              </a:rPr>
              <a:t>Journey to </a:t>
            </a:r>
            <a:r>
              <a:rPr lang="en-US" sz="4400">
                <a:solidFill>
                  <a:srgbClr val="5F5F5F">
                    <a:lumMod val="50000"/>
                  </a:srgbClr>
                </a:solidFill>
                <a:latin typeface="Calibri"/>
                <a:ea typeface="Calibri" charset="0"/>
                <a:cs typeface="Calibri" charset="0"/>
              </a:rPr>
              <a:t>the Cloud</a:t>
            </a:r>
            <a:endParaRPr lang="en-US" sz="4400" dirty="0">
              <a:solidFill>
                <a:srgbClr val="5F5F5F">
                  <a:lumMod val="50000"/>
                </a:srgbClr>
              </a:solidFill>
              <a:latin typeface="Calibri"/>
              <a:ea typeface="Calibri" charset="0"/>
              <a:cs typeface="Calibri" charset="0"/>
            </a:endParaRPr>
          </a:p>
        </p:txBody>
      </p:sp>
      <p:sp>
        <p:nvSpPr>
          <p:cNvPr id="93" name="Parallelogram 92"/>
          <p:cNvSpPr/>
          <p:nvPr/>
        </p:nvSpPr>
        <p:spPr>
          <a:xfrm>
            <a:off x="9848292" y="1854125"/>
            <a:ext cx="2961884" cy="1248663"/>
          </a:xfrm>
          <a:prstGeom prst="parallelogram">
            <a:avLst>
              <a:gd name="adj" fmla="val 36579"/>
            </a:avLst>
          </a:prstGeom>
          <a:blipFill dpi="0" rotWithShape="1">
            <a:blip r:embed="rId5"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94" name="TextBox 93"/>
          <p:cNvSpPr txBox="1"/>
          <p:nvPr/>
        </p:nvSpPr>
        <p:spPr>
          <a:xfrm>
            <a:off x="10379960" y="2239592"/>
            <a:ext cx="1590641" cy="402336"/>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Cloud Platform</a:t>
            </a:r>
          </a:p>
        </p:txBody>
      </p:sp>
      <p:sp>
        <p:nvSpPr>
          <p:cNvPr id="97" name="TextBox 96"/>
          <p:cNvSpPr txBox="1"/>
          <p:nvPr/>
        </p:nvSpPr>
        <p:spPr>
          <a:xfrm>
            <a:off x="10204815" y="1197774"/>
            <a:ext cx="1919740" cy="685890"/>
          </a:xfrm>
          <a:prstGeom prst="rect">
            <a:avLst/>
          </a:prstGeom>
          <a:noFill/>
        </p:spPr>
        <p:txBody>
          <a:bodyPr wrap="square" lIns="0" tIns="0" rIns="0" bIns="0" rtlCol="0" anchor="ctr" anchorCtr="0">
            <a:noAutofit/>
          </a:bodyPr>
          <a:lstStyle/>
          <a:p>
            <a:pPr algn="ctr">
              <a:lnSpc>
                <a:spcPct val="90000"/>
              </a:lnSpc>
            </a:pPr>
            <a:r>
              <a:rPr lang="en-US" sz="2000" b="1" dirty="0">
                <a:solidFill>
                  <a:srgbClr val="5F5F5F">
                    <a:lumMod val="50000"/>
                  </a:srgbClr>
                </a:solidFill>
                <a:latin typeface="Calibri"/>
                <a:ea typeface="Calibri" charset="0"/>
                <a:cs typeface="Calibri" charset="0"/>
              </a:rPr>
              <a:t>Business Transformation</a:t>
            </a:r>
          </a:p>
        </p:txBody>
      </p:sp>
      <p:sp>
        <p:nvSpPr>
          <p:cNvPr id="103" name="TextBox 102"/>
          <p:cNvSpPr txBox="1"/>
          <p:nvPr/>
        </p:nvSpPr>
        <p:spPr>
          <a:xfrm>
            <a:off x="7946216" y="6556248"/>
            <a:ext cx="3199567"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a:solidFill>
                  <a:srgbClr val="FFFFFF"/>
                </a:solidFill>
                <a:latin typeface="Calibri"/>
              </a:rPr>
              <a:t>2017,</a:t>
            </a:r>
            <a:r>
              <a:rPr sz="850" dirty="0">
                <a:solidFill>
                  <a:srgbClr val="FFFFFF"/>
                </a:solidFill>
                <a:latin typeface="Calibri"/>
              </a:rPr>
              <a:t> Oracle and/or its affiliates. All rights reserved. </a:t>
            </a:r>
          </a:p>
        </p:txBody>
      </p:sp>
      <p:grpSp>
        <p:nvGrpSpPr>
          <p:cNvPr id="3" name="Group 2"/>
          <p:cNvGrpSpPr/>
          <p:nvPr/>
        </p:nvGrpSpPr>
        <p:grpSpPr>
          <a:xfrm>
            <a:off x="1685854" y="3135494"/>
            <a:ext cx="8567264" cy="3207757"/>
            <a:chOff x="1685854" y="3135494"/>
            <a:chExt cx="8567264" cy="3207757"/>
          </a:xfrm>
        </p:grpSpPr>
        <p:grpSp>
          <p:nvGrpSpPr>
            <p:cNvPr id="2" name="Group 1"/>
            <p:cNvGrpSpPr/>
            <p:nvPr/>
          </p:nvGrpSpPr>
          <p:grpSpPr>
            <a:xfrm>
              <a:off x="1685854" y="3135494"/>
              <a:ext cx="8567264" cy="3207757"/>
              <a:chOff x="1685854" y="3135494"/>
              <a:chExt cx="8567264" cy="3207757"/>
            </a:xfrm>
          </p:grpSpPr>
          <p:grpSp>
            <p:nvGrpSpPr>
              <p:cNvPr id="98" name="Group 97"/>
              <p:cNvGrpSpPr/>
              <p:nvPr/>
            </p:nvGrpSpPr>
            <p:grpSpPr>
              <a:xfrm>
                <a:off x="1685854" y="3135494"/>
                <a:ext cx="8567264" cy="3050870"/>
                <a:chOff x="1684680" y="3135494"/>
                <a:chExt cx="8569495" cy="3050870"/>
              </a:xfrm>
            </p:grpSpPr>
            <p:sp>
              <p:nvSpPr>
                <p:cNvPr id="53" name="Freeform 52"/>
                <p:cNvSpPr/>
                <p:nvPr/>
              </p:nvSpPr>
              <p:spPr>
                <a:xfrm>
                  <a:off x="1684680" y="5075340"/>
                  <a:ext cx="1937751" cy="558576"/>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2345563"/>
                    <a:gd name="connsiteY0" fmla="*/ 0 h 844211"/>
                    <a:gd name="connsiteX1" fmla="*/ 2345563 w 2345563"/>
                    <a:gd name="connsiteY1" fmla="*/ 844143 h 844211"/>
                    <a:gd name="connsiteX0" fmla="*/ 0 w 2345563"/>
                    <a:gd name="connsiteY0" fmla="*/ 0 h 844240"/>
                    <a:gd name="connsiteX1" fmla="*/ 2345563 w 2345563"/>
                    <a:gd name="connsiteY1" fmla="*/ 844143 h 844240"/>
                    <a:gd name="connsiteX0" fmla="*/ 0 w 2345563"/>
                    <a:gd name="connsiteY0" fmla="*/ 0 h 844143"/>
                    <a:gd name="connsiteX1" fmla="*/ 2345563 w 2345563"/>
                    <a:gd name="connsiteY1" fmla="*/ 844143 h 844143"/>
                    <a:gd name="connsiteX0" fmla="*/ 0 w 2345563"/>
                    <a:gd name="connsiteY0" fmla="*/ 0 h 844143"/>
                    <a:gd name="connsiteX1" fmla="*/ 2345563 w 2345563"/>
                    <a:gd name="connsiteY1" fmla="*/ 844143 h 844143"/>
                  </a:gdLst>
                  <a:ahLst/>
                  <a:cxnLst>
                    <a:cxn ang="0">
                      <a:pos x="connsiteX0" y="connsiteY0"/>
                    </a:cxn>
                    <a:cxn ang="0">
                      <a:pos x="connsiteX1" y="connsiteY1"/>
                    </a:cxn>
                  </a:cxnLst>
                  <a:rect l="l" t="t" r="r" b="b"/>
                  <a:pathLst>
                    <a:path w="2345563" h="844143">
                      <a:moveTo>
                        <a:pt x="0" y="0"/>
                      </a:moveTo>
                      <a:cubicBezTo>
                        <a:pt x="527964" y="305203"/>
                        <a:pt x="1796929" y="753913"/>
                        <a:pt x="2345563" y="844143"/>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4" name="Freeform 53"/>
                <p:cNvSpPr/>
                <p:nvPr/>
              </p:nvSpPr>
              <p:spPr>
                <a:xfrm>
                  <a:off x="3734034" y="5616568"/>
                  <a:ext cx="2055317" cy="51107"/>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2345563"/>
                    <a:gd name="connsiteY0" fmla="*/ 0 h 844211"/>
                    <a:gd name="connsiteX1" fmla="*/ 2345563 w 2345563"/>
                    <a:gd name="connsiteY1" fmla="*/ 844143 h 844211"/>
                    <a:gd name="connsiteX0" fmla="*/ 0 w 2345563"/>
                    <a:gd name="connsiteY0" fmla="*/ 0 h 844240"/>
                    <a:gd name="connsiteX1" fmla="*/ 2345563 w 2345563"/>
                    <a:gd name="connsiteY1" fmla="*/ 844143 h 844240"/>
                    <a:gd name="connsiteX0" fmla="*/ 0 w 2345563"/>
                    <a:gd name="connsiteY0" fmla="*/ 0 h 844143"/>
                    <a:gd name="connsiteX1" fmla="*/ 2345563 w 2345563"/>
                    <a:gd name="connsiteY1" fmla="*/ 844143 h 844143"/>
                    <a:gd name="connsiteX0" fmla="*/ 0 w 2345563"/>
                    <a:gd name="connsiteY0" fmla="*/ 0 h 844143"/>
                    <a:gd name="connsiteX1" fmla="*/ 2345563 w 2345563"/>
                    <a:gd name="connsiteY1" fmla="*/ 844143 h 844143"/>
                    <a:gd name="connsiteX0" fmla="*/ 0 w 2456247"/>
                    <a:gd name="connsiteY0" fmla="*/ 37467 h 150440"/>
                    <a:gd name="connsiteX1" fmla="*/ 2456247 w 2456247"/>
                    <a:gd name="connsiteY1" fmla="*/ 13000 h 150440"/>
                    <a:gd name="connsiteX0" fmla="*/ 0 w 2472059"/>
                    <a:gd name="connsiteY0" fmla="*/ 37467 h 150440"/>
                    <a:gd name="connsiteX1" fmla="*/ 2472059 w 2472059"/>
                    <a:gd name="connsiteY1" fmla="*/ 13000 h 150440"/>
                    <a:gd name="connsiteX0" fmla="*/ 0 w 2472059"/>
                    <a:gd name="connsiteY0" fmla="*/ 48173 h 70879"/>
                    <a:gd name="connsiteX1" fmla="*/ 2472059 w 2472059"/>
                    <a:gd name="connsiteY1" fmla="*/ 23706 h 70879"/>
                    <a:gd name="connsiteX0" fmla="*/ 0 w 2472059"/>
                    <a:gd name="connsiteY0" fmla="*/ 24468 h 59626"/>
                    <a:gd name="connsiteX1" fmla="*/ 2472059 w 2472059"/>
                    <a:gd name="connsiteY1" fmla="*/ 1 h 59626"/>
                    <a:gd name="connsiteX0" fmla="*/ 0 w 2487871"/>
                    <a:gd name="connsiteY0" fmla="*/ 0 h 53670"/>
                    <a:gd name="connsiteX1" fmla="*/ 2487871 w 2487871"/>
                    <a:gd name="connsiteY1" fmla="*/ 34757 h 53670"/>
                    <a:gd name="connsiteX0" fmla="*/ 0 w 2487871"/>
                    <a:gd name="connsiteY0" fmla="*/ 0 h 77235"/>
                    <a:gd name="connsiteX1" fmla="*/ 2487871 w 2487871"/>
                    <a:gd name="connsiteY1" fmla="*/ 34757 h 77235"/>
                  </a:gdLst>
                  <a:ahLst/>
                  <a:cxnLst>
                    <a:cxn ang="0">
                      <a:pos x="connsiteX0" y="connsiteY0"/>
                    </a:cxn>
                    <a:cxn ang="0">
                      <a:pos x="connsiteX1" y="connsiteY1"/>
                    </a:cxn>
                  </a:cxnLst>
                  <a:rect l="l" t="t" r="r" b="b"/>
                  <a:pathLst>
                    <a:path w="2487871" h="77235">
                      <a:moveTo>
                        <a:pt x="0" y="0"/>
                      </a:moveTo>
                      <a:cubicBezTo>
                        <a:pt x="591211" y="88050"/>
                        <a:pt x="1891800" y="102457"/>
                        <a:pt x="2487871" y="34757"/>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5" name="Freeform 54"/>
                <p:cNvSpPr/>
                <p:nvPr/>
              </p:nvSpPr>
              <p:spPr>
                <a:xfrm>
                  <a:off x="5916169" y="5126818"/>
                  <a:ext cx="1820185" cy="499515"/>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2345563"/>
                    <a:gd name="connsiteY0" fmla="*/ 0 h 844211"/>
                    <a:gd name="connsiteX1" fmla="*/ 2345563 w 2345563"/>
                    <a:gd name="connsiteY1" fmla="*/ 844143 h 844211"/>
                    <a:gd name="connsiteX0" fmla="*/ 0 w 2345563"/>
                    <a:gd name="connsiteY0" fmla="*/ 0 h 844240"/>
                    <a:gd name="connsiteX1" fmla="*/ 2345563 w 2345563"/>
                    <a:gd name="connsiteY1" fmla="*/ 844143 h 844240"/>
                    <a:gd name="connsiteX0" fmla="*/ 0 w 2345563"/>
                    <a:gd name="connsiteY0" fmla="*/ 0 h 844143"/>
                    <a:gd name="connsiteX1" fmla="*/ 2345563 w 2345563"/>
                    <a:gd name="connsiteY1" fmla="*/ 844143 h 844143"/>
                    <a:gd name="connsiteX0" fmla="*/ 0 w 2345563"/>
                    <a:gd name="connsiteY0" fmla="*/ 0 h 844143"/>
                    <a:gd name="connsiteX1" fmla="*/ 2345563 w 2345563"/>
                    <a:gd name="connsiteY1" fmla="*/ 844143 h 844143"/>
                    <a:gd name="connsiteX0" fmla="*/ 0 w 2456247"/>
                    <a:gd name="connsiteY0" fmla="*/ 37467 h 150440"/>
                    <a:gd name="connsiteX1" fmla="*/ 2456247 w 2456247"/>
                    <a:gd name="connsiteY1" fmla="*/ 13000 h 150440"/>
                    <a:gd name="connsiteX0" fmla="*/ 0 w 2472059"/>
                    <a:gd name="connsiteY0" fmla="*/ 37467 h 150440"/>
                    <a:gd name="connsiteX1" fmla="*/ 2472059 w 2472059"/>
                    <a:gd name="connsiteY1" fmla="*/ 13000 h 150440"/>
                    <a:gd name="connsiteX0" fmla="*/ 0 w 2472059"/>
                    <a:gd name="connsiteY0" fmla="*/ 48173 h 70879"/>
                    <a:gd name="connsiteX1" fmla="*/ 2472059 w 2472059"/>
                    <a:gd name="connsiteY1" fmla="*/ 23706 h 70879"/>
                    <a:gd name="connsiteX0" fmla="*/ 0 w 2472059"/>
                    <a:gd name="connsiteY0" fmla="*/ 24468 h 59626"/>
                    <a:gd name="connsiteX1" fmla="*/ 2472059 w 2472059"/>
                    <a:gd name="connsiteY1" fmla="*/ 1 h 59626"/>
                    <a:gd name="connsiteX0" fmla="*/ 0 w 2487871"/>
                    <a:gd name="connsiteY0" fmla="*/ 0 h 53670"/>
                    <a:gd name="connsiteX1" fmla="*/ 2487871 w 2487871"/>
                    <a:gd name="connsiteY1" fmla="*/ 34757 h 53670"/>
                    <a:gd name="connsiteX0" fmla="*/ 0 w 2487871"/>
                    <a:gd name="connsiteY0" fmla="*/ 0 h 77235"/>
                    <a:gd name="connsiteX1" fmla="*/ 2487871 w 2487871"/>
                    <a:gd name="connsiteY1" fmla="*/ 34757 h 77235"/>
                    <a:gd name="connsiteX0" fmla="*/ 0 w 2203254"/>
                    <a:gd name="connsiteY0" fmla="*/ 754888 h 761847"/>
                    <a:gd name="connsiteX1" fmla="*/ 2203254 w 2203254"/>
                    <a:gd name="connsiteY1" fmla="*/ 0 h 761847"/>
                    <a:gd name="connsiteX0" fmla="*/ 0 w 2203254"/>
                    <a:gd name="connsiteY0" fmla="*/ 754888 h 762556"/>
                    <a:gd name="connsiteX1" fmla="*/ 2203254 w 2203254"/>
                    <a:gd name="connsiteY1" fmla="*/ 0 h 762556"/>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Lst>
                  <a:ahLst/>
                  <a:cxnLst>
                    <a:cxn ang="0">
                      <a:pos x="connsiteX0" y="connsiteY0"/>
                    </a:cxn>
                    <a:cxn ang="0">
                      <a:pos x="connsiteX1" y="connsiteY1"/>
                    </a:cxn>
                  </a:cxnLst>
                  <a:rect l="l" t="t" r="r" b="b"/>
                  <a:pathLst>
                    <a:path w="2203254" h="754888">
                      <a:moveTo>
                        <a:pt x="0" y="754888"/>
                      </a:moveTo>
                      <a:cubicBezTo>
                        <a:pt x="670271" y="586303"/>
                        <a:pt x="1654618" y="245370"/>
                        <a:pt x="220325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6" name="Freeform 55"/>
                <p:cNvSpPr/>
                <p:nvPr/>
              </p:nvSpPr>
              <p:spPr>
                <a:xfrm>
                  <a:off x="7782377" y="4049622"/>
                  <a:ext cx="1624242" cy="1022029"/>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2345563"/>
                    <a:gd name="connsiteY0" fmla="*/ 0 h 844211"/>
                    <a:gd name="connsiteX1" fmla="*/ 2345563 w 2345563"/>
                    <a:gd name="connsiteY1" fmla="*/ 844143 h 844211"/>
                    <a:gd name="connsiteX0" fmla="*/ 0 w 2345563"/>
                    <a:gd name="connsiteY0" fmla="*/ 0 h 844240"/>
                    <a:gd name="connsiteX1" fmla="*/ 2345563 w 2345563"/>
                    <a:gd name="connsiteY1" fmla="*/ 844143 h 844240"/>
                    <a:gd name="connsiteX0" fmla="*/ 0 w 2345563"/>
                    <a:gd name="connsiteY0" fmla="*/ 0 h 844143"/>
                    <a:gd name="connsiteX1" fmla="*/ 2345563 w 2345563"/>
                    <a:gd name="connsiteY1" fmla="*/ 844143 h 844143"/>
                    <a:gd name="connsiteX0" fmla="*/ 0 w 2345563"/>
                    <a:gd name="connsiteY0" fmla="*/ 0 h 844143"/>
                    <a:gd name="connsiteX1" fmla="*/ 2345563 w 2345563"/>
                    <a:gd name="connsiteY1" fmla="*/ 844143 h 844143"/>
                    <a:gd name="connsiteX0" fmla="*/ 0 w 2456247"/>
                    <a:gd name="connsiteY0" fmla="*/ 37467 h 150440"/>
                    <a:gd name="connsiteX1" fmla="*/ 2456247 w 2456247"/>
                    <a:gd name="connsiteY1" fmla="*/ 13000 h 150440"/>
                    <a:gd name="connsiteX0" fmla="*/ 0 w 2472059"/>
                    <a:gd name="connsiteY0" fmla="*/ 37467 h 150440"/>
                    <a:gd name="connsiteX1" fmla="*/ 2472059 w 2472059"/>
                    <a:gd name="connsiteY1" fmla="*/ 13000 h 150440"/>
                    <a:gd name="connsiteX0" fmla="*/ 0 w 2472059"/>
                    <a:gd name="connsiteY0" fmla="*/ 48173 h 70879"/>
                    <a:gd name="connsiteX1" fmla="*/ 2472059 w 2472059"/>
                    <a:gd name="connsiteY1" fmla="*/ 23706 h 70879"/>
                    <a:gd name="connsiteX0" fmla="*/ 0 w 2472059"/>
                    <a:gd name="connsiteY0" fmla="*/ 24468 h 59626"/>
                    <a:gd name="connsiteX1" fmla="*/ 2472059 w 2472059"/>
                    <a:gd name="connsiteY1" fmla="*/ 1 h 59626"/>
                    <a:gd name="connsiteX0" fmla="*/ 0 w 2487871"/>
                    <a:gd name="connsiteY0" fmla="*/ 0 h 53670"/>
                    <a:gd name="connsiteX1" fmla="*/ 2487871 w 2487871"/>
                    <a:gd name="connsiteY1" fmla="*/ 34757 h 53670"/>
                    <a:gd name="connsiteX0" fmla="*/ 0 w 2487871"/>
                    <a:gd name="connsiteY0" fmla="*/ 0 h 77235"/>
                    <a:gd name="connsiteX1" fmla="*/ 2487871 w 2487871"/>
                    <a:gd name="connsiteY1" fmla="*/ 34757 h 77235"/>
                    <a:gd name="connsiteX0" fmla="*/ 0 w 2203254"/>
                    <a:gd name="connsiteY0" fmla="*/ 754888 h 761847"/>
                    <a:gd name="connsiteX1" fmla="*/ 2203254 w 2203254"/>
                    <a:gd name="connsiteY1" fmla="*/ 0 h 761847"/>
                    <a:gd name="connsiteX0" fmla="*/ 0 w 2203254"/>
                    <a:gd name="connsiteY0" fmla="*/ 754888 h 762556"/>
                    <a:gd name="connsiteX1" fmla="*/ 2203254 w 2203254"/>
                    <a:gd name="connsiteY1" fmla="*/ 0 h 762556"/>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Lst>
                  <a:ahLst/>
                  <a:cxnLst>
                    <a:cxn ang="0">
                      <a:pos x="connsiteX0" y="connsiteY0"/>
                    </a:cxn>
                    <a:cxn ang="0">
                      <a:pos x="connsiteX1" y="connsiteY1"/>
                    </a:cxn>
                  </a:cxnLst>
                  <a:rect l="l" t="t" r="r" b="b"/>
                  <a:pathLst>
                    <a:path w="1966074" h="1544533">
                      <a:moveTo>
                        <a:pt x="0" y="1544533"/>
                      </a:moveTo>
                      <a:cubicBezTo>
                        <a:pt x="591211" y="1237760"/>
                        <a:pt x="1512309" y="462522"/>
                        <a:pt x="1966074" y="0"/>
                      </a:cubicBezTo>
                    </a:path>
                  </a:pathLst>
                </a:custGeom>
                <a:ln w="38100" cmpd="sng">
                  <a:solidFill>
                    <a:schemeClr val="tx1">
                      <a:lumMod val="75000"/>
                    </a:schemeClr>
                  </a:solidFill>
                  <a:prstDash val="dash"/>
                  <a:miter lim="800000"/>
                  <a:headEnd type="none" w="med" len="med"/>
                  <a:tailEnd type="non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7" name="Freeform 56"/>
                <p:cNvSpPr/>
                <p:nvPr/>
              </p:nvSpPr>
              <p:spPr>
                <a:xfrm>
                  <a:off x="9447212" y="3135494"/>
                  <a:ext cx="806963" cy="823202"/>
                </a:xfrm>
                <a:custGeom>
                  <a:avLst/>
                  <a:gdLst>
                    <a:gd name="connsiteX0" fmla="*/ 0 w 8651631"/>
                    <a:gd name="connsiteY0" fmla="*/ 2743200 h 3107634"/>
                    <a:gd name="connsiteX1" fmla="*/ 5303520 w 8651631"/>
                    <a:gd name="connsiteY1" fmla="*/ 2869809 h 3107634"/>
                    <a:gd name="connsiteX2" fmla="*/ 8651631 w 8651631"/>
                    <a:gd name="connsiteY2" fmla="*/ 0 h 3107634"/>
                    <a:gd name="connsiteX0" fmla="*/ 0 w 8516937"/>
                    <a:gd name="connsiteY0" fmla="*/ 3661833 h 3750281"/>
                    <a:gd name="connsiteX1" fmla="*/ 5168826 w 8516937"/>
                    <a:gd name="connsiteY1" fmla="*/ 2869809 h 3750281"/>
                    <a:gd name="connsiteX2" fmla="*/ 8516937 w 8516937"/>
                    <a:gd name="connsiteY2" fmla="*/ 0 h 3750281"/>
                    <a:gd name="connsiteX0" fmla="*/ 0 w 8516937"/>
                    <a:gd name="connsiteY0" fmla="*/ 3661833 h 3752979"/>
                    <a:gd name="connsiteX1" fmla="*/ 5168826 w 8516937"/>
                    <a:gd name="connsiteY1" fmla="*/ 2869809 h 3752979"/>
                    <a:gd name="connsiteX2" fmla="*/ 8516937 w 8516937"/>
                    <a:gd name="connsiteY2" fmla="*/ 0 h 3752979"/>
                    <a:gd name="connsiteX0" fmla="*/ 0 w 8516937"/>
                    <a:gd name="connsiteY0" fmla="*/ 3661833 h 3687454"/>
                    <a:gd name="connsiteX1" fmla="*/ 4591565 w 8516937"/>
                    <a:gd name="connsiteY1" fmla="*/ 1032541 h 3687454"/>
                    <a:gd name="connsiteX2" fmla="*/ 8516937 w 8516937"/>
                    <a:gd name="connsiteY2" fmla="*/ 0 h 3687454"/>
                    <a:gd name="connsiteX0" fmla="*/ 0 w 8516937"/>
                    <a:gd name="connsiteY0" fmla="*/ 3664863 h 3690485"/>
                    <a:gd name="connsiteX1" fmla="*/ 4591565 w 8516937"/>
                    <a:gd name="connsiteY1" fmla="*/ 1035571 h 3690485"/>
                    <a:gd name="connsiteX2" fmla="*/ 8516937 w 8516937"/>
                    <a:gd name="connsiteY2" fmla="*/ 3030 h 3690485"/>
                    <a:gd name="connsiteX0" fmla="*/ 0 w 8516937"/>
                    <a:gd name="connsiteY0" fmla="*/ 3664863 h 3664863"/>
                    <a:gd name="connsiteX1" fmla="*/ 4591565 w 8516937"/>
                    <a:gd name="connsiteY1" fmla="*/ 1035571 h 3664863"/>
                    <a:gd name="connsiteX2" fmla="*/ 8516937 w 8516937"/>
                    <a:gd name="connsiteY2" fmla="*/ 3030 h 3664863"/>
                    <a:gd name="connsiteX0" fmla="*/ 0 w 8516937"/>
                    <a:gd name="connsiteY0" fmla="*/ 3666561 h 3666561"/>
                    <a:gd name="connsiteX1" fmla="*/ 4014304 w 8516937"/>
                    <a:gd name="connsiteY1" fmla="*/ 858646 h 3666561"/>
                    <a:gd name="connsiteX2" fmla="*/ 8516937 w 8516937"/>
                    <a:gd name="connsiteY2" fmla="*/ 4728 h 3666561"/>
                    <a:gd name="connsiteX0" fmla="*/ 0 w 8516937"/>
                    <a:gd name="connsiteY0" fmla="*/ 3670448 h 3670448"/>
                    <a:gd name="connsiteX1" fmla="*/ 3821883 w 8516937"/>
                    <a:gd name="connsiteY1" fmla="*/ 709428 h 3670448"/>
                    <a:gd name="connsiteX2" fmla="*/ 8516937 w 8516937"/>
                    <a:gd name="connsiteY2" fmla="*/ 8615 h 3670448"/>
                    <a:gd name="connsiteX0" fmla="*/ 0 w 8420727"/>
                    <a:gd name="connsiteY0" fmla="*/ 3744261 h 3744261"/>
                    <a:gd name="connsiteX1" fmla="*/ 3821883 w 8420727"/>
                    <a:gd name="connsiteY1" fmla="*/ 783241 h 3744261"/>
                    <a:gd name="connsiteX2" fmla="*/ 8420727 w 8420727"/>
                    <a:gd name="connsiteY2" fmla="*/ 5875 h 3744261"/>
                    <a:gd name="connsiteX0" fmla="*/ 0 w 10595998"/>
                    <a:gd name="connsiteY0" fmla="*/ 3312813 h 3312813"/>
                    <a:gd name="connsiteX1" fmla="*/ 3821883 w 10595998"/>
                    <a:gd name="connsiteY1" fmla="*/ 351793 h 3312813"/>
                    <a:gd name="connsiteX2" fmla="*/ 10595998 w 10595998"/>
                    <a:gd name="connsiteY2" fmla="*/ 158024 h 3312813"/>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36320 h 3436320"/>
                    <a:gd name="connsiteX1" fmla="*/ 3821883 w 10595998"/>
                    <a:gd name="connsiteY1" fmla="*/ 475300 h 3436320"/>
                    <a:gd name="connsiteX2" fmla="*/ 10595998 w 10595998"/>
                    <a:gd name="connsiteY2" fmla="*/ 281531 h 3436320"/>
                    <a:gd name="connsiteX0" fmla="*/ 0 w 10595998"/>
                    <a:gd name="connsiteY0" fmla="*/ 3413632 h 3413632"/>
                    <a:gd name="connsiteX1" fmla="*/ 3821883 w 10595998"/>
                    <a:gd name="connsiteY1" fmla="*/ 452612 h 3413632"/>
                    <a:gd name="connsiteX2" fmla="*/ 10595998 w 10595998"/>
                    <a:gd name="connsiteY2" fmla="*/ 258843 h 3413632"/>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61023 h 3561023"/>
                    <a:gd name="connsiteX1" fmla="*/ 3869430 w 10595998"/>
                    <a:gd name="connsiteY1" fmla="*/ 319428 h 3561023"/>
                    <a:gd name="connsiteX2" fmla="*/ 10595998 w 10595998"/>
                    <a:gd name="connsiteY2" fmla="*/ 406234 h 3561023"/>
                    <a:gd name="connsiteX0" fmla="*/ 0 w 10595998"/>
                    <a:gd name="connsiteY0" fmla="*/ 3513691 h 3513691"/>
                    <a:gd name="connsiteX1" fmla="*/ 4012071 w 10595998"/>
                    <a:gd name="connsiteY1" fmla="*/ 350657 h 3513691"/>
                    <a:gd name="connsiteX2" fmla="*/ 10595998 w 10595998"/>
                    <a:gd name="connsiteY2" fmla="*/ 358902 h 3513691"/>
                    <a:gd name="connsiteX0" fmla="*/ 0 w 10595998"/>
                    <a:gd name="connsiteY0" fmla="*/ 3477559 h 3477559"/>
                    <a:gd name="connsiteX1" fmla="*/ 4012071 w 10595998"/>
                    <a:gd name="connsiteY1" fmla="*/ 314525 h 3477559"/>
                    <a:gd name="connsiteX2" fmla="*/ 10595998 w 10595998"/>
                    <a:gd name="connsiteY2" fmla="*/ 322770 h 3477559"/>
                    <a:gd name="connsiteX0" fmla="*/ 0 w 10595998"/>
                    <a:gd name="connsiteY0" fmla="*/ 3509451 h 3509451"/>
                    <a:gd name="connsiteX1" fmla="*/ 4273579 w 10595998"/>
                    <a:gd name="connsiteY1" fmla="*/ 290302 h 3509451"/>
                    <a:gd name="connsiteX2" fmla="*/ 10595998 w 10595998"/>
                    <a:gd name="connsiteY2" fmla="*/ 354662 h 3509451"/>
                    <a:gd name="connsiteX0" fmla="*/ 0 w 10595998"/>
                    <a:gd name="connsiteY0" fmla="*/ 3509451 h 3509451"/>
                    <a:gd name="connsiteX1" fmla="*/ 4273579 w 10595998"/>
                    <a:gd name="connsiteY1" fmla="*/ 290302 h 3509451"/>
                    <a:gd name="connsiteX2" fmla="*/ 10595998 w 10595998"/>
                    <a:gd name="connsiteY2" fmla="*/ 354662 h 3509451"/>
                    <a:gd name="connsiteX0" fmla="*/ 0 w 10473857"/>
                    <a:gd name="connsiteY0" fmla="*/ 4016443 h 4016443"/>
                    <a:gd name="connsiteX1" fmla="*/ 4273579 w 10473857"/>
                    <a:gd name="connsiteY1" fmla="*/ 797294 h 4016443"/>
                    <a:gd name="connsiteX2" fmla="*/ 10473857 w 10473857"/>
                    <a:gd name="connsiteY2" fmla="*/ 151394 h 4016443"/>
                    <a:gd name="connsiteX0" fmla="*/ 0 w 10473857"/>
                    <a:gd name="connsiteY0" fmla="*/ 4044474 h 4044474"/>
                    <a:gd name="connsiteX1" fmla="*/ 4517862 w 10473857"/>
                    <a:gd name="connsiteY1" fmla="*/ 693184 h 4044474"/>
                    <a:gd name="connsiteX2" fmla="*/ 10473857 w 10473857"/>
                    <a:gd name="connsiteY2" fmla="*/ 179425 h 4044474"/>
                    <a:gd name="connsiteX0" fmla="*/ 0 w 10473857"/>
                    <a:gd name="connsiteY0" fmla="*/ 4044476 h 4044476"/>
                    <a:gd name="connsiteX1" fmla="*/ 4517862 w 10473857"/>
                    <a:gd name="connsiteY1" fmla="*/ 693186 h 4044476"/>
                    <a:gd name="connsiteX2" fmla="*/ 10473857 w 10473857"/>
                    <a:gd name="connsiteY2" fmla="*/ 179427 h 4044476"/>
                    <a:gd name="connsiteX0" fmla="*/ 0 w 10473857"/>
                    <a:gd name="connsiteY0" fmla="*/ 4061706 h 4061706"/>
                    <a:gd name="connsiteX1" fmla="*/ 4627789 w 10473857"/>
                    <a:gd name="connsiteY1" fmla="*/ 644345 h 4061706"/>
                    <a:gd name="connsiteX2" fmla="*/ 10473857 w 10473857"/>
                    <a:gd name="connsiteY2" fmla="*/ 196657 h 4061706"/>
                    <a:gd name="connsiteX0" fmla="*/ 0 w 10473857"/>
                    <a:gd name="connsiteY0" fmla="*/ 4047047 h 4047047"/>
                    <a:gd name="connsiteX1" fmla="*/ 4627789 w 10473857"/>
                    <a:gd name="connsiteY1" fmla="*/ 629686 h 4047047"/>
                    <a:gd name="connsiteX2" fmla="*/ 10473857 w 10473857"/>
                    <a:gd name="connsiteY2" fmla="*/ 181998 h 4047047"/>
                    <a:gd name="connsiteX0" fmla="*/ 0 w 10363173"/>
                    <a:gd name="connsiteY0" fmla="*/ 3849472 h 3849472"/>
                    <a:gd name="connsiteX1" fmla="*/ 4627789 w 10363173"/>
                    <a:gd name="connsiteY1" fmla="*/ 432111 h 3849472"/>
                    <a:gd name="connsiteX2" fmla="*/ 10363173 w 10363173"/>
                    <a:gd name="connsiteY2" fmla="*/ 276157 h 3849472"/>
                    <a:gd name="connsiteX0" fmla="*/ 0 w 10363173"/>
                    <a:gd name="connsiteY0" fmla="*/ 3896542 h 3896542"/>
                    <a:gd name="connsiteX1" fmla="*/ 4492509 w 10363173"/>
                    <a:gd name="connsiteY1" fmla="*/ 387054 h 3896542"/>
                    <a:gd name="connsiteX2" fmla="*/ 10363173 w 10363173"/>
                    <a:gd name="connsiteY2" fmla="*/ 323227 h 3896542"/>
                    <a:gd name="connsiteX0" fmla="*/ 0 w 10363173"/>
                    <a:gd name="connsiteY0" fmla="*/ 3842286 h 3842286"/>
                    <a:gd name="connsiteX1" fmla="*/ 4529404 w 10363173"/>
                    <a:gd name="connsiteY1" fmla="*/ 440279 h 3842286"/>
                    <a:gd name="connsiteX2" fmla="*/ 10363173 w 10363173"/>
                    <a:gd name="connsiteY2" fmla="*/ 268971 h 3842286"/>
                    <a:gd name="connsiteX0" fmla="*/ 0 w 10363173"/>
                    <a:gd name="connsiteY0" fmla="*/ 4363568 h 4363568"/>
                    <a:gd name="connsiteX1" fmla="*/ 3226415 w 10363173"/>
                    <a:gd name="connsiteY1" fmla="*/ 209389 h 4363568"/>
                    <a:gd name="connsiteX2" fmla="*/ 10363173 w 10363173"/>
                    <a:gd name="connsiteY2" fmla="*/ 790253 h 4363568"/>
                    <a:gd name="connsiteX0" fmla="*/ 2885 w 10366058"/>
                    <a:gd name="connsiteY0" fmla="*/ 4363570 h 4363570"/>
                    <a:gd name="connsiteX1" fmla="*/ 3229300 w 10366058"/>
                    <a:gd name="connsiteY1" fmla="*/ 209391 h 4363570"/>
                    <a:gd name="connsiteX2" fmla="*/ 10366058 w 10366058"/>
                    <a:gd name="connsiteY2" fmla="*/ 790255 h 4363570"/>
                    <a:gd name="connsiteX0" fmla="*/ 2885 w 10366058"/>
                    <a:gd name="connsiteY0" fmla="*/ 4508861 h 4508861"/>
                    <a:gd name="connsiteX1" fmla="*/ 3229300 w 10366058"/>
                    <a:gd name="connsiteY1" fmla="*/ 354682 h 4508861"/>
                    <a:gd name="connsiteX2" fmla="*/ 10366058 w 10366058"/>
                    <a:gd name="connsiteY2" fmla="*/ 935546 h 4508861"/>
                    <a:gd name="connsiteX0" fmla="*/ 2103 w 10365276"/>
                    <a:gd name="connsiteY0" fmla="*/ 4722732 h 4722732"/>
                    <a:gd name="connsiteX1" fmla="*/ 3844987 w 10365276"/>
                    <a:gd name="connsiteY1" fmla="*/ 271184 h 4722732"/>
                    <a:gd name="connsiteX2" fmla="*/ 10365276 w 10365276"/>
                    <a:gd name="connsiteY2" fmla="*/ 1149417 h 4722732"/>
                    <a:gd name="connsiteX0" fmla="*/ 3080 w 10366253"/>
                    <a:gd name="connsiteY0" fmla="*/ 4854537 h 4854537"/>
                    <a:gd name="connsiteX1" fmla="*/ 3845964 w 10366253"/>
                    <a:gd name="connsiteY1" fmla="*/ 402989 h 4854537"/>
                    <a:gd name="connsiteX2" fmla="*/ 10366253 w 10366253"/>
                    <a:gd name="connsiteY2" fmla="*/ 1281222 h 4854537"/>
                    <a:gd name="connsiteX0" fmla="*/ 1870 w 10701299"/>
                    <a:gd name="connsiteY0" fmla="*/ 4553684 h 4553684"/>
                    <a:gd name="connsiteX1" fmla="*/ 4181010 w 10701299"/>
                    <a:gd name="connsiteY1" fmla="*/ 259567 h 4553684"/>
                    <a:gd name="connsiteX2" fmla="*/ 10701299 w 10701299"/>
                    <a:gd name="connsiteY2" fmla="*/ 1137800 h 4553684"/>
                    <a:gd name="connsiteX0" fmla="*/ 0 w 10699429"/>
                    <a:gd name="connsiteY0" fmla="*/ 4553684 h 4553684"/>
                    <a:gd name="connsiteX1" fmla="*/ 4179140 w 10699429"/>
                    <a:gd name="connsiteY1" fmla="*/ 259567 h 4553684"/>
                    <a:gd name="connsiteX2" fmla="*/ 10699429 w 10699429"/>
                    <a:gd name="connsiteY2" fmla="*/ 1137800 h 4553684"/>
                    <a:gd name="connsiteX0" fmla="*/ 0 w 10881568"/>
                    <a:gd name="connsiteY0" fmla="*/ 4628816 h 4628816"/>
                    <a:gd name="connsiteX1" fmla="*/ 4361279 w 10881568"/>
                    <a:gd name="connsiteY1" fmla="*/ 264729 h 4628816"/>
                    <a:gd name="connsiteX2" fmla="*/ 10881568 w 10881568"/>
                    <a:gd name="connsiteY2" fmla="*/ 1142962 h 4628816"/>
                    <a:gd name="connsiteX0" fmla="*/ 0 w 10881568"/>
                    <a:gd name="connsiteY0" fmla="*/ 4628818 h 4628818"/>
                    <a:gd name="connsiteX1" fmla="*/ 4361279 w 10881568"/>
                    <a:gd name="connsiteY1" fmla="*/ 264731 h 4628818"/>
                    <a:gd name="connsiteX2" fmla="*/ 10881568 w 10881568"/>
                    <a:gd name="connsiteY2"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0 w 10881568"/>
                    <a:gd name="connsiteY0" fmla="*/ 4628818 h 4628818"/>
                    <a:gd name="connsiteX1" fmla="*/ 795985 w 10881568"/>
                    <a:gd name="connsiteY1" fmla="*/ 2906589 h 4628818"/>
                    <a:gd name="connsiteX2" fmla="*/ 4361279 w 10881568"/>
                    <a:gd name="connsiteY2" fmla="*/ 264731 h 4628818"/>
                    <a:gd name="connsiteX3" fmla="*/ 10881568 w 10881568"/>
                    <a:gd name="connsiteY3" fmla="*/ 1142964 h 4628818"/>
                    <a:gd name="connsiteX0" fmla="*/ 238834 w 11120402"/>
                    <a:gd name="connsiteY0" fmla="*/ 3485854 h 3485854"/>
                    <a:gd name="connsiteX1" fmla="*/ 1034819 w 11120402"/>
                    <a:gd name="connsiteY1" fmla="*/ 1763625 h 3485854"/>
                    <a:gd name="connsiteX2" fmla="*/ 11120402 w 11120402"/>
                    <a:gd name="connsiteY2" fmla="*/ 0 h 3485854"/>
                    <a:gd name="connsiteX0" fmla="*/ 238834 w 1034819"/>
                    <a:gd name="connsiteY0" fmla="*/ 1722229 h 1722229"/>
                    <a:gd name="connsiteX1" fmla="*/ 1034819 w 1034819"/>
                    <a:gd name="connsiteY1" fmla="*/ 0 h 1722229"/>
                    <a:gd name="connsiteX0" fmla="*/ 0 w 795985"/>
                    <a:gd name="connsiteY0" fmla="*/ 1722229 h 1722229"/>
                    <a:gd name="connsiteX1" fmla="*/ 795985 w 795985"/>
                    <a:gd name="connsiteY1" fmla="*/ 0 h 1722229"/>
                    <a:gd name="connsiteX0" fmla="*/ 0 w 795985"/>
                    <a:gd name="connsiteY0" fmla="*/ 1722229 h 1722229"/>
                    <a:gd name="connsiteX1" fmla="*/ 795985 w 795985"/>
                    <a:gd name="connsiteY1" fmla="*/ 0 h 1722229"/>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317781"/>
                    <a:gd name="connsiteY0" fmla="*/ 1189210 h 1189210"/>
                    <a:gd name="connsiteX1" fmla="*/ 1317781 w 1317781"/>
                    <a:gd name="connsiteY1" fmla="*/ 0 h 1189210"/>
                    <a:gd name="connsiteX0" fmla="*/ 0 w 1681458"/>
                    <a:gd name="connsiteY0" fmla="*/ 124694 h 287977"/>
                    <a:gd name="connsiteX1" fmla="*/ 1681458 w 1681458"/>
                    <a:gd name="connsiteY1" fmla="*/ 218675 h 287977"/>
                    <a:gd name="connsiteX0" fmla="*/ 0 w 1681458"/>
                    <a:gd name="connsiteY0" fmla="*/ 1555 h 205344"/>
                    <a:gd name="connsiteX1" fmla="*/ 1681458 w 1681458"/>
                    <a:gd name="connsiteY1" fmla="*/ 95536 h 205344"/>
                    <a:gd name="connsiteX0" fmla="*/ 0 w 1681458"/>
                    <a:gd name="connsiteY0" fmla="*/ 4531 h 98901"/>
                    <a:gd name="connsiteX1" fmla="*/ 1681458 w 1681458"/>
                    <a:gd name="connsiteY1" fmla="*/ 98512 h 98901"/>
                    <a:gd name="connsiteX0" fmla="*/ 0 w 1681458"/>
                    <a:gd name="connsiteY0" fmla="*/ 0 h 94867"/>
                    <a:gd name="connsiteX1" fmla="*/ 1681458 w 1681458"/>
                    <a:gd name="connsiteY1" fmla="*/ 93981 h 94867"/>
                    <a:gd name="connsiteX0" fmla="*/ 0 w 1681458"/>
                    <a:gd name="connsiteY0" fmla="*/ 0 h 95252"/>
                    <a:gd name="connsiteX1" fmla="*/ 1681458 w 1681458"/>
                    <a:gd name="connsiteY1" fmla="*/ 93981 h 95252"/>
                    <a:gd name="connsiteX0" fmla="*/ 0 w 2345563"/>
                    <a:gd name="connsiteY0" fmla="*/ 0 h 844211"/>
                    <a:gd name="connsiteX1" fmla="*/ 2345563 w 2345563"/>
                    <a:gd name="connsiteY1" fmla="*/ 844143 h 844211"/>
                    <a:gd name="connsiteX0" fmla="*/ 0 w 2345563"/>
                    <a:gd name="connsiteY0" fmla="*/ 0 h 844240"/>
                    <a:gd name="connsiteX1" fmla="*/ 2345563 w 2345563"/>
                    <a:gd name="connsiteY1" fmla="*/ 844143 h 844240"/>
                    <a:gd name="connsiteX0" fmla="*/ 0 w 2345563"/>
                    <a:gd name="connsiteY0" fmla="*/ 0 h 844143"/>
                    <a:gd name="connsiteX1" fmla="*/ 2345563 w 2345563"/>
                    <a:gd name="connsiteY1" fmla="*/ 844143 h 844143"/>
                    <a:gd name="connsiteX0" fmla="*/ 0 w 2345563"/>
                    <a:gd name="connsiteY0" fmla="*/ 0 h 844143"/>
                    <a:gd name="connsiteX1" fmla="*/ 2345563 w 2345563"/>
                    <a:gd name="connsiteY1" fmla="*/ 844143 h 844143"/>
                    <a:gd name="connsiteX0" fmla="*/ 0 w 2456247"/>
                    <a:gd name="connsiteY0" fmla="*/ 37467 h 150440"/>
                    <a:gd name="connsiteX1" fmla="*/ 2456247 w 2456247"/>
                    <a:gd name="connsiteY1" fmla="*/ 13000 h 150440"/>
                    <a:gd name="connsiteX0" fmla="*/ 0 w 2472059"/>
                    <a:gd name="connsiteY0" fmla="*/ 37467 h 150440"/>
                    <a:gd name="connsiteX1" fmla="*/ 2472059 w 2472059"/>
                    <a:gd name="connsiteY1" fmla="*/ 13000 h 150440"/>
                    <a:gd name="connsiteX0" fmla="*/ 0 w 2472059"/>
                    <a:gd name="connsiteY0" fmla="*/ 48173 h 70879"/>
                    <a:gd name="connsiteX1" fmla="*/ 2472059 w 2472059"/>
                    <a:gd name="connsiteY1" fmla="*/ 23706 h 70879"/>
                    <a:gd name="connsiteX0" fmla="*/ 0 w 2472059"/>
                    <a:gd name="connsiteY0" fmla="*/ 24468 h 59626"/>
                    <a:gd name="connsiteX1" fmla="*/ 2472059 w 2472059"/>
                    <a:gd name="connsiteY1" fmla="*/ 1 h 59626"/>
                    <a:gd name="connsiteX0" fmla="*/ 0 w 2487871"/>
                    <a:gd name="connsiteY0" fmla="*/ 0 h 53670"/>
                    <a:gd name="connsiteX1" fmla="*/ 2487871 w 2487871"/>
                    <a:gd name="connsiteY1" fmla="*/ 34757 h 53670"/>
                    <a:gd name="connsiteX0" fmla="*/ 0 w 2487871"/>
                    <a:gd name="connsiteY0" fmla="*/ 0 h 77235"/>
                    <a:gd name="connsiteX1" fmla="*/ 2487871 w 2487871"/>
                    <a:gd name="connsiteY1" fmla="*/ 34757 h 77235"/>
                    <a:gd name="connsiteX0" fmla="*/ 0 w 2203254"/>
                    <a:gd name="connsiteY0" fmla="*/ 754888 h 761847"/>
                    <a:gd name="connsiteX1" fmla="*/ 2203254 w 2203254"/>
                    <a:gd name="connsiteY1" fmla="*/ 0 h 761847"/>
                    <a:gd name="connsiteX0" fmla="*/ 0 w 2203254"/>
                    <a:gd name="connsiteY0" fmla="*/ 754888 h 762556"/>
                    <a:gd name="connsiteX1" fmla="*/ 2203254 w 2203254"/>
                    <a:gd name="connsiteY1" fmla="*/ 0 h 762556"/>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 name="connsiteX0" fmla="*/ 0 w 2203254"/>
                    <a:gd name="connsiteY0" fmla="*/ 754888 h 754888"/>
                    <a:gd name="connsiteX1" fmla="*/ 2203254 w 2203254"/>
                    <a:gd name="connsiteY1" fmla="*/ 0 h 754888"/>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966074"/>
                    <a:gd name="connsiteY0" fmla="*/ 1544533 h 1544533"/>
                    <a:gd name="connsiteX1" fmla="*/ 1966074 w 1966074"/>
                    <a:gd name="connsiteY1" fmla="*/ 0 h 1544533"/>
                    <a:gd name="connsiteX0" fmla="*/ 0 w 1222908"/>
                    <a:gd name="connsiteY0" fmla="*/ 1939356 h 1939356"/>
                    <a:gd name="connsiteX1" fmla="*/ 1222908 w 1222908"/>
                    <a:gd name="connsiteY1" fmla="*/ 0 h 1939356"/>
                    <a:gd name="connsiteX0" fmla="*/ 0 w 1222908"/>
                    <a:gd name="connsiteY0" fmla="*/ 1939356 h 1939356"/>
                    <a:gd name="connsiteX1" fmla="*/ 1222908 w 1222908"/>
                    <a:gd name="connsiteY1" fmla="*/ 0 h 1939356"/>
                    <a:gd name="connsiteX0" fmla="*/ 0 w 1222908"/>
                    <a:gd name="connsiteY0" fmla="*/ 1939356 h 1939356"/>
                    <a:gd name="connsiteX1" fmla="*/ 1222908 w 1222908"/>
                    <a:gd name="connsiteY1" fmla="*/ 0 h 1939356"/>
                    <a:gd name="connsiteX0" fmla="*/ 0 w 1222908"/>
                    <a:gd name="connsiteY0" fmla="*/ 1939356 h 1939356"/>
                    <a:gd name="connsiteX1" fmla="*/ 1222908 w 1222908"/>
                    <a:gd name="connsiteY1" fmla="*/ 0 h 1939356"/>
                    <a:gd name="connsiteX0" fmla="*/ 0 w 1222908"/>
                    <a:gd name="connsiteY0" fmla="*/ 1846556 h 1846556"/>
                    <a:gd name="connsiteX1" fmla="*/ 1222908 w 1222908"/>
                    <a:gd name="connsiteY1" fmla="*/ 0 h 1846556"/>
                    <a:gd name="connsiteX0" fmla="*/ 0 w 1193176"/>
                    <a:gd name="connsiteY0" fmla="*/ 1883677 h 1883677"/>
                    <a:gd name="connsiteX1" fmla="*/ 1193176 w 1193176"/>
                    <a:gd name="connsiteY1" fmla="*/ 0 h 1883677"/>
                    <a:gd name="connsiteX0" fmla="*/ 0 w 1222908"/>
                    <a:gd name="connsiteY0" fmla="*/ 1957918 h 1957918"/>
                    <a:gd name="connsiteX1" fmla="*/ 1222908 w 1222908"/>
                    <a:gd name="connsiteY1" fmla="*/ 0 h 1957918"/>
                  </a:gdLst>
                  <a:ahLst/>
                  <a:cxnLst>
                    <a:cxn ang="0">
                      <a:pos x="connsiteX0" y="connsiteY0"/>
                    </a:cxn>
                    <a:cxn ang="0">
                      <a:pos x="connsiteX1" y="connsiteY1"/>
                    </a:cxn>
                  </a:cxnLst>
                  <a:rect l="l" t="t" r="r" b="b"/>
                  <a:pathLst>
                    <a:path w="1222908" h="1957918">
                      <a:moveTo>
                        <a:pt x="0" y="1957918"/>
                      </a:moveTo>
                      <a:cubicBezTo>
                        <a:pt x="338218" y="1532698"/>
                        <a:pt x="895641" y="600711"/>
                        <a:pt x="1222908" y="0"/>
                      </a:cubicBezTo>
                    </a:path>
                  </a:pathLst>
                </a:custGeom>
                <a:ln w="38100" cmpd="sng">
                  <a:solidFill>
                    <a:schemeClr val="tx1">
                      <a:lumMod val="75000"/>
                    </a:schemeClr>
                  </a:solidFill>
                  <a:prstDash val="dash"/>
                  <a:miter lim="800000"/>
                  <a:headEnd type="none" w="med" len="med"/>
                  <a:tailEnd type="triangle" w="lg" len="med"/>
                </a:ln>
                <a:effectLst/>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dirty="0">
                    <a:solidFill>
                      <a:srgbClr val="5F5F5F"/>
                    </a:solidFill>
                    <a:latin typeface="Calibri"/>
                  </a:endParaRPr>
                </a:p>
              </p:txBody>
            </p:sp>
            <p:sp>
              <p:nvSpPr>
                <p:cNvPr id="58" name="Oval 57"/>
                <p:cNvSpPr>
                  <a:spLocks noChangeAspect="1"/>
                </p:cNvSpPr>
                <p:nvPr/>
              </p:nvSpPr>
              <p:spPr>
                <a:xfrm>
                  <a:off x="3107626" y="5052508"/>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Optimize </a:t>
                  </a:r>
                </a:p>
                <a:p>
                  <a:pPr algn="ctr">
                    <a:lnSpc>
                      <a:spcPct val="90000"/>
                    </a:lnSpc>
                  </a:pPr>
                  <a:r>
                    <a:rPr lang="en-US" sz="1200" b="1" dirty="0">
                      <a:solidFill>
                        <a:srgbClr val="FFFFFF"/>
                      </a:solidFill>
                      <a:latin typeface="Calibri"/>
                      <a:ea typeface="Calibri" charset="0"/>
                      <a:cs typeface="Calibri" charset="0"/>
                    </a:rPr>
                    <a:t>On Prem</a:t>
                  </a:r>
                </a:p>
              </p:txBody>
            </p:sp>
            <p:sp>
              <p:nvSpPr>
                <p:cNvPr id="59" name="Oval 58"/>
                <p:cNvSpPr>
                  <a:spLocks noChangeAspect="1"/>
                </p:cNvSpPr>
                <p:nvPr/>
              </p:nvSpPr>
              <p:spPr>
                <a:xfrm>
                  <a:off x="5284157" y="5026909"/>
                  <a:ext cx="1129706" cy="1129706"/>
                </a:xfrm>
                <a:prstGeom prst="ellipse">
                  <a:avLst/>
                </a:prstGeom>
                <a:blipFill>
                  <a:blip r:embed="rId7"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Consolidation, </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Engineered</a:t>
                  </a:r>
                </a:p>
                <a:p>
                  <a:pPr algn="ctr">
                    <a:lnSpc>
                      <a:spcPct val="90000"/>
                    </a:lnSpc>
                  </a:pPr>
                  <a:r>
                    <a:rPr lang="en-US" sz="1200" b="1" dirty="0">
                      <a:solidFill>
                        <a:srgbClr val="FFFFFF"/>
                      </a:solidFill>
                      <a:latin typeface="Calibri"/>
                      <a:ea typeface="Calibri" charset="0"/>
                      <a:cs typeface="Calibri" charset="0"/>
                    </a:rPr>
                    <a:t>Systems</a:t>
                  </a:r>
                </a:p>
              </p:txBody>
            </p:sp>
            <p:sp>
              <p:nvSpPr>
                <p:cNvPr id="60" name="Oval 59"/>
                <p:cNvSpPr/>
                <p:nvPr/>
              </p:nvSpPr>
              <p:spPr>
                <a:xfrm>
                  <a:off x="7187490" y="4507569"/>
                  <a:ext cx="1133550" cy="1133550"/>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Cloud </a:t>
                  </a:r>
                </a:p>
                <a:p>
                  <a:pPr algn="ctr">
                    <a:lnSpc>
                      <a:spcPct val="90000"/>
                    </a:lnSpc>
                  </a:pPr>
                  <a:r>
                    <a:rPr lang="en-US" sz="1200" b="1" dirty="0">
                      <a:solidFill>
                        <a:srgbClr val="FFFFFF"/>
                      </a:solidFill>
                      <a:latin typeface="Calibri"/>
                      <a:ea typeface="Calibri" charset="0"/>
                      <a:cs typeface="Calibri" charset="0"/>
                    </a:rPr>
                    <a:t>Archival</a:t>
                  </a:r>
                </a:p>
              </p:txBody>
            </p:sp>
            <p:sp>
              <p:nvSpPr>
                <p:cNvPr id="61" name="Oval 60"/>
                <p:cNvSpPr>
                  <a:spLocks noChangeAspect="1"/>
                </p:cNvSpPr>
                <p:nvPr/>
              </p:nvSpPr>
              <p:spPr>
                <a:xfrm>
                  <a:off x="8922860" y="3472245"/>
                  <a:ext cx="1133856" cy="1133856"/>
                </a:xfrm>
                <a:prstGeom prst="ellipse">
                  <a:avLst/>
                </a:prstGeom>
                <a:blipFill>
                  <a:blip r:embed="rId6"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r>
                    <a:rPr lang="en-US" sz="1200" b="1" dirty="0">
                      <a:solidFill>
                        <a:srgbClr val="FFFFFF"/>
                      </a:solidFill>
                      <a:latin typeface="Calibri"/>
                      <a:ea typeface="Calibri" charset="0"/>
                      <a:cs typeface="Calibri" charset="0"/>
                    </a:rPr>
                    <a:t>Run Public</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Cloud Behind</a:t>
                  </a:r>
                  <a:br>
                    <a:rPr lang="en-US" sz="1200" b="1" dirty="0">
                      <a:solidFill>
                        <a:srgbClr val="FFFFFF"/>
                      </a:solidFill>
                      <a:latin typeface="Calibri"/>
                      <a:ea typeface="Calibri" charset="0"/>
                      <a:cs typeface="Calibri" charset="0"/>
                    </a:rPr>
                  </a:br>
                  <a:r>
                    <a:rPr lang="en-US" sz="1200" b="1" dirty="0">
                      <a:solidFill>
                        <a:srgbClr val="FFFFFF"/>
                      </a:solidFill>
                      <a:latin typeface="Calibri"/>
                      <a:ea typeface="Calibri" charset="0"/>
                      <a:cs typeface="Calibri" charset="0"/>
                    </a:rPr>
                    <a:t>Firewall</a:t>
                  </a:r>
                </a:p>
              </p:txBody>
            </p:sp>
          </p:grpSp>
          <p:grpSp>
            <p:nvGrpSpPr>
              <p:cNvPr id="99" name="Group 98"/>
              <p:cNvGrpSpPr/>
              <p:nvPr/>
            </p:nvGrpSpPr>
            <p:grpSpPr>
              <a:xfrm>
                <a:off x="3818093" y="5853715"/>
                <a:ext cx="496020" cy="489536"/>
                <a:chOff x="3587005" y="4377509"/>
                <a:chExt cx="530582" cy="530582"/>
              </a:xfrm>
            </p:grpSpPr>
            <p:sp>
              <p:nvSpPr>
                <p:cNvPr id="104" name="Oval 103"/>
                <p:cNvSpPr>
                  <a:spLocks noChangeAspect="1"/>
                </p:cNvSpPr>
                <p:nvPr/>
              </p:nvSpPr>
              <p:spPr>
                <a:xfrm>
                  <a:off x="3587005" y="4377509"/>
                  <a:ext cx="530582" cy="530582"/>
                </a:xfrm>
                <a:prstGeom prst="ellipse">
                  <a:avLst/>
                </a:prstGeom>
                <a:solidFill>
                  <a:schemeClr val="accent6">
                    <a:lumMod val="50000"/>
                  </a:schemeClr>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b="1" dirty="0">
                    <a:solidFill>
                      <a:srgbClr val="FFFFFF"/>
                    </a:solidFill>
                    <a:latin typeface="Calibri"/>
                    <a:ea typeface="Calibri" charset="0"/>
                    <a:cs typeface="Calibri" charset="0"/>
                  </a:endParaRPr>
                </a:p>
              </p:txBody>
            </p:sp>
            <p:sp>
              <p:nvSpPr>
                <p:cNvPr id="105" name="Oval 104"/>
                <p:cNvSpPr/>
                <p:nvPr/>
              </p:nvSpPr>
              <p:spPr bwMode="gray">
                <a:xfrm>
                  <a:off x="3609072" y="4398376"/>
                  <a:ext cx="393109"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2800" dirty="0">
                      <a:solidFill>
                        <a:srgbClr val="FFFFFF"/>
                      </a:solidFill>
                      <a:latin typeface="Calibri"/>
                    </a:rPr>
                    <a:t>1</a:t>
                  </a:r>
                </a:p>
              </p:txBody>
            </p:sp>
          </p:grpSp>
        </p:grpSp>
        <p:grpSp>
          <p:nvGrpSpPr>
            <p:cNvPr id="106" name="Group 105"/>
            <p:cNvGrpSpPr/>
            <p:nvPr/>
          </p:nvGrpSpPr>
          <p:grpSpPr>
            <a:xfrm>
              <a:off x="9706326" y="4256278"/>
              <a:ext cx="496020" cy="489536"/>
              <a:chOff x="3587005" y="4377509"/>
              <a:chExt cx="530582" cy="530582"/>
            </a:xfrm>
          </p:grpSpPr>
          <p:sp>
            <p:nvSpPr>
              <p:cNvPr id="107" name="Oval 106"/>
              <p:cNvSpPr>
                <a:spLocks noChangeAspect="1"/>
              </p:cNvSpPr>
              <p:nvPr/>
            </p:nvSpPr>
            <p:spPr>
              <a:xfrm>
                <a:off x="3587005" y="4377509"/>
                <a:ext cx="530582" cy="530582"/>
              </a:xfrm>
              <a:prstGeom prst="ellipse">
                <a:avLst/>
              </a:prstGeom>
              <a:solidFill>
                <a:schemeClr val="accent6">
                  <a:lumMod val="50000"/>
                </a:schemeClr>
              </a:solid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pPr>
                <a:endParaRPr lang="en-US" sz="1200" b="1" dirty="0">
                  <a:solidFill>
                    <a:srgbClr val="FFFFFF"/>
                  </a:solidFill>
                  <a:latin typeface="Calibri"/>
                  <a:ea typeface="Calibri" charset="0"/>
                  <a:cs typeface="Calibri" charset="0"/>
                </a:endParaRPr>
              </a:p>
            </p:txBody>
          </p:sp>
          <p:sp>
            <p:nvSpPr>
              <p:cNvPr id="108" name="Oval 107"/>
              <p:cNvSpPr/>
              <p:nvPr/>
            </p:nvSpPr>
            <p:spPr bwMode="gray">
              <a:xfrm>
                <a:off x="3609072" y="4398376"/>
                <a:ext cx="393109" cy="508353"/>
              </a:xfrm>
              <a:prstGeom prst="ellipse">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lnSpc>
                    <a:spcPct val="90000"/>
                  </a:lnSpc>
                </a:pPr>
                <a:r>
                  <a:rPr lang="en-US" sz="2800" dirty="0">
                    <a:solidFill>
                      <a:srgbClr val="FFFFFF"/>
                    </a:solidFill>
                    <a:latin typeface="Calibri"/>
                  </a:rPr>
                  <a:t>2</a:t>
                </a:r>
              </a:p>
            </p:txBody>
          </p:sp>
        </p:grpSp>
      </p:grpSp>
      <p:sp>
        <p:nvSpPr>
          <p:cNvPr id="109" name="Parallelogram 108"/>
          <p:cNvSpPr/>
          <p:nvPr/>
        </p:nvSpPr>
        <p:spPr>
          <a:xfrm>
            <a:off x="-381005" y="4173878"/>
            <a:ext cx="2345464" cy="878688"/>
          </a:xfrm>
          <a:prstGeom prst="parallelogram">
            <a:avLst>
              <a:gd name="adj" fmla="val 36579"/>
            </a:avLst>
          </a:prstGeom>
          <a:blipFill dpi="0" rotWithShape="1">
            <a:blip r:embed="rId8" cstate="screen">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10" name="TextBox 109"/>
          <p:cNvSpPr txBox="1"/>
          <p:nvPr/>
        </p:nvSpPr>
        <p:spPr>
          <a:xfrm>
            <a:off x="1614" y="4270277"/>
            <a:ext cx="1659817" cy="685890"/>
          </a:xfrm>
          <a:prstGeom prst="rect">
            <a:avLst/>
          </a:prstGeom>
          <a:noFill/>
        </p:spPr>
        <p:txBody>
          <a:bodyPr wrap="square" lIns="0" tIns="0" rIns="0" bIns="0" rtlCol="0" anchor="ctr" anchorCtr="0">
            <a:noAutofit/>
          </a:bodyPr>
          <a:lstStyle/>
          <a:p>
            <a:pPr algn="ctr">
              <a:lnSpc>
                <a:spcPct val="90000"/>
              </a:lnSpc>
            </a:pPr>
            <a:r>
              <a:rPr lang="en-US" sz="2000" dirty="0">
                <a:solidFill>
                  <a:srgbClr val="FFFFFF"/>
                </a:solidFill>
                <a:latin typeface="Calibri"/>
                <a:ea typeface="Calibri" charset="0"/>
                <a:cs typeface="Calibri" charset="0"/>
              </a:rPr>
              <a:t>Business Operations</a:t>
            </a:r>
          </a:p>
        </p:txBody>
      </p:sp>
    </p:spTree>
    <p:extLst>
      <p:ext uri="{BB962C8B-B14F-4D97-AF65-F5344CB8AC3E}">
        <p14:creationId xmlns:p14="http://schemas.microsoft.com/office/powerpoint/2010/main" val="2937900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88" y="2486"/>
            <a:ext cx="12202744" cy="6872938"/>
            <a:chOff x="-1588" y="2486"/>
            <a:chExt cx="12202744" cy="6872938"/>
          </a:xfrm>
        </p:grpSpPr>
        <p:pic>
          <p:nvPicPr>
            <p:cNvPr id="3" name="Picture 2"/>
            <p:cNvPicPr>
              <a:picLocks/>
            </p:cNvPicPr>
            <p:nvPr/>
          </p:nvPicPr>
          <p:blipFill>
            <a:blip r:embed="rId3" cstate="screen">
              <a:extLst>
                <a:ext uri="{28A0092B-C50C-407E-A947-70E740481C1C}">
                  <a14:useLocalDpi xmlns:a14="http://schemas.microsoft.com/office/drawing/2010/main"/>
                </a:ext>
              </a:extLst>
            </a:blip>
            <a:stretch>
              <a:fillRect/>
            </a:stretch>
          </p:blipFill>
          <p:spPr>
            <a:xfrm>
              <a:off x="9739013" y="5491489"/>
              <a:ext cx="2462143" cy="1378902"/>
            </a:xfrm>
            <a:prstGeom prst="rect">
              <a:avLst/>
            </a:prstGeom>
          </p:spPr>
        </p:pic>
        <p:pic>
          <p:nvPicPr>
            <p:cNvPr id="4" name="Picture 3"/>
            <p:cNvPicPr>
              <a:picLocks/>
            </p:cNvPicPr>
            <p:nvPr/>
          </p:nvPicPr>
          <p:blipFill>
            <a:blip r:embed="rId4" cstate="screen">
              <a:extLst>
                <a:ext uri="{28A0092B-C50C-407E-A947-70E740481C1C}">
                  <a14:useLocalDpi xmlns:a14="http://schemas.microsoft.com/office/drawing/2010/main"/>
                </a:ext>
              </a:extLst>
            </a:blip>
            <a:stretch>
              <a:fillRect/>
            </a:stretch>
          </p:blipFill>
          <p:spPr>
            <a:xfrm>
              <a:off x="7286736" y="5488383"/>
              <a:ext cx="2462143" cy="1385114"/>
            </a:xfrm>
            <a:prstGeom prst="rect">
              <a:avLst/>
            </a:prstGeom>
          </p:spPr>
        </p:pic>
        <p:pic>
          <p:nvPicPr>
            <p:cNvPr id="5" name="Picture 4"/>
            <p:cNvPicPr>
              <a:picLocks/>
            </p:cNvPicPr>
            <p:nvPr/>
          </p:nvPicPr>
          <p:blipFill>
            <a:blip r:embed="rId5" cstate="screen">
              <a:extLst>
                <a:ext uri="{28A0092B-C50C-407E-A947-70E740481C1C}">
                  <a14:useLocalDpi xmlns:a14="http://schemas.microsoft.com/office/drawing/2010/main"/>
                </a:ext>
              </a:extLst>
            </a:blip>
            <a:stretch>
              <a:fillRect/>
            </a:stretch>
          </p:blipFill>
          <p:spPr>
            <a:xfrm>
              <a:off x="4836005" y="5489024"/>
              <a:ext cx="2462143" cy="1383832"/>
            </a:xfrm>
            <a:prstGeom prst="rect">
              <a:avLst/>
            </a:prstGeom>
          </p:spPr>
        </p:pic>
        <p:pic>
          <p:nvPicPr>
            <p:cNvPr id="6" name="Picture 5"/>
            <p:cNvPicPr>
              <a:picLocks/>
            </p:cNvPicPr>
            <p:nvPr/>
          </p:nvPicPr>
          <p:blipFill>
            <a:blip r:embed="rId6" cstate="screen">
              <a:extLst>
                <a:ext uri="{28A0092B-C50C-407E-A947-70E740481C1C}">
                  <a14:useLocalDpi xmlns:a14="http://schemas.microsoft.com/office/drawing/2010/main"/>
                </a:ext>
              </a:extLst>
            </a:blip>
            <a:stretch>
              <a:fillRect/>
            </a:stretch>
          </p:blipFill>
          <p:spPr>
            <a:xfrm>
              <a:off x="2397605" y="5486457"/>
              <a:ext cx="2462143" cy="1388967"/>
            </a:xfrm>
            <a:prstGeom prst="rect">
              <a:avLst/>
            </a:prstGeom>
          </p:spPr>
        </p:pic>
        <p:pic>
          <p:nvPicPr>
            <p:cNvPr id="7" name="Picture 6"/>
            <p:cNvPicPr>
              <a:picLocks/>
            </p:cNvPicPr>
            <p:nvPr/>
          </p:nvPicPr>
          <p:blipFill>
            <a:blip r:embed="rId7" cstate="screen">
              <a:extLst>
                <a:ext uri="{28A0092B-C50C-407E-A947-70E740481C1C}">
                  <a14:useLocalDpi xmlns:a14="http://schemas.microsoft.com/office/drawing/2010/main"/>
                </a:ext>
              </a:extLst>
            </a:blip>
            <a:stretch>
              <a:fillRect/>
            </a:stretch>
          </p:blipFill>
          <p:spPr>
            <a:xfrm>
              <a:off x="-1588" y="5489968"/>
              <a:ext cx="2462143" cy="1381944"/>
            </a:xfrm>
            <a:prstGeom prst="rect">
              <a:avLst/>
            </a:prstGeom>
          </p:spPr>
        </p:pic>
        <p:pic>
          <p:nvPicPr>
            <p:cNvPr id="8" name="Picture 7"/>
            <p:cNvPicPr>
              <a:picLocks/>
            </p:cNvPicPr>
            <p:nvPr/>
          </p:nvPicPr>
          <p:blipFill>
            <a:blip r:embed="rId8" cstate="screen">
              <a:extLst>
                <a:ext uri="{28A0092B-C50C-407E-A947-70E740481C1C}">
                  <a14:useLocalDpi xmlns:a14="http://schemas.microsoft.com/office/drawing/2010/main"/>
                </a:ext>
              </a:extLst>
            </a:blip>
            <a:stretch>
              <a:fillRect/>
            </a:stretch>
          </p:blipFill>
          <p:spPr>
            <a:xfrm>
              <a:off x="9739013" y="4110285"/>
              <a:ext cx="2462143" cy="1375527"/>
            </a:xfrm>
            <a:prstGeom prst="rect">
              <a:avLst/>
            </a:prstGeom>
          </p:spPr>
        </p:pic>
        <p:pic>
          <p:nvPicPr>
            <p:cNvPr id="9" name="Picture 8"/>
            <p:cNvPicPr>
              <a:picLocks/>
            </p:cNvPicPr>
            <p:nvPr/>
          </p:nvPicPr>
          <p:blipFill>
            <a:blip r:embed="rId9" cstate="screen">
              <a:extLst>
                <a:ext uri="{28A0092B-C50C-407E-A947-70E740481C1C}">
                  <a14:useLocalDpi xmlns:a14="http://schemas.microsoft.com/office/drawing/2010/main"/>
                </a:ext>
              </a:extLst>
            </a:blip>
            <a:stretch>
              <a:fillRect/>
            </a:stretch>
          </p:blipFill>
          <p:spPr>
            <a:xfrm>
              <a:off x="7286736" y="4110285"/>
              <a:ext cx="2462143" cy="1385754"/>
            </a:xfrm>
            <a:prstGeom prst="rect">
              <a:avLst/>
            </a:prstGeom>
          </p:spPr>
        </p:pic>
        <p:pic>
          <p:nvPicPr>
            <p:cNvPr id="10" name="Picture 9"/>
            <p:cNvPicPr>
              <a:picLocks/>
            </p:cNvPicPr>
            <p:nvPr/>
          </p:nvPicPr>
          <p:blipFill>
            <a:blip r:embed="rId10" cstate="screen">
              <a:extLst>
                <a:ext uri="{28A0092B-C50C-407E-A947-70E740481C1C}">
                  <a14:useLocalDpi xmlns:a14="http://schemas.microsoft.com/office/drawing/2010/main"/>
                </a:ext>
              </a:extLst>
            </a:blip>
            <a:stretch>
              <a:fillRect/>
            </a:stretch>
          </p:blipFill>
          <p:spPr>
            <a:xfrm>
              <a:off x="4836005" y="4110285"/>
              <a:ext cx="2462143" cy="1385754"/>
            </a:xfrm>
            <a:prstGeom prst="rect">
              <a:avLst/>
            </a:prstGeom>
          </p:spPr>
        </p:pic>
        <p:pic>
          <p:nvPicPr>
            <p:cNvPr id="11" name="Picture 10"/>
            <p:cNvPicPr>
              <a:picLocks/>
            </p:cNvPicPr>
            <p:nvPr/>
          </p:nvPicPr>
          <p:blipFill>
            <a:blip r:embed="rId11" cstate="screen">
              <a:extLst>
                <a:ext uri="{28A0092B-C50C-407E-A947-70E740481C1C}">
                  <a14:useLocalDpi xmlns:a14="http://schemas.microsoft.com/office/drawing/2010/main"/>
                </a:ext>
              </a:extLst>
            </a:blip>
            <a:stretch>
              <a:fillRect/>
            </a:stretch>
          </p:blipFill>
          <p:spPr>
            <a:xfrm>
              <a:off x="2397605" y="4110285"/>
              <a:ext cx="2462143" cy="1378902"/>
            </a:xfrm>
            <a:prstGeom prst="rect">
              <a:avLst/>
            </a:prstGeom>
          </p:spPr>
        </p:pic>
        <p:pic>
          <p:nvPicPr>
            <p:cNvPr id="12" name="Picture 11"/>
            <p:cNvPicPr>
              <a:picLocks/>
            </p:cNvPicPr>
            <p:nvPr/>
          </p:nvPicPr>
          <p:blipFill>
            <a:blip r:embed="rId12" cstate="screen">
              <a:extLst>
                <a:ext uri="{28A0092B-C50C-407E-A947-70E740481C1C}">
                  <a14:useLocalDpi xmlns:a14="http://schemas.microsoft.com/office/drawing/2010/main"/>
                </a:ext>
              </a:extLst>
            </a:blip>
            <a:stretch>
              <a:fillRect/>
            </a:stretch>
          </p:blipFill>
          <p:spPr>
            <a:xfrm>
              <a:off x="-1588" y="4093224"/>
              <a:ext cx="2462143" cy="1417833"/>
            </a:xfrm>
            <a:prstGeom prst="rect">
              <a:avLst/>
            </a:prstGeom>
          </p:spPr>
        </p:pic>
        <p:pic>
          <p:nvPicPr>
            <p:cNvPr id="13" name="Picture 12"/>
            <p:cNvPicPr>
              <a:picLocks/>
            </p:cNvPicPr>
            <p:nvPr/>
          </p:nvPicPr>
          <p:blipFill>
            <a:blip r:embed="rId13" cstate="screen">
              <a:extLst>
                <a:ext uri="{28A0092B-C50C-407E-A947-70E740481C1C}">
                  <a14:useLocalDpi xmlns:a14="http://schemas.microsoft.com/office/drawing/2010/main"/>
                </a:ext>
              </a:extLst>
            </a:blip>
            <a:stretch>
              <a:fillRect/>
            </a:stretch>
          </p:blipFill>
          <p:spPr>
            <a:xfrm>
              <a:off x="9739013" y="2728861"/>
              <a:ext cx="2462143" cy="1376957"/>
            </a:xfrm>
            <a:prstGeom prst="rect">
              <a:avLst/>
            </a:prstGeom>
          </p:spPr>
        </p:pic>
        <p:pic>
          <p:nvPicPr>
            <p:cNvPr id="14" name="Picture 13"/>
            <p:cNvPicPr>
              <a:picLocks/>
            </p:cNvPicPr>
            <p:nvPr/>
          </p:nvPicPr>
          <p:blipFill>
            <a:blip r:embed="rId14" cstate="screen">
              <a:extLst>
                <a:ext uri="{28A0092B-C50C-407E-A947-70E740481C1C}">
                  <a14:useLocalDpi xmlns:a14="http://schemas.microsoft.com/office/drawing/2010/main"/>
                </a:ext>
              </a:extLst>
            </a:blip>
            <a:stretch>
              <a:fillRect/>
            </a:stretch>
          </p:blipFill>
          <p:spPr>
            <a:xfrm>
              <a:off x="7286736" y="2721819"/>
              <a:ext cx="2462143" cy="1383999"/>
            </a:xfrm>
            <a:prstGeom prst="rect">
              <a:avLst/>
            </a:prstGeom>
          </p:spPr>
        </p:pic>
        <p:pic>
          <p:nvPicPr>
            <p:cNvPr id="15" name="Picture 14"/>
            <p:cNvPicPr>
              <a:picLocks/>
            </p:cNvPicPr>
            <p:nvPr/>
          </p:nvPicPr>
          <p:blipFill>
            <a:blip r:embed="rId15" cstate="screen">
              <a:extLst>
                <a:ext uri="{28A0092B-C50C-407E-A947-70E740481C1C}">
                  <a14:useLocalDpi xmlns:a14="http://schemas.microsoft.com/office/drawing/2010/main"/>
                </a:ext>
              </a:extLst>
            </a:blip>
            <a:stretch>
              <a:fillRect/>
            </a:stretch>
          </p:blipFill>
          <p:spPr>
            <a:xfrm>
              <a:off x="4836005" y="2725796"/>
              <a:ext cx="2462143" cy="1380022"/>
            </a:xfrm>
            <a:prstGeom prst="rect">
              <a:avLst/>
            </a:prstGeom>
          </p:spPr>
        </p:pic>
        <p:pic>
          <p:nvPicPr>
            <p:cNvPr id="16" name="Picture 15"/>
            <p:cNvPicPr>
              <a:picLocks/>
            </p:cNvPicPr>
            <p:nvPr/>
          </p:nvPicPr>
          <p:blipFill>
            <a:blip r:embed="rId16" cstate="screen">
              <a:extLst>
                <a:ext uri="{28A0092B-C50C-407E-A947-70E740481C1C}">
                  <a14:useLocalDpi xmlns:a14="http://schemas.microsoft.com/office/drawing/2010/main"/>
                </a:ext>
              </a:extLst>
            </a:blip>
            <a:stretch>
              <a:fillRect/>
            </a:stretch>
          </p:blipFill>
          <p:spPr>
            <a:xfrm>
              <a:off x="2397605" y="2748702"/>
              <a:ext cx="2462143" cy="1383197"/>
            </a:xfrm>
            <a:prstGeom prst="rect">
              <a:avLst/>
            </a:prstGeom>
          </p:spPr>
        </p:pic>
        <p:pic>
          <p:nvPicPr>
            <p:cNvPr id="17" name="Picture 16"/>
            <p:cNvPicPr>
              <a:picLocks/>
            </p:cNvPicPr>
            <p:nvPr/>
          </p:nvPicPr>
          <p:blipFill>
            <a:blip r:embed="rId17" cstate="screen">
              <a:extLst>
                <a:ext uri="{28A0092B-C50C-407E-A947-70E740481C1C}">
                  <a14:useLocalDpi xmlns:a14="http://schemas.microsoft.com/office/drawing/2010/main"/>
                </a:ext>
              </a:extLst>
            </a:blip>
            <a:stretch>
              <a:fillRect/>
            </a:stretch>
          </p:blipFill>
          <p:spPr>
            <a:xfrm>
              <a:off x="-1588" y="2725796"/>
              <a:ext cx="2462143" cy="1380022"/>
            </a:xfrm>
            <a:prstGeom prst="rect">
              <a:avLst/>
            </a:prstGeom>
          </p:spPr>
        </p:pic>
        <p:pic>
          <p:nvPicPr>
            <p:cNvPr id="18" name="Picture 17" descr="Screen Shot 2017-01-27 at 3.53.04 PM.png"/>
            <p:cNvPicPr>
              <a:picLocks/>
            </p:cNvPicPr>
            <p:nvPr/>
          </p:nvPicPr>
          <p:blipFill>
            <a:blip r:embed="rId18" cstate="screen">
              <a:extLst>
                <a:ext uri="{28A0092B-C50C-407E-A947-70E740481C1C}">
                  <a14:useLocalDpi xmlns:a14="http://schemas.microsoft.com/office/drawing/2010/main"/>
                </a:ext>
              </a:extLst>
            </a:blip>
            <a:stretch>
              <a:fillRect/>
            </a:stretch>
          </p:blipFill>
          <p:spPr>
            <a:xfrm>
              <a:off x="9739013" y="1340264"/>
              <a:ext cx="2462143" cy="1428093"/>
            </a:xfrm>
            <a:prstGeom prst="rect">
              <a:avLst/>
            </a:prstGeom>
          </p:spPr>
        </p:pic>
        <p:pic>
          <p:nvPicPr>
            <p:cNvPr id="19" name="Picture 18"/>
            <p:cNvPicPr>
              <a:picLocks/>
            </p:cNvPicPr>
            <p:nvPr/>
          </p:nvPicPr>
          <p:blipFill>
            <a:blip r:embed="rId19" cstate="screen">
              <a:extLst>
                <a:ext uri="{28A0092B-C50C-407E-A947-70E740481C1C}">
                  <a14:useLocalDpi xmlns:a14="http://schemas.microsoft.com/office/drawing/2010/main"/>
                </a:ext>
              </a:extLst>
            </a:blip>
            <a:stretch>
              <a:fillRect/>
            </a:stretch>
          </p:blipFill>
          <p:spPr>
            <a:xfrm>
              <a:off x="7286736" y="1363990"/>
              <a:ext cx="2462143" cy="1380640"/>
            </a:xfrm>
            <a:prstGeom prst="rect">
              <a:avLst/>
            </a:prstGeom>
          </p:spPr>
        </p:pic>
        <p:pic>
          <p:nvPicPr>
            <p:cNvPr id="20" name="Picture 19"/>
            <p:cNvPicPr>
              <a:picLocks/>
            </p:cNvPicPr>
            <p:nvPr/>
          </p:nvPicPr>
          <p:blipFill>
            <a:blip r:embed="rId20" cstate="screen">
              <a:extLst>
                <a:ext uri="{28A0092B-C50C-407E-A947-70E740481C1C}">
                  <a14:useLocalDpi xmlns:a14="http://schemas.microsoft.com/office/drawing/2010/main"/>
                </a:ext>
              </a:extLst>
            </a:blip>
            <a:stretch>
              <a:fillRect/>
            </a:stretch>
          </p:blipFill>
          <p:spPr>
            <a:xfrm>
              <a:off x="4836005" y="1363990"/>
              <a:ext cx="2462143" cy="1380640"/>
            </a:xfrm>
            <a:prstGeom prst="rect">
              <a:avLst/>
            </a:prstGeom>
          </p:spPr>
        </p:pic>
        <p:pic>
          <p:nvPicPr>
            <p:cNvPr id="21" name="Picture 20"/>
            <p:cNvPicPr>
              <a:picLocks/>
            </p:cNvPicPr>
            <p:nvPr/>
          </p:nvPicPr>
          <p:blipFill>
            <a:blip r:embed="rId21" cstate="screen">
              <a:extLst>
                <a:ext uri="{28A0092B-C50C-407E-A947-70E740481C1C}">
                  <a14:useLocalDpi xmlns:a14="http://schemas.microsoft.com/office/drawing/2010/main"/>
                </a:ext>
              </a:extLst>
            </a:blip>
            <a:stretch>
              <a:fillRect/>
            </a:stretch>
          </p:blipFill>
          <p:spPr>
            <a:xfrm>
              <a:off x="2397605" y="1363990"/>
              <a:ext cx="2462143" cy="1380640"/>
            </a:xfrm>
            <a:prstGeom prst="rect">
              <a:avLst/>
            </a:prstGeom>
          </p:spPr>
        </p:pic>
        <p:pic>
          <p:nvPicPr>
            <p:cNvPr id="22" name="Picture 21"/>
            <p:cNvPicPr>
              <a:picLocks/>
            </p:cNvPicPr>
            <p:nvPr/>
          </p:nvPicPr>
          <p:blipFill>
            <a:blip r:embed="rId22" cstate="screen">
              <a:extLst>
                <a:ext uri="{28A0092B-C50C-407E-A947-70E740481C1C}">
                  <a14:useLocalDpi xmlns:a14="http://schemas.microsoft.com/office/drawing/2010/main"/>
                </a:ext>
              </a:extLst>
            </a:blip>
            <a:stretch>
              <a:fillRect/>
            </a:stretch>
          </p:blipFill>
          <p:spPr>
            <a:xfrm>
              <a:off x="-1588" y="1363429"/>
              <a:ext cx="2462143" cy="1381762"/>
            </a:xfrm>
            <a:prstGeom prst="rect">
              <a:avLst/>
            </a:prstGeom>
          </p:spPr>
        </p:pic>
        <p:pic>
          <p:nvPicPr>
            <p:cNvPr id="23" name="Picture 22"/>
            <p:cNvPicPr>
              <a:picLocks/>
            </p:cNvPicPr>
            <p:nvPr/>
          </p:nvPicPr>
          <p:blipFill>
            <a:blip r:embed="rId23" cstate="screen">
              <a:extLst>
                <a:ext uri="{28A0092B-C50C-407E-A947-70E740481C1C}">
                  <a14:useLocalDpi xmlns:a14="http://schemas.microsoft.com/office/drawing/2010/main"/>
                </a:ext>
              </a:extLst>
            </a:blip>
            <a:stretch>
              <a:fillRect/>
            </a:stretch>
          </p:blipFill>
          <p:spPr>
            <a:xfrm>
              <a:off x="9739013" y="2486"/>
              <a:ext cx="2462143" cy="1373804"/>
            </a:xfrm>
            <a:prstGeom prst="rect">
              <a:avLst/>
            </a:prstGeom>
          </p:spPr>
        </p:pic>
        <p:pic>
          <p:nvPicPr>
            <p:cNvPr id="24" name="Picture 23"/>
            <p:cNvPicPr>
              <a:picLocks/>
            </p:cNvPicPr>
            <p:nvPr/>
          </p:nvPicPr>
          <p:blipFill>
            <a:blip r:embed="rId24" cstate="screen">
              <a:extLst>
                <a:ext uri="{28A0092B-C50C-407E-A947-70E740481C1C}">
                  <a14:useLocalDpi xmlns:a14="http://schemas.microsoft.com/office/drawing/2010/main"/>
                </a:ext>
              </a:extLst>
            </a:blip>
            <a:stretch>
              <a:fillRect/>
            </a:stretch>
          </p:blipFill>
          <p:spPr>
            <a:xfrm>
              <a:off x="7286736" y="2486"/>
              <a:ext cx="2462143" cy="1382882"/>
            </a:xfrm>
            <a:prstGeom prst="rect">
              <a:avLst/>
            </a:prstGeom>
          </p:spPr>
        </p:pic>
        <p:pic>
          <p:nvPicPr>
            <p:cNvPr id="25" name="Picture 24"/>
            <p:cNvPicPr>
              <a:picLocks/>
            </p:cNvPicPr>
            <p:nvPr/>
          </p:nvPicPr>
          <p:blipFill>
            <a:blip r:embed="rId25" cstate="screen">
              <a:extLst>
                <a:ext uri="{28A0092B-C50C-407E-A947-70E740481C1C}">
                  <a14:useLocalDpi xmlns:a14="http://schemas.microsoft.com/office/drawing/2010/main"/>
                </a:ext>
              </a:extLst>
            </a:blip>
            <a:stretch>
              <a:fillRect/>
            </a:stretch>
          </p:blipFill>
          <p:spPr>
            <a:xfrm>
              <a:off x="4836005" y="2486"/>
              <a:ext cx="2462143" cy="1373804"/>
            </a:xfrm>
            <a:prstGeom prst="rect">
              <a:avLst/>
            </a:prstGeom>
          </p:spPr>
        </p:pic>
        <p:pic>
          <p:nvPicPr>
            <p:cNvPr id="26" name="Picture 25"/>
            <p:cNvPicPr>
              <a:picLocks/>
            </p:cNvPicPr>
            <p:nvPr/>
          </p:nvPicPr>
          <p:blipFill>
            <a:blip r:embed="rId26" cstate="screen">
              <a:extLst>
                <a:ext uri="{28A0092B-C50C-407E-A947-70E740481C1C}">
                  <a14:useLocalDpi xmlns:a14="http://schemas.microsoft.com/office/drawing/2010/main"/>
                </a:ext>
              </a:extLst>
            </a:blip>
            <a:stretch>
              <a:fillRect/>
            </a:stretch>
          </p:blipFill>
          <p:spPr>
            <a:xfrm>
              <a:off x="2397605" y="2486"/>
              <a:ext cx="2462143" cy="1390206"/>
            </a:xfrm>
            <a:prstGeom prst="rect">
              <a:avLst/>
            </a:prstGeom>
          </p:spPr>
        </p:pic>
        <p:pic>
          <p:nvPicPr>
            <p:cNvPr id="27" name="Picture 26"/>
            <p:cNvPicPr>
              <a:picLocks/>
            </p:cNvPicPr>
            <p:nvPr/>
          </p:nvPicPr>
          <p:blipFill>
            <a:blip r:embed="rId27" cstate="screen">
              <a:extLst>
                <a:ext uri="{28A0092B-C50C-407E-A947-70E740481C1C}">
                  <a14:useLocalDpi xmlns:a14="http://schemas.microsoft.com/office/drawing/2010/main"/>
                </a:ext>
              </a:extLst>
            </a:blip>
            <a:stretch>
              <a:fillRect/>
            </a:stretch>
          </p:blipFill>
          <p:spPr>
            <a:xfrm>
              <a:off x="-1588" y="2486"/>
              <a:ext cx="2462143" cy="1378902"/>
            </a:xfrm>
            <a:prstGeom prst="rect">
              <a:avLst/>
            </a:prstGeom>
          </p:spPr>
        </p:pic>
      </p:grpSp>
      <p:sp>
        <p:nvSpPr>
          <p:cNvPr id="30" name="TextBox 29"/>
          <p:cNvSpPr txBox="1"/>
          <p:nvPr/>
        </p:nvSpPr>
        <p:spPr>
          <a:xfrm>
            <a:off x="80859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
        <p:nvSpPr>
          <p:cNvPr id="56" name="Parallelogram 55"/>
          <p:cNvSpPr/>
          <p:nvPr/>
        </p:nvSpPr>
        <p:spPr>
          <a:xfrm>
            <a:off x="5384230" y="188139"/>
            <a:ext cx="6805295" cy="6423831"/>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2" name="Rectangle 31"/>
          <p:cNvSpPr/>
          <p:nvPr/>
        </p:nvSpPr>
        <p:spPr>
          <a:xfrm>
            <a:off x="1092" y="-709"/>
            <a:ext cx="12200064" cy="6872941"/>
          </a:xfrm>
          <a:prstGeom prst="rect">
            <a:avLst/>
          </a:prstGeom>
          <a:solidFill>
            <a:srgbClr val="000000">
              <a:alpha val="25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p>
        </p:txBody>
      </p:sp>
      <p:sp>
        <p:nvSpPr>
          <p:cNvPr id="58" name="Parallelogram 57"/>
          <p:cNvSpPr/>
          <p:nvPr/>
        </p:nvSpPr>
        <p:spPr>
          <a:xfrm>
            <a:off x="5206296" y="2741183"/>
            <a:ext cx="8822839" cy="1330282"/>
          </a:xfrm>
          <a:prstGeom prst="parallelogram">
            <a:avLst>
              <a:gd name="adj" fmla="val 36579"/>
            </a:avLst>
          </a:prstGeom>
          <a:blipFill dpi="0" rotWithShape="1">
            <a:blip r:embed="rId28"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60" name="TextBox 59"/>
          <p:cNvSpPr txBox="1"/>
          <p:nvPr/>
        </p:nvSpPr>
        <p:spPr>
          <a:xfrm>
            <a:off x="4182791" y="2858177"/>
            <a:ext cx="6820608" cy="1111046"/>
          </a:xfrm>
          <a:prstGeom prst="rect">
            <a:avLst/>
          </a:prstGeom>
          <a:noFill/>
        </p:spPr>
        <p:txBody>
          <a:bodyPr wrap="square" lIns="0" tIns="0" rIns="0" bIns="0" rtlCol="0" anchor="ctr" anchorCtr="0">
            <a:noAutofit/>
          </a:bodyPr>
          <a:lstStyle/>
          <a:p>
            <a:pPr algn="r">
              <a:lnSpc>
                <a:spcPct val="90000"/>
              </a:lnSpc>
            </a:pPr>
            <a:r>
              <a:rPr lang="en-US" sz="6000" dirty="0" smtClean="0">
                <a:solidFill>
                  <a:srgbClr val="FFFFFF"/>
                </a:solidFill>
                <a:latin typeface="Calibri" charset="0"/>
                <a:ea typeface="Calibri" charset="0"/>
                <a:cs typeface="Calibri" charset="0"/>
              </a:rPr>
              <a:t>Their Journeys</a:t>
            </a:r>
          </a:p>
        </p:txBody>
      </p:sp>
      <p:pic>
        <p:nvPicPr>
          <p:cNvPr id="33" name="Picture 32" descr="Oracle logo in white on red staging background" title="Oracle red badge logo"/>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510576" y="6277712"/>
            <a:ext cx="1625138" cy="594360"/>
          </a:xfrm>
          <a:prstGeom prst="rect">
            <a:avLst/>
          </a:prstGeom>
        </p:spPr>
      </p:pic>
    </p:spTree>
    <p:extLst>
      <p:ext uri="{BB962C8B-B14F-4D97-AF65-F5344CB8AC3E}">
        <p14:creationId xmlns:p14="http://schemas.microsoft.com/office/powerpoint/2010/main" val="188644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bwMode="gray">
          <a:xfrm>
            <a:off x="6078698" y="2098867"/>
            <a:ext cx="5594141" cy="4436479"/>
          </a:xfrm>
          <a:prstGeom prst="rect">
            <a:avLst/>
          </a:prstGeom>
          <a:noFill/>
        </p:spPr>
        <p:txBody>
          <a:bodyPr wrap="square" lIns="0" tIns="0" rIns="0" bIns="0" rtlCol="0" anchor="t" anchorCtr="0">
            <a:noAutofit/>
          </a:bodyPr>
          <a:lstStyle/>
          <a:p>
            <a:pPr marL="179388" indent="-179388" algn="r">
              <a:lnSpc>
                <a:spcPct val="90000"/>
              </a:lnSpc>
            </a:pPr>
            <a:r>
              <a:rPr lang="en-US" sz="3200" b="1" dirty="0" smtClean="0">
                <a:solidFill>
                  <a:srgbClr val="FFFFFF"/>
                </a:solidFill>
                <a:ea typeface="Calibri" charset="0"/>
                <a:cs typeface="Calibri" charset="0"/>
              </a:rPr>
              <a:t>Retire the Data Center</a:t>
            </a:r>
          </a:p>
          <a:p>
            <a:pPr marL="179388" indent="-179388" algn="r">
              <a:lnSpc>
                <a:spcPct val="90000"/>
              </a:lnSpc>
            </a:pPr>
            <a:r>
              <a:rPr lang="en-US" dirty="0">
                <a:solidFill>
                  <a:srgbClr val="FFFFFF"/>
                </a:solidFill>
                <a:ea typeface="Calibri" charset="0"/>
                <a:cs typeface="Calibri" charset="0"/>
              </a:rPr>
              <a:t>S</a:t>
            </a:r>
            <a:r>
              <a:rPr lang="en-US" dirty="0" smtClean="0">
                <a:solidFill>
                  <a:srgbClr val="FFFFFF"/>
                </a:solidFill>
                <a:ea typeface="Calibri" charset="0"/>
                <a:cs typeface="Calibri" charset="0"/>
              </a:rPr>
              <a:t>hift IT focus from maintenance to innovation</a:t>
            </a:r>
            <a:br>
              <a:rPr lang="en-US" dirty="0" smtClean="0">
                <a:solidFill>
                  <a:srgbClr val="FFFFFF"/>
                </a:solidFill>
                <a:ea typeface="Calibri" charset="0"/>
                <a:cs typeface="Calibri" charset="0"/>
              </a:rPr>
            </a:br>
            <a:r>
              <a:rPr lang="en-US" dirty="0" smtClean="0">
                <a:solidFill>
                  <a:srgbClr val="FFFFFF"/>
                </a:solidFill>
                <a:ea typeface="Calibri" charset="0"/>
                <a:cs typeface="Calibri" charset="0"/>
              </a:rPr>
              <a:t>around better serving customers </a:t>
            </a:r>
          </a:p>
          <a:p>
            <a:pPr marL="179388" indent="-179388" algn="r">
              <a:lnSpc>
                <a:spcPct val="90000"/>
              </a:lnSpc>
            </a:pPr>
            <a:endParaRPr lang="en-US" b="1" dirty="0">
              <a:solidFill>
                <a:srgbClr val="FFFFFF"/>
              </a:solidFill>
              <a:ea typeface="Calibri" charset="0"/>
              <a:cs typeface="Calibri" charset="0"/>
            </a:endParaRPr>
          </a:p>
          <a:p>
            <a:pPr marL="179388" indent="-179388" algn="r">
              <a:lnSpc>
                <a:spcPct val="90000"/>
              </a:lnSpc>
            </a:pPr>
            <a:r>
              <a:rPr lang="en-US" sz="3200" b="1" dirty="0">
                <a:solidFill>
                  <a:srgbClr val="FFFFFF"/>
                </a:solidFill>
                <a:ea typeface="Calibri" charset="0"/>
                <a:cs typeface="Calibri" charset="0"/>
              </a:rPr>
              <a:t>Migrate </a:t>
            </a:r>
          </a:p>
          <a:p>
            <a:pPr marL="179388" indent="-179388" algn="r">
              <a:lnSpc>
                <a:spcPct val="90000"/>
              </a:lnSpc>
            </a:pPr>
            <a:r>
              <a:rPr lang="en-US" dirty="0">
                <a:solidFill>
                  <a:srgbClr val="FFFFFF"/>
                </a:solidFill>
                <a:ea typeface="Calibri" charset="0"/>
                <a:cs typeface="Calibri" charset="0"/>
              </a:rPr>
              <a:t>Entire IT </a:t>
            </a:r>
            <a:r>
              <a:rPr lang="en-US" dirty="0" smtClean="0">
                <a:solidFill>
                  <a:srgbClr val="FFFFFF"/>
                </a:solidFill>
                <a:ea typeface="Calibri" charset="0"/>
                <a:cs typeface="Calibri" charset="0"/>
              </a:rPr>
              <a:t>footprint </a:t>
            </a:r>
            <a:r>
              <a:rPr lang="en-US" dirty="0">
                <a:solidFill>
                  <a:srgbClr val="FFFFFF"/>
                </a:solidFill>
                <a:ea typeface="Calibri" charset="0"/>
                <a:cs typeface="Calibri" charset="0"/>
              </a:rPr>
              <a:t>moving to public cloud  </a:t>
            </a:r>
          </a:p>
          <a:p>
            <a:pPr marL="179388" indent="-179388" algn="r">
              <a:lnSpc>
                <a:spcPct val="90000"/>
              </a:lnSpc>
            </a:pPr>
            <a:endParaRPr lang="en-US" b="1" dirty="0" smtClean="0">
              <a:solidFill>
                <a:srgbClr val="FFFFFF"/>
              </a:solidFill>
              <a:ea typeface="Calibri" charset="0"/>
              <a:cs typeface="Calibri" charset="0"/>
            </a:endParaRPr>
          </a:p>
          <a:p>
            <a:pPr marL="179388" indent="-179388" algn="r">
              <a:lnSpc>
                <a:spcPct val="90000"/>
              </a:lnSpc>
            </a:pPr>
            <a:r>
              <a:rPr lang="en-US" sz="3200" b="1" dirty="0" smtClean="0">
                <a:solidFill>
                  <a:srgbClr val="FFFFFF"/>
                </a:solidFill>
                <a:ea typeface="Calibri" charset="0"/>
                <a:cs typeface="Calibri" charset="0"/>
              </a:rPr>
              <a:t>Solution</a:t>
            </a:r>
            <a:endParaRPr lang="en-US" sz="3200" b="1" dirty="0">
              <a:solidFill>
                <a:srgbClr val="FFFFFF"/>
              </a:solidFill>
              <a:ea typeface="Calibri" charset="0"/>
              <a:cs typeface="Calibri" charset="0"/>
            </a:endParaRPr>
          </a:p>
          <a:p>
            <a:pPr marL="179388" indent="-179388" algn="r">
              <a:lnSpc>
                <a:spcPct val="90000"/>
              </a:lnSpc>
            </a:pPr>
            <a:r>
              <a:rPr lang="en-US" dirty="0" smtClean="0">
                <a:solidFill>
                  <a:srgbClr val="FFFFFF"/>
                </a:solidFill>
                <a:ea typeface="Calibri" charset="0"/>
                <a:cs typeface="Calibri" charset="0"/>
              </a:rPr>
              <a:t>Oracle Cloud Platform—Java</a:t>
            </a:r>
            <a:r>
              <a:rPr lang="en-US" dirty="0">
                <a:solidFill>
                  <a:srgbClr val="FFFFFF"/>
                </a:solidFill>
                <a:ea typeface="Calibri" charset="0"/>
                <a:cs typeface="Calibri" charset="0"/>
              </a:rPr>
              <a:t>, </a:t>
            </a:r>
            <a:r>
              <a:rPr lang="en-US" dirty="0" smtClean="0">
                <a:solidFill>
                  <a:srgbClr val="FFFFFF"/>
                </a:solidFill>
                <a:ea typeface="Calibri" charset="0"/>
                <a:cs typeface="Calibri" charset="0"/>
              </a:rPr>
              <a:t>DB, Compute, Storage</a:t>
            </a:r>
          </a:p>
          <a:p>
            <a:pPr marL="179388" indent="-179388" algn="r">
              <a:lnSpc>
                <a:spcPct val="90000"/>
              </a:lnSpc>
            </a:pPr>
            <a:r>
              <a:rPr lang="en-US" dirty="0" smtClean="0">
                <a:solidFill>
                  <a:srgbClr val="FFFFFF"/>
                </a:solidFill>
                <a:ea typeface="Calibri" charset="0"/>
                <a:cs typeface="Calibri" charset="0"/>
              </a:rPr>
              <a:t>Oracle Cloud Applications—ERP, EPM, HCM, Micros </a:t>
            </a:r>
          </a:p>
          <a:p>
            <a:pPr marL="179388" indent="-179388" algn="r">
              <a:lnSpc>
                <a:spcPct val="90000"/>
              </a:lnSpc>
            </a:pPr>
            <a:endParaRPr lang="en-US" sz="1600" i="1" dirty="0">
              <a:solidFill>
                <a:srgbClr val="FFFFFF"/>
              </a:solidFill>
              <a:ea typeface="Calibri" charset="0"/>
              <a:cs typeface="Calibri" charset="0"/>
            </a:endParaRPr>
          </a:p>
          <a:p>
            <a:pPr marL="179388" indent="-179388" algn="r">
              <a:lnSpc>
                <a:spcPct val="90000"/>
              </a:lnSpc>
            </a:pPr>
            <a:r>
              <a:rPr lang="en-US" sz="3200" b="1" dirty="0" smtClean="0">
                <a:solidFill>
                  <a:srgbClr val="FFFFFF"/>
                </a:solidFill>
                <a:ea typeface="Calibri" charset="0"/>
                <a:cs typeface="Calibri" charset="0"/>
              </a:rPr>
              <a:t>Rapid Onboarding &amp; TCO </a:t>
            </a:r>
            <a:endParaRPr lang="en-US" sz="1600" b="1" dirty="0" smtClean="0">
              <a:solidFill>
                <a:srgbClr val="FFFFFF"/>
              </a:solidFill>
              <a:ea typeface="Calibri" charset="0"/>
              <a:cs typeface="Calibri" charset="0"/>
            </a:endParaRPr>
          </a:p>
          <a:p>
            <a:pPr marL="285750" indent="-182880" algn="r">
              <a:lnSpc>
                <a:spcPct val="90000"/>
              </a:lnSpc>
              <a:buFont typeface="Arial"/>
              <a:buChar char="•"/>
            </a:pPr>
            <a:r>
              <a:rPr lang="en-US" dirty="0" smtClean="0">
                <a:solidFill>
                  <a:srgbClr val="FFFFFF"/>
                </a:solidFill>
                <a:ea typeface="Calibri" charset="0"/>
                <a:cs typeface="Calibri" charset="0"/>
              </a:rPr>
              <a:t>Serve 430K members, staff of 20K; onboard new quickly</a:t>
            </a:r>
          </a:p>
          <a:p>
            <a:pPr marL="285750" indent="-182880" algn="r">
              <a:lnSpc>
                <a:spcPct val="90000"/>
              </a:lnSpc>
              <a:buFont typeface="Arial"/>
              <a:buChar char="•"/>
            </a:pPr>
            <a:r>
              <a:rPr lang="en-US" dirty="0" smtClean="0">
                <a:solidFill>
                  <a:srgbClr val="FFFFFF"/>
                </a:solidFill>
                <a:ea typeface="Calibri" charset="0"/>
                <a:cs typeface="Calibri" charset="0"/>
              </a:rPr>
              <a:t>Significant </a:t>
            </a:r>
            <a:r>
              <a:rPr lang="en-US" dirty="0">
                <a:solidFill>
                  <a:srgbClr val="FFFFFF"/>
                </a:solidFill>
                <a:ea typeface="Calibri" charset="0"/>
                <a:cs typeface="Calibri" charset="0"/>
              </a:rPr>
              <a:t>cost savings in their IT operating </a:t>
            </a:r>
            <a:r>
              <a:rPr lang="en-US" dirty="0" smtClean="0">
                <a:solidFill>
                  <a:srgbClr val="FFFFFF"/>
                </a:solidFill>
                <a:ea typeface="Calibri" charset="0"/>
                <a:cs typeface="Calibri" charset="0"/>
              </a:rPr>
              <a:t>expenses</a:t>
            </a:r>
          </a:p>
          <a:p>
            <a:pPr marL="285750" indent="-182880" algn="r">
              <a:lnSpc>
                <a:spcPct val="90000"/>
              </a:lnSpc>
              <a:buFont typeface="Arial"/>
              <a:buChar char="•"/>
            </a:pPr>
            <a:r>
              <a:rPr lang="en-US" dirty="0">
                <a:solidFill>
                  <a:srgbClr val="FFFFFF"/>
                </a:solidFill>
                <a:ea typeface="Calibri" charset="0"/>
                <a:cs typeface="Calibri" charset="0"/>
              </a:rPr>
              <a:t>M</a:t>
            </a:r>
            <a:r>
              <a:rPr lang="en-US" dirty="0" smtClean="0">
                <a:solidFill>
                  <a:srgbClr val="FFFFFF"/>
                </a:solidFill>
                <a:ea typeface="Calibri" charset="0"/>
                <a:cs typeface="Calibri" charset="0"/>
              </a:rPr>
              <a:t>odernize </a:t>
            </a:r>
            <a:r>
              <a:rPr lang="en-US" dirty="0">
                <a:solidFill>
                  <a:srgbClr val="FFFFFF"/>
                </a:solidFill>
                <a:ea typeface="Calibri" charset="0"/>
                <a:cs typeface="Calibri" charset="0"/>
              </a:rPr>
              <a:t>and mobilize IT environment</a:t>
            </a:r>
          </a:p>
          <a:p>
            <a:pPr marL="285750" indent="-182880" algn="r">
              <a:lnSpc>
                <a:spcPct val="90000"/>
              </a:lnSpc>
              <a:buFont typeface="Arial"/>
              <a:buChar char="•"/>
            </a:pPr>
            <a:endParaRPr lang="en-US" dirty="0">
              <a:solidFill>
                <a:srgbClr val="FFFFFF"/>
              </a:solidFill>
              <a:ea typeface="Calibri" charset="0"/>
              <a:cs typeface="Calibri" charset="0"/>
            </a:endParaRPr>
          </a:p>
        </p:txBody>
      </p:sp>
      <p:pic>
        <p:nvPicPr>
          <p:cNvPr id="8" name="Picture 7" descr="clubcorp_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9238875" y="1370358"/>
            <a:ext cx="2473962" cy="515409"/>
          </a:xfrm>
          <a:prstGeom prst="rect">
            <a:avLst/>
          </a:prstGeom>
        </p:spPr>
      </p:pic>
    </p:spTree>
    <p:extLst>
      <p:ext uri="{BB962C8B-B14F-4D97-AF65-F5344CB8AC3E}">
        <p14:creationId xmlns:p14="http://schemas.microsoft.com/office/powerpoint/2010/main" val="173211883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pic>
        <p:nvPicPr>
          <p:cNvPr id="6" name="Picture 5" descr="clubcorp_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9667763" y="187537"/>
            <a:ext cx="2158900" cy="449772"/>
          </a:xfrm>
          <a:prstGeom prst="rect">
            <a:avLst/>
          </a:prstGeom>
        </p:spPr>
      </p:pic>
      <p:sp>
        <p:nvSpPr>
          <p:cNvPr id="10" name="Rectangle 98"/>
          <p:cNvSpPr/>
          <p:nvPr/>
        </p:nvSpPr>
        <p:spPr bwMode="gray">
          <a:xfrm>
            <a:off x="732" y="3752308"/>
            <a:ext cx="3248571" cy="3116177"/>
          </a:xfrm>
          <a:custGeom>
            <a:avLst/>
            <a:gdLst/>
            <a:ahLst/>
            <a:cxnLst/>
            <a:rect l="l" t="t" r="r" b="b"/>
            <a:pathLst>
              <a:path w="3248571" h="3116177">
                <a:moveTo>
                  <a:pt x="3248571" y="0"/>
                </a:moveTo>
                <a:lnTo>
                  <a:pt x="3248571" y="3116177"/>
                </a:lnTo>
                <a:lnTo>
                  <a:pt x="0" y="3116177"/>
                </a:lnTo>
                <a:lnTo>
                  <a:pt x="0" y="244686"/>
                </a:lnTo>
                <a:lnTo>
                  <a:pt x="758030" y="219374"/>
                </a:lnTo>
                <a:cubicBezTo>
                  <a:pt x="1515974" y="184872"/>
                  <a:pt x="2233634" y="124723"/>
                  <a:pt x="2911770" y="44155"/>
                </a:cubicBezTo>
                <a:close/>
              </a:path>
            </a:pathLst>
          </a:custGeom>
          <a:solidFill>
            <a:srgbClr val="000000">
              <a:alpha val="5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1" name="Rectangle 1"/>
          <p:cNvSpPr/>
          <p:nvPr/>
        </p:nvSpPr>
        <p:spPr bwMode="gray">
          <a:xfrm>
            <a:off x="-1570995" y="3752791"/>
            <a:ext cx="4856578" cy="2376425"/>
          </a:xfrm>
          <a:custGeom>
            <a:avLst/>
            <a:gdLst>
              <a:gd name="connsiteX0" fmla="*/ 6316155 w 6407595"/>
              <a:gd name="connsiteY0" fmla="*/ 3695686 h 3787126"/>
              <a:gd name="connsiteX1" fmla="*/ 13320 w 6407595"/>
              <a:gd name="connsiteY1" fmla="*/ 3695686 h 3787126"/>
              <a:gd name="connsiteX2" fmla="*/ 12534 w 6407595"/>
              <a:gd name="connsiteY2" fmla="*/ 3549959 h 3787126"/>
              <a:gd name="connsiteX3" fmla="*/ 0 w 6407595"/>
              <a:gd name="connsiteY3" fmla="*/ 833660 h 3787126"/>
              <a:gd name="connsiteX4" fmla="*/ 5989982 w 6407595"/>
              <a:gd name="connsiteY4" fmla="*/ 83897 h 3787126"/>
              <a:gd name="connsiteX5" fmla="*/ 6316155 w 6407595"/>
              <a:gd name="connsiteY5" fmla="*/ 0 h 3787126"/>
              <a:gd name="connsiteX6" fmla="*/ 6407595 w 6407595"/>
              <a:gd name="connsiteY6" fmla="*/ 3787126 h 3787126"/>
              <a:gd name="connsiteX0" fmla="*/ 6316155 w 6407595"/>
              <a:gd name="connsiteY0" fmla="*/ 3695686 h 3787126"/>
              <a:gd name="connsiteX1" fmla="*/ 12534 w 6407595"/>
              <a:gd name="connsiteY1" fmla="*/ 3549959 h 3787126"/>
              <a:gd name="connsiteX2" fmla="*/ 0 w 6407595"/>
              <a:gd name="connsiteY2" fmla="*/ 833660 h 3787126"/>
              <a:gd name="connsiteX3" fmla="*/ 5989982 w 6407595"/>
              <a:gd name="connsiteY3" fmla="*/ 83897 h 3787126"/>
              <a:gd name="connsiteX4" fmla="*/ 6316155 w 6407595"/>
              <a:gd name="connsiteY4" fmla="*/ 0 h 3787126"/>
              <a:gd name="connsiteX5" fmla="*/ 6407595 w 6407595"/>
              <a:gd name="connsiteY5" fmla="*/ 3787126 h 3787126"/>
              <a:gd name="connsiteX0" fmla="*/ 6316155 w 6407595"/>
              <a:gd name="connsiteY0" fmla="*/ 3695686 h 3787126"/>
              <a:gd name="connsiteX1" fmla="*/ 0 w 6407595"/>
              <a:gd name="connsiteY1" fmla="*/ 833660 h 3787126"/>
              <a:gd name="connsiteX2" fmla="*/ 5989982 w 6407595"/>
              <a:gd name="connsiteY2" fmla="*/ 83897 h 3787126"/>
              <a:gd name="connsiteX3" fmla="*/ 6316155 w 6407595"/>
              <a:gd name="connsiteY3" fmla="*/ 0 h 3787126"/>
              <a:gd name="connsiteX4" fmla="*/ 6407595 w 6407595"/>
              <a:gd name="connsiteY4" fmla="*/ 3787126 h 3787126"/>
              <a:gd name="connsiteX0" fmla="*/ 0 w 7965952"/>
              <a:gd name="connsiteY0" fmla="*/ 2965436 h 3787126"/>
              <a:gd name="connsiteX1" fmla="*/ 1558357 w 7965952"/>
              <a:gd name="connsiteY1" fmla="*/ 833660 h 3787126"/>
              <a:gd name="connsiteX2" fmla="*/ 7548339 w 7965952"/>
              <a:gd name="connsiteY2" fmla="*/ 83897 h 3787126"/>
              <a:gd name="connsiteX3" fmla="*/ 7874512 w 7965952"/>
              <a:gd name="connsiteY3" fmla="*/ 0 h 3787126"/>
              <a:gd name="connsiteX4" fmla="*/ 7965952 w 7965952"/>
              <a:gd name="connsiteY4" fmla="*/ 3787126 h 3787126"/>
              <a:gd name="connsiteX0" fmla="*/ 0 w 7874512"/>
              <a:gd name="connsiteY0" fmla="*/ 2965436 h 2965436"/>
              <a:gd name="connsiteX1" fmla="*/ 1558357 w 7874512"/>
              <a:gd name="connsiteY1" fmla="*/ 833660 h 2965436"/>
              <a:gd name="connsiteX2" fmla="*/ 7548339 w 7874512"/>
              <a:gd name="connsiteY2" fmla="*/ 83897 h 2965436"/>
              <a:gd name="connsiteX3" fmla="*/ 7874512 w 7874512"/>
              <a:gd name="connsiteY3" fmla="*/ 0 h 2965436"/>
              <a:gd name="connsiteX0" fmla="*/ 0 w 7548339"/>
              <a:gd name="connsiteY0" fmla="*/ 3900618 h 3900618"/>
              <a:gd name="connsiteX1" fmla="*/ 1558357 w 7548339"/>
              <a:gd name="connsiteY1" fmla="*/ 1768842 h 3900618"/>
              <a:gd name="connsiteX2" fmla="*/ 7548339 w 7548339"/>
              <a:gd name="connsiteY2" fmla="*/ 1019079 h 3900618"/>
              <a:gd name="connsiteX3" fmla="*/ 5680927 w 7548339"/>
              <a:gd name="connsiteY3" fmla="*/ 0 h 3900618"/>
              <a:gd name="connsiteX0" fmla="*/ 0 w 7548339"/>
              <a:gd name="connsiteY0" fmla="*/ 3646618 h 3646618"/>
              <a:gd name="connsiteX1" fmla="*/ 1558357 w 7548339"/>
              <a:gd name="connsiteY1" fmla="*/ 1514842 h 3646618"/>
              <a:gd name="connsiteX2" fmla="*/ 7548339 w 7548339"/>
              <a:gd name="connsiteY2" fmla="*/ 765079 h 3646618"/>
              <a:gd name="connsiteX3" fmla="*/ 5981101 w 7548339"/>
              <a:gd name="connsiteY3" fmla="*/ 0 h 3646618"/>
              <a:gd name="connsiteX0" fmla="*/ 0 w 7548339"/>
              <a:gd name="connsiteY0" fmla="*/ 2881539 h 2881539"/>
              <a:gd name="connsiteX1" fmla="*/ 1558357 w 7548339"/>
              <a:gd name="connsiteY1" fmla="*/ 749763 h 2881539"/>
              <a:gd name="connsiteX2" fmla="*/ 7548339 w 7548339"/>
              <a:gd name="connsiteY2" fmla="*/ 0 h 2881539"/>
              <a:gd name="connsiteX0" fmla="*/ 0 w 7548339"/>
              <a:gd name="connsiteY0" fmla="*/ 2881539 h 2881539"/>
              <a:gd name="connsiteX1" fmla="*/ 1558357 w 7548339"/>
              <a:gd name="connsiteY1" fmla="*/ 749763 h 2881539"/>
              <a:gd name="connsiteX2" fmla="*/ 7548339 w 7548339"/>
              <a:gd name="connsiteY2" fmla="*/ 0 h 2881539"/>
              <a:gd name="connsiteX0" fmla="*/ 0 w 4939128"/>
              <a:gd name="connsiteY0" fmla="*/ 2408175 h 2408175"/>
              <a:gd name="connsiteX1" fmla="*/ 1558357 w 4939128"/>
              <a:gd name="connsiteY1" fmla="*/ 276399 h 2408175"/>
              <a:gd name="connsiteX2" fmla="*/ 4939128 w 4939128"/>
              <a:gd name="connsiteY2" fmla="*/ 0 h 2408175"/>
              <a:gd name="connsiteX0" fmla="*/ 0 w 4939128"/>
              <a:gd name="connsiteY0" fmla="*/ 2408175 h 2408175"/>
              <a:gd name="connsiteX1" fmla="*/ 1558357 w 4939128"/>
              <a:gd name="connsiteY1" fmla="*/ 276399 h 2408175"/>
              <a:gd name="connsiteX2" fmla="*/ 4939128 w 4939128"/>
              <a:gd name="connsiteY2" fmla="*/ 0 h 2408175"/>
              <a:gd name="connsiteX0" fmla="*/ 0 w 4856578"/>
              <a:gd name="connsiteY0" fmla="*/ 2376425 h 2376425"/>
              <a:gd name="connsiteX1" fmla="*/ 1558357 w 4856578"/>
              <a:gd name="connsiteY1" fmla="*/ 244649 h 2376425"/>
              <a:gd name="connsiteX2" fmla="*/ 4856578 w 4856578"/>
              <a:gd name="connsiteY2" fmla="*/ 0 h 2376425"/>
              <a:gd name="connsiteX0" fmla="*/ 0 w 4856578"/>
              <a:gd name="connsiteY0" fmla="*/ 2376425 h 2376425"/>
              <a:gd name="connsiteX1" fmla="*/ 1558357 w 4856578"/>
              <a:gd name="connsiteY1" fmla="*/ 244649 h 2376425"/>
              <a:gd name="connsiteX2" fmla="*/ 4856578 w 4856578"/>
              <a:gd name="connsiteY2" fmla="*/ 0 h 2376425"/>
              <a:gd name="connsiteX0" fmla="*/ 0 w 4856578"/>
              <a:gd name="connsiteY0" fmla="*/ 2376425 h 2376425"/>
              <a:gd name="connsiteX1" fmla="*/ 1558357 w 4856578"/>
              <a:gd name="connsiteY1" fmla="*/ 244649 h 2376425"/>
              <a:gd name="connsiteX2" fmla="*/ 4856578 w 4856578"/>
              <a:gd name="connsiteY2" fmla="*/ 0 h 2376425"/>
              <a:gd name="connsiteX0" fmla="*/ 0 w 4856578"/>
              <a:gd name="connsiteY0" fmla="*/ 2376425 h 2376425"/>
              <a:gd name="connsiteX1" fmla="*/ 1558357 w 4856578"/>
              <a:gd name="connsiteY1" fmla="*/ 244649 h 2376425"/>
              <a:gd name="connsiteX2" fmla="*/ 4856578 w 4856578"/>
              <a:gd name="connsiteY2" fmla="*/ 0 h 2376425"/>
              <a:gd name="connsiteX0" fmla="*/ 0 w 4856578"/>
              <a:gd name="connsiteY0" fmla="*/ 2376425 h 2376425"/>
              <a:gd name="connsiteX1" fmla="*/ 1558357 w 4856578"/>
              <a:gd name="connsiteY1" fmla="*/ 244649 h 2376425"/>
              <a:gd name="connsiteX2" fmla="*/ 4856578 w 4856578"/>
              <a:gd name="connsiteY2" fmla="*/ 0 h 2376425"/>
              <a:gd name="connsiteX0" fmla="*/ 0 w 4856578"/>
              <a:gd name="connsiteY0" fmla="*/ 2376425 h 2376425"/>
              <a:gd name="connsiteX1" fmla="*/ 1558357 w 4856578"/>
              <a:gd name="connsiteY1" fmla="*/ 244649 h 2376425"/>
              <a:gd name="connsiteX2" fmla="*/ 4856578 w 4856578"/>
              <a:gd name="connsiteY2" fmla="*/ 0 h 2376425"/>
            </a:gdLst>
            <a:ahLst/>
            <a:cxnLst>
              <a:cxn ang="0">
                <a:pos x="connsiteX0" y="connsiteY0"/>
              </a:cxn>
              <a:cxn ang="0">
                <a:pos x="connsiteX1" y="connsiteY1"/>
              </a:cxn>
              <a:cxn ang="0">
                <a:pos x="connsiteX2" y="connsiteY2"/>
              </a:cxn>
            </a:cxnLst>
            <a:rect l="l" t="t" r="r" b="b"/>
            <a:pathLst>
              <a:path w="4856578" h="2376425">
                <a:moveTo>
                  <a:pt x="0" y="2376425"/>
                </a:moveTo>
                <a:lnTo>
                  <a:pt x="1558357" y="244649"/>
                </a:lnTo>
                <a:cubicBezTo>
                  <a:pt x="3493907" y="187834"/>
                  <a:pt x="3825258" y="104441"/>
                  <a:pt x="4856578" y="0"/>
                </a:cubicBezTo>
              </a:path>
            </a:pathLst>
          </a:custGeom>
          <a:noFill/>
          <a:ln w="57150" cmpd="sng">
            <a:solidFill>
              <a:srgbClr val="FFFFFF"/>
            </a:solidFill>
            <a:prstDash val="solid"/>
            <a:miter lim="800000"/>
            <a:headEnd type="none"/>
            <a:tailEnd type="triangle"/>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2" name="Rectangle 11"/>
          <p:cNvSpPr/>
          <p:nvPr/>
        </p:nvSpPr>
        <p:spPr bwMode="gray">
          <a:xfrm>
            <a:off x="532506" y="4810125"/>
            <a:ext cx="212836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Lift and shift Oracle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e</a:t>
            </a:r>
            <a:r>
              <a:rPr lang="en-US" sz="1400" b="1" dirty="0">
                <a:solidFill>
                  <a:srgbClr val="FFFFFF"/>
                </a:solidFill>
              </a:rPr>
              <a:t>-Business </a:t>
            </a:r>
            <a:r>
              <a:rPr lang="en-US" sz="1400" b="1" dirty="0" smtClean="0">
                <a:solidFill>
                  <a:srgbClr val="FFFFFF"/>
                </a:solidFill>
              </a:rPr>
              <a:t>suite </a:t>
            </a:r>
            <a:br>
              <a:rPr lang="en-US" sz="1400" b="1" dirty="0" smtClean="0">
                <a:solidFill>
                  <a:srgbClr val="FFFFFF"/>
                </a:solidFill>
              </a:rPr>
            </a:br>
            <a:r>
              <a:rPr lang="en-US" sz="1400" b="1" dirty="0" smtClean="0">
                <a:solidFill>
                  <a:srgbClr val="FFFFFF"/>
                </a:solidFill>
              </a:rPr>
              <a:t>on</a:t>
            </a:r>
            <a:r>
              <a:rPr lang="en-US" sz="1400" b="1" dirty="0">
                <a:solidFill>
                  <a:srgbClr val="FFFFFF"/>
                </a:solidFill>
              </a:rPr>
              <a:t>-premises to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Oracle </a:t>
            </a:r>
            <a:r>
              <a:rPr lang="en-US" sz="1400" b="1" dirty="0">
                <a:solidFill>
                  <a:srgbClr val="FFFFFF"/>
                </a:solidFill>
              </a:rPr>
              <a:t>Cloud</a:t>
            </a:r>
          </a:p>
        </p:txBody>
      </p:sp>
      <p:sp>
        <p:nvSpPr>
          <p:cNvPr id="13" name="Oval 12"/>
          <p:cNvSpPr>
            <a:spLocks noChangeAspect="1"/>
          </p:cNvSpPr>
          <p:nvPr/>
        </p:nvSpPr>
        <p:spPr>
          <a:xfrm>
            <a:off x="532506" y="3407032"/>
            <a:ext cx="1225364" cy="1225362"/>
          </a:xfrm>
          <a:prstGeom prst="ellipse">
            <a:avLst/>
          </a:prstGeom>
          <a:blipFill>
            <a:blip r:embed="rId5"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Start with </a:t>
            </a:r>
          </a:p>
          <a:p>
            <a:pPr algn="ctr">
              <a:lnSpc>
                <a:spcPct val="90000"/>
              </a:lnSpc>
            </a:pPr>
            <a:r>
              <a:rPr lang="en-US" sz="1400" b="1" dirty="0" err="1">
                <a:solidFill>
                  <a:srgbClr val="FFFFFF"/>
                </a:solidFill>
                <a:ea typeface="Calibri" charset="0"/>
                <a:cs typeface="Calibri" charset="0"/>
              </a:rPr>
              <a:t>IaaS</a:t>
            </a:r>
            <a:endParaRPr lang="en-US" sz="1400" b="1" dirty="0">
              <a:solidFill>
                <a:srgbClr val="FFFFFF"/>
              </a:solidFill>
              <a:ea typeface="Calibri" charset="0"/>
              <a:cs typeface="Calibri" charset="0"/>
            </a:endParaRPr>
          </a:p>
        </p:txBody>
      </p:sp>
      <p:pic>
        <p:nvPicPr>
          <p:cNvPr id="14" name="Picture 13" descr="Oracle logo in white on red staging background" title="Oracle red badge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7270" y="6277175"/>
            <a:ext cx="1625138" cy="594360"/>
          </a:xfrm>
          <a:prstGeom prst="rect">
            <a:avLst/>
          </a:prstGeom>
        </p:spPr>
      </p:pic>
    </p:spTree>
    <p:extLst>
      <p:ext uri="{BB962C8B-B14F-4D97-AF65-F5344CB8AC3E}">
        <p14:creationId xmlns:p14="http://schemas.microsoft.com/office/powerpoint/2010/main" val="178427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
        <p:nvSpPr>
          <p:cNvPr id="10" name="Rectangle 1"/>
          <p:cNvSpPr/>
          <p:nvPr/>
        </p:nvSpPr>
        <p:spPr bwMode="gray">
          <a:xfrm>
            <a:off x="-13370" y="3162314"/>
            <a:ext cx="6316155" cy="3695686"/>
          </a:xfrm>
          <a:custGeom>
            <a:avLst/>
            <a:gdLst/>
            <a:ahLst/>
            <a:cxnLst/>
            <a:rect l="l" t="t" r="r" b="b"/>
            <a:pathLst>
              <a:path w="6316155" h="3695686">
                <a:moveTo>
                  <a:pt x="6316155" y="0"/>
                </a:moveTo>
                <a:lnTo>
                  <a:pt x="6316155" y="3695686"/>
                </a:lnTo>
                <a:lnTo>
                  <a:pt x="13320" y="3695686"/>
                </a:lnTo>
                <a:lnTo>
                  <a:pt x="12534" y="3549959"/>
                </a:lnTo>
                <a:cubicBezTo>
                  <a:pt x="8356" y="2750354"/>
                  <a:pt x="4178" y="1580351"/>
                  <a:pt x="0" y="833660"/>
                </a:cubicBezTo>
                <a:cubicBezTo>
                  <a:pt x="2354650" y="783195"/>
                  <a:pt x="4344470" y="486211"/>
                  <a:pt x="5989982" y="83897"/>
                </a:cubicBezTo>
                <a:close/>
              </a:path>
            </a:pathLst>
          </a:custGeom>
          <a:solidFill>
            <a:srgbClr val="000000">
              <a:alpha val="52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1" name="Rectangle 1"/>
          <p:cNvSpPr/>
          <p:nvPr/>
        </p:nvSpPr>
        <p:spPr bwMode="gray">
          <a:xfrm>
            <a:off x="-1570994" y="3162314"/>
            <a:ext cx="7874512" cy="2965436"/>
          </a:xfrm>
          <a:custGeom>
            <a:avLst/>
            <a:gdLst>
              <a:gd name="connsiteX0" fmla="*/ 6316155 w 6407595"/>
              <a:gd name="connsiteY0" fmla="*/ 3695686 h 3787126"/>
              <a:gd name="connsiteX1" fmla="*/ 13320 w 6407595"/>
              <a:gd name="connsiteY1" fmla="*/ 3695686 h 3787126"/>
              <a:gd name="connsiteX2" fmla="*/ 12534 w 6407595"/>
              <a:gd name="connsiteY2" fmla="*/ 3549959 h 3787126"/>
              <a:gd name="connsiteX3" fmla="*/ 0 w 6407595"/>
              <a:gd name="connsiteY3" fmla="*/ 833660 h 3787126"/>
              <a:gd name="connsiteX4" fmla="*/ 5989982 w 6407595"/>
              <a:gd name="connsiteY4" fmla="*/ 83897 h 3787126"/>
              <a:gd name="connsiteX5" fmla="*/ 6316155 w 6407595"/>
              <a:gd name="connsiteY5" fmla="*/ 0 h 3787126"/>
              <a:gd name="connsiteX6" fmla="*/ 6407595 w 6407595"/>
              <a:gd name="connsiteY6" fmla="*/ 3787126 h 3787126"/>
              <a:gd name="connsiteX0" fmla="*/ 6316155 w 6407595"/>
              <a:gd name="connsiteY0" fmla="*/ 3695686 h 3787126"/>
              <a:gd name="connsiteX1" fmla="*/ 12534 w 6407595"/>
              <a:gd name="connsiteY1" fmla="*/ 3549959 h 3787126"/>
              <a:gd name="connsiteX2" fmla="*/ 0 w 6407595"/>
              <a:gd name="connsiteY2" fmla="*/ 833660 h 3787126"/>
              <a:gd name="connsiteX3" fmla="*/ 5989982 w 6407595"/>
              <a:gd name="connsiteY3" fmla="*/ 83897 h 3787126"/>
              <a:gd name="connsiteX4" fmla="*/ 6316155 w 6407595"/>
              <a:gd name="connsiteY4" fmla="*/ 0 h 3787126"/>
              <a:gd name="connsiteX5" fmla="*/ 6407595 w 6407595"/>
              <a:gd name="connsiteY5" fmla="*/ 3787126 h 3787126"/>
              <a:gd name="connsiteX0" fmla="*/ 6316155 w 6407595"/>
              <a:gd name="connsiteY0" fmla="*/ 3695686 h 3787126"/>
              <a:gd name="connsiteX1" fmla="*/ 0 w 6407595"/>
              <a:gd name="connsiteY1" fmla="*/ 833660 h 3787126"/>
              <a:gd name="connsiteX2" fmla="*/ 5989982 w 6407595"/>
              <a:gd name="connsiteY2" fmla="*/ 83897 h 3787126"/>
              <a:gd name="connsiteX3" fmla="*/ 6316155 w 6407595"/>
              <a:gd name="connsiteY3" fmla="*/ 0 h 3787126"/>
              <a:gd name="connsiteX4" fmla="*/ 6407595 w 6407595"/>
              <a:gd name="connsiteY4" fmla="*/ 3787126 h 3787126"/>
              <a:gd name="connsiteX0" fmla="*/ 0 w 7965952"/>
              <a:gd name="connsiteY0" fmla="*/ 2965436 h 3787126"/>
              <a:gd name="connsiteX1" fmla="*/ 1558357 w 7965952"/>
              <a:gd name="connsiteY1" fmla="*/ 833660 h 3787126"/>
              <a:gd name="connsiteX2" fmla="*/ 7548339 w 7965952"/>
              <a:gd name="connsiteY2" fmla="*/ 83897 h 3787126"/>
              <a:gd name="connsiteX3" fmla="*/ 7874512 w 7965952"/>
              <a:gd name="connsiteY3" fmla="*/ 0 h 3787126"/>
              <a:gd name="connsiteX4" fmla="*/ 7965952 w 7965952"/>
              <a:gd name="connsiteY4" fmla="*/ 3787126 h 3787126"/>
              <a:gd name="connsiteX0" fmla="*/ 0 w 7874512"/>
              <a:gd name="connsiteY0" fmla="*/ 2965436 h 2965436"/>
              <a:gd name="connsiteX1" fmla="*/ 1558357 w 7874512"/>
              <a:gd name="connsiteY1" fmla="*/ 833660 h 2965436"/>
              <a:gd name="connsiteX2" fmla="*/ 7548339 w 7874512"/>
              <a:gd name="connsiteY2" fmla="*/ 83897 h 2965436"/>
              <a:gd name="connsiteX3" fmla="*/ 7874512 w 7874512"/>
              <a:gd name="connsiteY3" fmla="*/ 0 h 2965436"/>
            </a:gdLst>
            <a:ahLst/>
            <a:cxnLst>
              <a:cxn ang="0">
                <a:pos x="connsiteX0" y="connsiteY0"/>
              </a:cxn>
              <a:cxn ang="0">
                <a:pos x="connsiteX1" y="connsiteY1"/>
              </a:cxn>
              <a:cxn ang="0">
                <a:pos x="connsiteX2" y="connsiteY2"/>
              </a:cxn>
              <a:cxn ang="0">
                <a:pos x="connsiteX3" y="connsiteY3"/>
              </a:cxn>
            </a:cxnLst>
            <a:rect l="l" t="t" r="r" b="b"/>
            <a:pathLst>
              <a:path w="7874512" h="2965436">
                <a:moveTo>
                  <a:pt x="0" y="2965436"/>
                </a:moveTo>
                <a:lnTo>
                  <a:pt x="1558357" y="833660"/>
                </a:lnTo>
                <a:cubicBezTo>
                  <a:pt x="3913007" y="783195"/>
                  <a:pt x="5902827" y="486211"/>
                  <a:pt x="7548339" y="83897"/>
                </a:cubicBezTo>
                <a:lnTo>
                  <a:pt x="7874512" y="0"/>
                </a:lnTo>
              </a:path>
            </a:pathLst>
          </a:custGeom>
          <a:noFill/>
          <a:ln w="57150" cmpd="sng">
            <a:solidFill>
              <a:srgbClr val="FFFFFF"/>
            </a:solidFill>
            <a:prstDash val="solid"/>
            <a:miter lim="800000"/>
            <a:headEnd type="none"/>
            <a:tailEnd type="triangle"/>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2" name="Rectangle 11"/>
          <p:cNvSpPr/>
          <p:nvPr/>
        </p:nvSpPr>
        <p:spPr bwMode="gray">
          <a:xfrm>
            <a:off x="3625817" y="4453943"/>
            <a:ext cx="212354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Extend </a:t>
            </a:r>
            <a:r>
              <a:rPr lang="en-US" sz="1400" b="1" dirty="0" smtClean="0">
                <a:solidFill>
                  <a:srgbClr val="FFFFFF"/>
                </a:solidFill>
              </a:rPr>
              <a:t>legacy ERP and HCM apps using </a:t>
            </a:r>
            <a:r>
              <a:rPr lang="en-US" sz="1400" b="1" dirty="0">
                <a:solidFill>
                  <a:srgbClr val="FFFFFF"/>
                </a:solidFill>
              </a:rPr>
              <a:t>Integration, Java, and Database Cloud </a:t>
            </a:r>
            <a:r>
              <a:rPr lang="en-US" sz="1400" b="1" dirty="0" smtClean="0">
                <a:solidFill>
                  <a:srgbClr val="FFFFFF"/>
                </a:solidFill>
              </a:rPr>
              <a:t>Services</a:t>
            </a:r>
            <a:endParaRPr lang="en-US" sz="1400" b="1" dirty="0">
              <a:solidFill>
                <a:srgbClr val="FFFFFF"/>
              </a:solidFill>
            </a:endParaRPr>
          </a:p>
        </p:txBody>
      </p:sp>
      <p:sp>
        <p:nvSpPr>
          <p:cNvPr id="13" name="Oval 12"/>
          <p:cNvSpPr>
            <a:spLocks noChangeAspect="1"/>
          </p:cNvSpPr>
          <p:nvPr/>
        </p:nvSpPr>
        <p:spPr>
          <a:xfrm>
            <a:off x="532506" y="34070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Start with </a:t>
            </a:r>
          </a:p>
          <a:p>
            <a:pPr algn="ctr">
              <a:lnSpc>
                <a:spcPct val="90000"/>
              </a:lnSpc>
            </a:pPr>
            <a:r>
              <a:rPr lang="en-US" sz="1400" b="1" dirty="0" err="1">
                <a:solidFill>
                  <a:srgbClr val="FFFFFF"/>
                </a:solidFill>
                <a:ea typeface="Calibri" charset="0"/>
                <a:cs typeface="Calibri" charset="0"/>
              </a:rPr>
              <a:t>IaaS</a:t>
            </a:r>
            <a:endParaRPr lang="en-US" sz="1400" b="1" dirty="0">
              <a:solidFill>
                <a:srgbClr val="FFFFFF"/>
              </a:solidFill>
              <a:ea typeface="Calibri" charset="0"/>
              <a:cs typeface="Calibri" charset="0"/>
            </a:endParaRPr>
          </a:p>
        </p:txBody>
      </p:sp>
      <p:sp>
        <p:nvSpPr>
          <p:cNvPr id="14" name="Oval 13"/>
          <p:cNvSpPr>
            <a:spLocks noChangeAspect="1"/>
          </p:cNvSpPr>
          <p:nvPr/>
        </p:nvSpPr>
        <p:spPr>
          <a:xfrm>
            <a:off x="3612138" y="30895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endParaRPr lang="en-US" sz="1400" b="1" dirty="0">
              <a:solidFill>
                <a:srgbClr val="FFFFFF"/>
              </a:solidFill>
              <a:ea typeface="Calibri" charset="0"/>
              <a:cs typeface="Calibri" charset="0"/>
            </a:endParaRPr>
          </a:p>
        </p:txBody>
      </p:sp>
      <p:sp>
        <p:nvSpPr>
          <p:cNvPr id="15" name="Rectangle 14"/>
          <p:cNvSpPr/>
          <p:nvPr/>
        </p:nvSpPr>
        <p:spPr bwMode="gray">
          <a:xfrm>
            <a:off x="532506" y="4810125"/>
            <a:ext cx="212836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Lift and shift Oracle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e</a:t>
            </a:r>
            <a:r>
              <a:rPr lang="en-US" sz="1400" b="1" dirty="0">
                <a:solidFill>
                  <a:srgbClr val="FFFFFF"/>
                </a:solidFill>
              </a:rPr>
              <a:t>-Business </a:t>
            </a:r>
            <a:r>
              <a:rPr lang="en-US" sz="1400" b="1" dirty="0" smtClean="0">
                <a:solidFill>
                  <a:srgbClr val="FFFFFF"/>
                </a:solidFill>
              </a:rPr>
              <a:t>suite </a:t>
            </a:r>
            <a:br>
              <a:rPr lang="en-US" sz="1400" b="1" dirty="0" smtClean="0">
                <a:solidFill>
                  <a:srgbClr val="FFFFFF"/>
                </a:solidFill>
              </a:rPr>
            </a:br>
            <a:r>
              <a:rPr lang="en-US" sz="1400" b="1" dirty="0" smtClean="0">
                <a:solidFill>
                  <a:srgbClr val="FFFFFF"/>
                </a:solidFill>
              </a:rPr>
              <a:t>on</a:t>
            </a:r>
            <a:r>
              <a:rPr lang="en-US" sz="1400" b="1" dirty="0">
                <a:solidFill>
                  <a:srgbClr val="FFFFFF"/>
                </a:solidFill>
              </a:rPr>
              <a:t>-premises to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Oracle </a:t>
            </a:r>
            <a:r>
              <a:rPr lang="en-US" sz="1400" b="1" dirty="0">
                <a:solidFill>
                  <a:srgbClr val="FFFFFF"/>
                </a:solidFill>
              </a:rPr>
              <a:t>Cloud</a:t>
            </a:r>
          </a:p>
        </p:txBody>
      </p:sp>
      <p:sp>
        <p:nvSpPr>
          <p:cNvPr id="16" name="TextBox 15"/>
          <p:cNvSpPr txBox="1"/>
          <p:nvPr/>
        </p:nvSpPr>
        <p:spPr>
          <a:xfrm>
            <a:off x="3492815" y="3407032"/>
            <a:ext cx="1503335" cy="774915"/>
          </a:xfrm>
          <a:prstGeom prst="rect">
            <a:avLst/>
          </a:prstGeom>
          <a:noFill/>
        </p:spPr>
        <p:txBody>
          <a:bodyPr wrap="square" lIns="0" tIns="0" rIns="0" bIns="0" rtlCol="0">
            <a:noAutofit/>
          </a:bodyPr>
          <a:lstStyle/>
          <a:p>
            <a:pPr algn="ctr">
              <a:lnSpc>
                <a:spcPct val="90000"/>
              </a:lnSpc>
            </a:pPr>
            <a:r>
              <a:rPr lang="en-US" sz="1400" b="1" dirty="0">
                <a:solidFill>
                  <a:srgbClr val="FFFFFF"/>
                </a:solidFill>
                <a:ea typeface="Calibri" charset="0"/>
                <a:cs typeface="Calibri" charset="0"/>
              </a:rPr>
              <a:t>Extend </a:t>
            </a:r>
            <a:br>
              <a:rPr lang="en-US" sz="1400" b="1" dirty="0">
                <a:solidFill>
                  <a:srgbClr val="FFFFFF"/>
                </a:solidFill>
                <a:ea typeface="Calibri" charset="0"/>
                <a:cs typeface="Calibri" charset="0"/>
              </a:rPr>
            </a:br>
            <a:r>
              <a:rPr lang="en-US" sz="1400" b="1" dirty="0">
                <a:solidFill>
                  <a:srgbClr val="FFFFFF"/>
                </a:solidFill>
                <a:ea typeface="Calibri" charset="0"/>
                <a:cs typeface="Calibri" charset="0"/>
              </a:rPr>
              <a:t>On-</a:t>
            </a:r>
            <a:r>
              <a:rPr lang="en-US" sz="1400" b="1" dirty="0" err="1">
                <a:solidFill>
                  <a:srgbClr val="FFFFFF"/>
                </a:solidFill>
                <a:ea typeface="Calibri" charset="0"/>
                <a:cs typeface="Calibri" charset="0"/>
              </a:rPr>
              <a:t>Prem</a:t>
            </a:r>
            <a:r>
              <a:rPr lang="en-US" sz="1400" b="1" dirty="0">
                <a:solidFill>
                  <a:srgbClr val="FFFFFF"/>
                </a:solidFill>
                <a:ea typeface="Calibri" charset="0"/>
                <a:cs typeface="Calibri" charset="0"/>
              </a:rPr>
              <a:t> Apps </a:t>
            </a:r>
            <a:r>
              <a:rPr lang="en-US" sz="1400" b="1" dirty="0" smtClean="0">
                <a:solidFill>
                  <a:srgbClr val="FFFFFF"/>
                </a:solidFill>
                <a:ea typeface="Calibri" charset="0"/>
                <a:cs typeface="Calibri" charset="0"/>
              </a:rPr>
              <a:t/>
            </a:r>
            <a:br>
              <a:rPr lang="en-US" sz="1400" b="1" dirty="0" smtClean="0">
                <a:solidFill>
                  <a:srgbClr val="FFFFFF"/>
                </a:solidFill>
                <a:ea typeface="Calibri" charset="0"/>
                <a:cs typeface="Calibri" charset="0"/>
              </a:rPr>
            </a:br>
            <a:r>
              <a:rPr lang="en-US" sz="1400" b="1" dirty="0" smtClean="0">
                <a:solidFill>
                  <a:srgbClr val="FFFFFF"/>
                </a:solidFill>
                <a:ea typeface="Calibri" charset="0"/>
                <a:cs typeface="Calibri" charset="0"/>
              </a:rPr>
              <a:t>with </a:t>
            </a:r>
            <a:r>
              <a:rPr lang="en-US" sz="1400" b="1" dirty="0">
                <a:solidFill>
                  <a:srgbClr val="FFFFFF"/>
                </a:solidFill>
                <a:ea typeface="Calibri" charset="0"/>
                <a:cs typeface="Calibri" charset="0"/>
              </a:rPr>
              <a:t>PaaS</a:t>
            </a:r>
          </a:p>
          <a:p>
            <a:pPr>
              <a:lnSpc>
                <a:spcPct val="90000"/>
              </a:lnSpc>
            </a:pPr>
            <a:endParaRPr lang="en-US" dirty="0" smtClean="0">
              <a:solidFill>
                <a:srgbClr val="5F5F5F"/>
              </a:solidFill>
            </a:endParaRPr>
          </a:p>
        </p:txBody>
      </p:sp>
      <p:pic>
        <p:nvPicPr>
          <p:cNvPr id="17" name="Picture 16" descr="Oracle logo in white on red staging background" title="Oracle red badge logo"/>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7270" y="6277175"/>
            <a:ext cx="1625138" cy="594360"/>
          </a:xfrm>
          <a:prstGeom prst="rect">
            <a:avLst/>
          </a:prstGeom>
        </p:spPr>
      </p:pic>
      <p:pic>
        <p:nvPicPr>
          <p:cNvPr id="18" name="Picture 17" descr="clubcorp_1.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9667763" y="187537"/>
            <a:ext cx="2158900" cy="449772"/>
          </a:xfrm>
          <a:prstGeom prst="rect">
            <a:avLst/>
          </a:prstGeom>
        </p:spPr>
      </p:pic>
    </p:spTree>
    <p:extLst>
      <p:ext uri="{BB962C8B-B14F-4D97-AF65-F5344CB8AC3E}">
        <p14:creationId xmlns:p14="http://schemas.microsoft.com/office/powerpoint/2010/main" val="741398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4" name="Parallelogram 3"/>
          <p:cNvSpPr/>
          <p:nvPr/>
        </p:nvSpPr>
        <p:spPr>
          <a:xfrm>
            <a:off x="3280214" y="2962203"/>
            <a:ext cx="10111167" cy="1825844"/>
          </a:xfrm>
          <a:prstGeom prst="parallelogram">
            <a:avLst>
              <a:gd name="adj" fmla="val 36579"/>
            </a:avLst>
          </a:prstGeom>
          <a:blipFill dpi="0" rotWithShape="1">
            <a:blip r:embed="rId4" cstate="screen">
              <a:alphaModFix amt="85000"/>
              <a:extLst>
                <a:ext uri="{28A0092B-C50C-407E-A947-70E740481C1C}">
                  <a14:useLocalDpi xmlns:a14="http://schemas.microsoft.com/office/drawing/2010/main"/>
                </a:ext>
              </a:extLst>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5" name="Rectangle 4"/>
          <p:cNvSpPr/>
          <p:nvPr/>
        </p:nvSpPr>
        <p:spPr>
          <a:xfrm>
            <a:off x="4582465" y="3371038"/>
            <a:ext cx="6511147" cy="923330"/>
          </a:xfrm>
          <a:prstGeom prst="rect">
            <a:avLst/>
          </a:prstGeom>
        </p:spPr>
        <p:txBody>
          <a:bodyPr wrap="square">
            <a:spAutoFit/>
          </a:bodyPr>
          <a:lstStyle/>
          <a:p>
            <a:pPr algn="ctr"/>
            <a:r>
              <a:rPr lang="en-US" sz="5400" dirty="0" smtClean="0">
                <a:solidFill>
                  <a:srgbClr val="FFFFFF"/>
                </a:solidFill>
                <a:latin typeface="Calibri"/>
              </a:rPr>
              <a:t>Opportunity</a:t>
            </a:r>
            <a:endParaRPr lang="en-US" sz="54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2096907746"/>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
        <p:nvSpPr>
          <p:cNvPr id="10" name="Rectangle 1"/>
          <p:cNvSpPr/>
          <p:nvPr/>
        </p:nvSpPr>
        <p:spPr bwMode="gray">
          <a:xfrm>
            <a:off x="-13370" y="2354586"/>
            <a:ext cx="8798088" cy="4503414"/>
          </a:xfrm>
          <a:custGeom>
            <a:avLst/>
            <a:gdLst/>
            <a:ahLst/>
            <a:cxnLst/>
            <a:rect l="l" t="t" r="r" b="b"/>
            <a:pathLst>
              <a:path w="8798088" h="4503414">
                <a:moveTo>
                  <a:pt x="8798088" y="0"/>
                </a:moveTo>
                <a:lnTo>
                  <a:pt x="8798088" y="4503414"/>
                </a:lnTo>
                <a:lnTo>
                  <a:pt x="13320" y="4503414"/>
                </a:lnTo>
                <a:lnTo>
                  <a:pt x="12534" y="4357687"/>
                </a:lnTo>
                <a:cubicBezTo>
                  <a:pt x="8356" y="3558082"/>
                  <a:pt x="4178" y="2388079"/>
                  <a:pt x="0" y="1641388"/>
                </a:cubicBezTo>
                <a:cubicBezTo>
                  <a:pt x="3662789" y="1562886"/>
                  <a:pt x="6442780" y="887871"/>
                  <a:pt x="8417217" y="147782"/>
                </a:cubicBezTo>
                <a:close/>
              </a:path>
            </a:pathLst>
          </a:custGeom>
          <a:solidFill>
            <a:srgbClr val="000000">
              <a:alpha val="5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1" name="Rectangle 1"/>
          <p:cNvSpPr/>
          <p:nvPr/>
        </p:nvSpPr>
        <p:spPr bwMode="gray">
          <a:xfrm>
            <a:off x="-1570994" y="2257446"/>
            <a:ext cx="10414678" cy="3870311"/>
          </a:xfrm>
          <a:custGeom>
            <a:avLst/>
            <a:gdLst>
              <a:gd name="connsiteX0" fmla="*/ 6316155 w 6407595"/>
              <a:gd name="connsiteY0" fmla="*/ 3695686 h 3787126"/>
              <a:gd name="connsiteX1" fmla="*/ 13320 w 6407595"/>
              <a:gd name="connsiteY1" fmla="*/ 3695686 h 3787126"/>
              <a:gd name="connsiteX2" fmla="*/ 12534 w 6407595"/>
              <a:gd name="connsiteY2" fmla="*/ 3549959 h 3787126"/>
              <a:gd name="connsiteX3" fmla="*/ 0 w 6407595"/>
              <a:gd name="connsiteY3" fmla="*/ 833660 h 3787126"/>
              <a:gd name="connsiteX4" fmla="*/ 5989982 w 6407595"/>
              <a:gd name="connsiteY4" fmla="*/ 83897 h 3787126"/>
              <a:gd name="connsiteX5" fmla="*/ 6316155 w 6407595"/>
              <a:gd name="connsiteY5" fmla="*/ 0 h 3787126"/>
              <a:gd name="connsiteX6" fmla="*/ 6407595 w 6407595"/>
              <a:gd name="connsiteY6" fmla="*/ 3787126 h 3787126"/>
              <a:gd name="connsiteX0" fmla="*/ 6316155 w 6407595"/>
              <a:gd name="connsiteY0" fmla="*/ 3695686 h 3787126"/>
              <a:gd name="connsiteX1" fmla="*/ 12534 w 6407595"/>
              <a:gd name="connsiteY1" fmla="*/ 3549959 h 3787126"/>
              <a:gd name="connsiteX2" fmla="*/ 0 w 6407595"/>
              <a:gd name="connsiteY2" fmla="*/ 833660 h 3787126"/>
              <a:gd name="connsiteX3" fmla="*/ 5989982 w 6407595"/>
              <a:gd name="connsiteY3" fmla="*/ 83897 h 3787126"/>
              <a:gd name="connsiteX4" fmla="*/ 6316155 w 6407595"/>
              <a:gd name="connsiteY4" fmla="*/ 0 h 3787126"/>
              <a:gd name="connsiteX5" fmla="*/ 6407595 w 6407595"/>
              <a:gd name="connsiteY5" fmla="*/ 3787126 h 3787126"/>
              <a:gd name="connsiteX0" fmla="*/ 6316155 w 6407595"/>
              <a:gd name="connsiteY0" fmla="*/ 3695686 h 3787126"/>
              <a:gd name="connsiteX1" fmla="*/ 0 w 6407595"/>
              <a:gd name="connsiteY1" fmla="*/ 833660 h 3787126"/>
              <a:gd name="connsiteX2" fmla="*/ 5989982 w 6407595"/>
              <a:gd name="connsiteY2" fmla="*/ 83897 h 3787126"/>
              <a:gd name="connsiteX3" fmla="*/ 6316155 w 6407595"/>
              <a:gd name="connsiteY3" fmla="*/ 0 h 3787126"/>
              <a:gd name="connsiteX4" fmla="*/ 6407595 w 6407595"/>
              <a:gd name="connsiteY4" fmla="*/ 3787126 h 3787126"/>
              <a:gd name="connsiteX0" fmla="*/ 0 w 7965952"/>
              <a:gd name="connsiteY0" fmla="*/ 2965436 h 3787126"/>
              <a:gd name="connsiteX1" fmla="*/ 1558357 w 7965952"/>
              <a:gd name="connsiteY1" fmla="*/ 833660 h 3787126"/>
              <a:gd name="connsiteX2" fmla="*/ 7548339 w 7965952"/>
              <a:gd name="connsiteY2" fmla="*/ 83897 h 3787126"/>
              <a:gd name="connsiteX3" fmla="*/ 7874512 w 7965952"/>
              <a:gd name="connsiteY3" fmla="*/ 0 h 3787126"/>
              <a:gd name="connsiteX4" fmla="*/ 7965952 w 7965952"/>
              <a:gd name="connsiteY4" fmla="*/ 3787126 h 3787126"/>
              <a:gd name="connsiteX0" fmla="*/ 0 w 7874512"/>
              <a:gd name="connsiteY0" fmla="*/ 2965436 h 2965436"/>
              <a:gd name="connsiteX1" fmla="*/ 1558357 w 7874512"/>
              <a:gd name="connsiteY1" fmla="*/ 833660 h 2965436"/>
              <a:gd name="connsiteX2" fmla="*/ 7548339 w 7874512"/>
              <a:gd name="connsiteY2" fmla="*/ 83897 h 2965436"/>
              <a:gd name="connsiteX3" fmla="*/ 7874512 w 7874512"/>
              <a:gd name="connsiteY3" fmla="*/ 0 h 2965436"/>
              <a:gd name="connsiteX0" fmla="*/ 0 w 10414678"/>
              <a:gd name="connsiteY0" fmla="*/ 3870311 h 3870311"/>
              <a:gd name="connsiteX1" fmla="*/ 1558357 w 10414678"/>
              <a:gd name="connsiteY1" fmla="*/ 1738535 h 3870311"/>
              <a:gd name="connsiteX2" fmla="*/ 7548339 w 10414678"/>
              <a:gd name="connsiteY2" fmla="*/ 988772 h 3870311"/>
              <a:gd name="connsiteX3" fmla="*/ 10414678 w 10414678"/>
              <a:gd name="connsiteY3" fmla="*/ 0 h 3870311"/>
              <a:gd name="connsiteX0" fmla="*/ 0 w 10414678"/>
              <a:gd name="connsiteY0" fmla="*/ 3870311 h 3870311"/>
              <a:gd name="connsiteX1" fmla="*/ 1558357 w 10414678"/>
              <a:gd name="connsiteY1" fmla="*/ 1738535 h 3870311"/>
              <a:gd name="connsiteX2" fmla="*/ 7548339 w 10414678"/>
              <a:gd name="connsiteY2" fmla="*/ 988772 h 3870311"/>
              <a:gd name="connsiteX3" fmla="*/ 10414678 w 10414678"/>
              <a:gd name="connsiteY3" fmla="*/ 0 h 3870311"/>
            </a:gdLst>
            <a:ahLst/>
            <a:cxnLst>
              <a:cxn ang="0">
                <a:pos x="connsiteX0" y="connsiteY0"/>
              </a:cxn>
              <a:cxn ang="0">
                <a:pos x="connsiteX1" y="connsiteY1"/>
              </a:cxn>
              <a:cxn ang="0">
                <a:pos x="connsiteX2" y="connsiteY2"/>
              </a:cxn>
              <a:cxn ang="0">
                <a:pos x="connsiteX3" y="connsiteY3"/>
              </a:cxn>
            </a:cxnLst>
            <a:rect l="l" t="t" r="r" b="b"/>
            <a:pathLst>
              <a:path w="10414678" h="3870311">
                <a:moveTo>
                  <a:pt x="0" y="3870311"/>
                </a:moveTo>
                <a:lnTo>
                  <a:pt x="1558357" y="1738535"/>
                </a:lnTo>
                <a:cubicBezTo>
                  <a:pt x="3913007" y="1688070"/>
                  <a:pt x="5902827" y="1391086"/>
                  <a:pt x="7548339" y="988772"/>
                </a:cubicBezTo>
                <a:cubicBezTo>
                  <a:pt x="8503785" y="659181"/>
                  <a:pt x="9697372" y="488341"/>
                  <a:pt x="10414678" y="0"/>
                </a:cubicBezTo>
              </a:path>
            </a:pathLst>
          </a:custGeom>
          <a:noFill/>
          <a:ln w="57150" cmpd="sng">
            <a:solidFill>
              <a:srgbClr val="FFFFFF"/>
            </a:solidFill>
            <a:prstDash val="solid"/>
            <a:miter lim="800000"/>
            <a:headEnd type="none"/>
            <a:tailEnd type="triangle"/>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2" name="Rectangle 11"/>
          <p:cNvSpPr/>
          <p:nvPr/>
        </p:nvSpPr>
        <p:spPr bwMode="gray">
          <a:xfrm>
            <a:off x="6418087" y="3744657"/>
            <a:ext cx="2281145" cy="1877437"/>
          </a:xfrm>
          <a:prstGeom prst="rect">
            <a:avLst/>
          </a:prstGeom>
        </p:spPr>
        <p:txBody>
          <a:bodyPr wrap="square" lIns="0" tIns="0" rIns="0" bIns="0">
            <a:spAutoFit/>
          </a:bodyPr>
          <a:lstStyle/>
          <a:p>
            <a:pPr marL="138113" indent="-138113">
              <a:spcAft>
                <a:spcPts val="600"/>
              </a:spcAft>
              <a:buFont typeface="Arial"/>
              <a:buChar char="•"/>
            </a:pPr>
            <a:r>
              <a:rPr lang="en-US" sz="1400" b="1" dirty="0" smtClean="0">
                <a:solidFill>
                  <a:srgbClr val="FFFFFF"/>
                </a:solidFill>
              </a:rPr>
              <a:t>Added additional modules for ERP</a:t>
            </a:r>
            <a:r>
              <a:rPr lang="en-US" sz="1400" b="1" dirty="0">
                <a:solidFill>
                  <a:srgbClr val="FFFFFF"/>
                </a:solidFill>
              </a:rPr>
              <a:t>, EPM, HCM, and </a:t>
            </a:r>
            <a:r>
              <a:rPr lang="en-US" sz="1400" b="1" dirty="0" smtClean="0">
                <a:solidFill>
                  <a:srgbClr val="FFFFFF"/>
                </a:solidFill>
              </a:rPr>
              <a:t>POS </a:t>
            </a:r>
            <a:r>
              <a:rPr lang="en-US" sz="1400" b="1" dirty="0">
                <a:solidFill>
                  <a:srgbClr val="FFFFFF"/>
                </a:solidFill>
              </a:rPr>
              <a:t>to transform the member </a:t>
            </a:r>
            <a:r>
              <a:rPr lang="en-US" sz="1400" b="1" dirty="0" smtClean="0">
                <a:solidFill>
                  <a:srgbClr val="FFFFFF"/>
                </a:solidFill>
              </a:rPr>
              <a:t>experience </a:t>
            </a:r>
          </a:p>
          <a:p>
            <a:pPr marL="138113" indent="-138113">
              <a:spcAft>
                <a:spcPts val="600"/>
              </a:spcAft>
              <a:buFont typeface="Arial"/>
              <a:buChar char="•"/>
            </a:pPr>
            <a:r>
              <a:rPr lang="en-US" sz="1400" b="1" dirty="0">
                <a:solidFill>
                  <a:srgbClr val="FFFFFF"/>
                </a:solidFill>
              </a:rPr>
              <a:t>I</a:t>
            </a:r>
            <a:r>
              <a:rPr lang="en-US" sz="1400" b="1" dirty="0" smtClean="0">
                <a:solidFill>
                  <a:srgbClr val="FFFFFF"/>
                </a:solidFill>
              </a:rPr>
              <a:t>mprove decision-making via real-time data access</a:t>
            </a:r>
            <a:endParaRPr lang="en-US" sz="1400" b="1" dirty="0">
              <a:solidFill>
                <a:srgbClr val="FFFFFF"/>
              </a:solidFill>
            </a:endParaRPr>
          </a:p>
          <a:p>
            <a:pPr marL="138113" indent="-138113">
              <a:spcAft>
                <a:spcPts val="600"/>
              </a:spcAft>
              <a:buFont typeface="Arial"/>
              <a:buChar char="•"/>
            </a:pPr>
            <a:r>
              <a:rPr lang="en-US" sz="1400" b="1" dirty="0">
                <a:solidFill>
                  <a:srgbClr val="FFFFFF"/>
                </a:solidFill>
              </a:rPr>
              <a:t>Integrate </a:t>
            </a:r>
            <a:r>
              <a:rPr lang="en-US" sz="1400" b="1" dirty="0" smtClean="0">
                <a:solidFill>
                  <a:srgbClr val="FFFFFF"/>
                </a:solidFill>
              </a:rPr>
              <a:t>with </a:t>
            </a:r>
            <a:br>
              <a:rPr lang="en-US" sz="1400" b="1" dirty="0" smtClean="0">
                <a:solidFill>
                  <a:srgbClr val="FFFFFF"/>
                </a:solidFill>
              </a:rPr>
            </a:br>
            <a:r>
              <a:rPr lang="en-US" sz="1400" b="1" dirty="0" smtClean="0">
                <a:solidFill>
                  <a:srgbClr val="FFFFFF"/>
                </a:solidFill>
              </a:rPr>
              <a:t>non</a:t>
            </a:r>
            <a:r>
              <a:rPr lang="en-US" sz="1400" b="1" dirty="0">
                <a:solidFill>
                  <a:srgbClr val="FFFFFF"/>
                </a:solidFill>
              </a:rPr>
              <a:t>-Oracle apps</a:t>
            </a:r>
          </a:p>
        </p:txBody>
      </p:sp>
      <p:sp>
        <p:nvSpPr>
          <p:cNvPr id="13" name="Rectangle 12"/>
          <p:cNvSpPr/>
          <p:nvPr/>
        </p:nvSpPr>
        <p:spPr bwMode="gray">
          <a:xfrm>
            <a:off x="3625817" y="4453943"/>
            <a:ext cx="212354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Extend </a:t>
            </a:r>
            <a:r>
              <a:rPr lang="en-US" sz="1400" b="1" dirty="0" smtClean="0">
                <a:solidFill>
                  <a:srgbClr val="FFFFFF"/>
                </a:solidFill>
              </a:rPr>
              <a:t>legacy ERP and HCM apps using </a:t>
            </a:r>
            <a:r>
              <a:rPr lang="en-US" sz="1400" b="1" dirty="0">
                <a:solidFill>
                  <a:srgbClr val="FFFFFF"/>
                </a:solidFill>
              </a:rPr>
              <a:t>Integration, Java, and Database Cloud </a:t>
            </a:r>
            <a:r>
              <a:rPr lang="en-US" sz="1400" b="1" dirty="0" smtClean="0">
                <a:solidFill>
                  <a:srgbClr val="FFFFFF"/>
                </a:solidFill>
              </a:rPr>
              <a:t>Services</a:t>
            </a:r>
            <a:endParaRPr lang="en-US" sz="1400" b="1" dirty="0">
              <a:solidFill>
                <a:srgbClr val="FFFFFF"/>
              </a:solidFill>
            </a:endParaRPr>
          </a:p>
        </p:txBody>
      </p:sp>
      <p:sp>
        <p:nvSpPr>
          <p:cNvPr id="14" name="Oval 13"/>
          <p:cNvSpPr>
            <a:spLocks noChangeAspect="1"/>
          </p:cNvSpPr>
          <p:nvPr/>
        </p:nvSpPr>
        <p:spPr>
          <a:xfrm>
            <a:off x="532506" y="34070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Start with </a:t>
            </a:r>
          </a:p>
          <a:p>
            <a:pPr algn="ctr">
              <a:lnSpc>
                <a:spcPct val="90000"/>
              </a:lnSpc>
            </a:pPr>
            <a:r>
              <a:rPr lang="en-US" sz="1400" b="1" dirty="0" err="1">
                <a:solidFill>
                  <a:srgbClr val="FFFFFF"/>
                </a:solidFill>
                <a:ea typeface="Calibri" charset="0"/>
                <a:cs typeface="Calibri" charset="0"/>
              </a:rPr>
              <a:t>IaaS</a:t>
            </a:r>
            <a:endParaRPr lang="en-US" sz="1400" b="1" dirty="0">
              <a:solidFill>
                <a:srgbClr val="FFFFFF"/>
              </a:solidFill>
              <a:ea typeface="Calibri" charset="0"/>
              <a:cs typeface="Calibri" charset="0"/>
            </a:endParaRPr>
          </a:p>
        </p:txBody>
      </p:sp>
      <p:sp>
        <p:nvSpPr>
          <p:cNvPr id="15" name="Oval 14"/>
          <p:cNvSpPr>
            <a:spLocks noChangeAspect="1"/>
          </p:cNvSpPr>
          <p:nvPr/>
        </p:nvSpPr>
        <p:spPr>
          <a:xfrm>
            <a:off x="3612138" y="30895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endParaRPr lang="en-US" sz="1400" b="1" dirty="0">
              <a:solidFill>
                <a:srgbClr val="FFFFFF"/>
              </a:solidFill>
              <a:ea typeface="Calibri" charset="0"/>
              <a:cs typeface="Calibri" charset="0"/>
            </a:endParaRPr>
          </a:p>
        </p:txBody>
      </p:sp>
      <p:sp>
        <p:nvSpPr>
          <p:cNvPr id="16" name="Oval 15"/>
          <p:cNvSpPr>
            <a:spLocks noChangeAspect="1"/>
          </p:cNvSpPr>
          <p:nvPr/>
        </p:nvSpPr>
        <p:spPr>
          <a:xfrm>
            <a:off x="6422286" y="23910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Add </a:t>
            </a:r>
            <a:r>
              <a:rPr lang="en-US" sz="1400" b="1" dirty="0" err="1">
                <a:solidFill>
                  <a:srgbClr val="FFFFFF"/>
                </a:solidFill>
                <a:ea typeface="Calibri" charset="0"/>
                <a:cs typeface="Calibri" charset="0"/>
              </a:rPr>
              <a:t>SaaS</a:t>
            </a:r>
            <a:endParaRPr lang="en-US" sz="1400" b="1" dirty="0">
              <a:solidFill>
                <a:srgbClr val="FFFFFF"/>
              </a:solidFill>
              <a:ea typeface="Calibri" charset="0"/>
              <a:cs typeface="Calibri" charset="0"/>
            </a:endParaRPr>
          </a:p>
        </p:txBody>
      </p:sp>
      <p:sp>
        <p:nvSpPr>
          <p:cNvPr id="17" name="Rectangle 16"/>
          <p:cNvSpPr/>
          <p:nvPr/>
        </p:nvSpPr>
        <p:spPr bwMode="gray">
          <a:xfrm>
            <a:off x="532506" y="4810125"/>
            <a:ext cx="212836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Lift and shift Oracle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e</a:t>
            </a:r>
            <a:r>
              <a:rPr lang="en-US" sz="1400" b="1" dirty="0">
                <a:solidFill>
                  <a:srgbClr val="FFFFFF"/>
                </a:solidFill>
              </a:rPr>
              <a:t>-Business </a:t>
            </a:r>
            <a:r>
              <a:rPr lang="en-US" sz="1400" b="1" dirty="0" smtClean="0">
                <a:solidFill>
                  <a:srgbClr val="FFFFFF"/>
                </a:solidFill>
              </a:rPr>
              <a:t>suite </a:t>
            </a:r>
            <a:br>
              <a:rPr lang="en-US" sz="1400" b="1" dirty="0" smtClean="0">
                <a:solidFill>
                  <a:srgbClr val="FFFFFF"/>
                </a:solidFill>
              </a:rPr>
            </a:br>
            <a:r>
              <a:rPr lang="en-US" sz="1400" b="1" dirty="0" smtClean="0">
                <a:solidFill>
                  <a:srgbClr val="FFFFFF"/>
                </a:solidFill>
              </a:rPr>
              <a:t>on</a:t>
            </a:r>
            <a:r>
              <a:rPr lang="en-US" sz="1400" b="1" dirty="0">
                <a:solidFill>
                  <a:srgbClr val="FFFFFF"/>
                </a:solidFill>
              </a:rPr>
              <a:t>-premises to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Oracle </a:t>
            </a:r>
            <a:r>
              <a:rPr lang="en-US" sz="1400" b="1" dirty="0">
                <a:solidFill>
                  <a:srgbClr val="FFFFFF"/>
                </a:solidFill>
              </a:rPr>
              <a:t>Cloud</a:t>
            </a:r>
          </a:p>
        </p:txBody>
      </p:sp>
      <p:sp>
        <p:nvSpPr>
          <p:cNvPr id="18" name="TextBox 17"/>
          <p:cNvSpPr txBox="1"/>
          <p:nvPr/>
        </p:nvSpPr>
        <p:spPr>
          <a:xfrm>
            <a:off x="3492815" y="3407032"/>
            <a:ext cx="1503335" cy="774915"/>
          </a:xfrm>
          <a:prstGeom prst="rect">
            <a:avLst/>
          </a:prstGeom>
          <a:noFill/>
        </p:spPr>
        <p:txBody>
          <a:bodyPr wrap="square" lIns="0" tIns="0" rIns="0" bIns="0" rtlCol="0">
            <a:noAutofit/>
          </a:bodyPr>
          <a:lstStyle/>
          <a:p>
            <a:pPr algn="ctr">
              <a:lnSpc>
                <a:spcPct val="90000"/>
              </a:lnSpc>
            </a:pPr>
            <a:r>
              <a:rPr lang="en-US" sz="1400" b="1" dirty="0">
                <a:solidFill>
                  <a:srgbClr val="FFFFFF"/>
                </a:solidFill>
                <a:ea typeface="Calibri" charset="0"/>
                <a:cs typeface="Calibri" charset="0"/>
              </a:rPr>
              <a:t>Extend </a:t>
            </a:r>
            <a:br>
              <a:rPr lang="en-US" sz="1400" b="1" dirty="0">
                <a:solidFill>
                  <a:srgbClr val="FFFFFF"/>
                </a:solidFill>
                <a:ea typeface="Calibri" charset="0"/>
                <a:cs typeface="Calibri" charset="0"/>
              </a:rPr>
            </a:br>
            <a:r>
              <a:rPr lang="en-US" sz="1400" b="1" dirty="0">
                <a:solidFill>
                  <a:srgbClr val="FFFFFF"/>
                </a:solidFill>
                <a:ea typeface="Calibri" charset="0"/>
                <a:cs typeface="Calibri" charset="0"/>
              </a:rPr>
              <a:t>On-</a:t>
            </a:r>
            <a:r>
              <a:rPr lang="en-US" sz="1400" b="1" dirty="0" err="1">
                <a:solidFill>
                  <a:srgbClr val="FFFFFF"/>
                </a:solidFill>
                <a:ea typeface="Calibri" charset="0"/>
                <a:cs typeface="Calibri" charset="0"/>
              </a:rPr>
              <a:t>Prem</a:t>
            </a:r>
            <a:r>
              <a:rPr lang="en-US" sz="1400" b="1" dirty="0">
                <a:solidFill>
                  <a:srgbClr val="FFFFFF"/>
                </a:solidFill>
                <a:ea typeface="Calibri" charset="0"/>
                <a:cs typeface="Calibri" charset="0"/>
              </a:rPr>
              <a:t> Apps </a:t>
            </a:r>
            <a:r>
              <a:rPr lang="en-US" sz="1400" b="1" dirty="0" smtClean="0">
                <a:solidFill>
                  <a:srgbClr val="FFFFFF"/>
                </a:solidFill>
                <a:ea typeface="Calibri" charset="0"/>
                <a:cs typeface="Calibri" charset="0"/>
              </a:rPr>
              <a:t/>
            </a:r>
            <a:br>
              <a:rPr lang="en-US" sz="1400" b="1" dirty="0" smtClean="0">
                <a:solidFill>
                  <a:srgbClr val="FFFFFF"/>
                </a:solidFill>
                <a:ea typeface="Calibri" charset="0"/>
                <a:cs typeface="Calibri" charset="0"/>
              </a:rPr>
            </a:br>
            <a:r>
              <a:rPr lang="en-US" sz="1400" b="1" dirty="0" smtClean="0">
                <a:solidFill>
                  <a:srgbClr val="FFFFFF"/>
                </a:solidFill>
                <a:ea typeface="Calibri" charset="0"/>
                <a:cs typeface="Calibri" charset="0"/>
              </a:rPr>
              <a:t>with </a:t>
            </a:r>
            <a:r>
              <a:rPr lang="en-US" sz="1400" b="1" dirty="0">
                <a:solidFill>
                  <a:srgbClr val="FFFFFF"/>
                </a:solidFill>
                <a:ea typeface="Calibri" charset="0"/>
                <a:cs typeface="Calibri" charset="0"/>
              </a:rPr>
              <a:t>PaaS</a:t>
            </a:r>
          </a:p>
          <a:p>
            <a:pPr>
              <a:lnSpc>
                <a:spcPct val="90000"/>
              </a:lnSpc>
            </a:pPr>
            <a:endParaRPr lang="en-US" dirty="0" smtClean="0">
              <a:solidFill>
                <a:srgbClr val="5F5F5F"/>
              </a:solidFill>
            </a:endParaRPr>
          </a:p>
        </p:txBody>
      </p:sp>
      <p:pic>
        <p:nvPicPr>
          <p:cNvPr id="19" name="Picture 18" descr="Oracle logo in white on red staging background" title="Oracle red badge logo"/>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7270" y="6277175"/>
            <a:ext cx="1625138" cy="594360"/>
          </a:xfrm>
          <a:prstGeom prst="rect">
            <a:avLst/>
          </a:prstGeom>
        </p:spPr>
      </p:pic>
      <p:pic>
        <p:nvPicPr>
          <p:cNvPr id="20" name="Picture 19" descr="clubcorp_1.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9667763" y="187537"/>
            <a:ext cx="2158900" cy="449772"/>
          </a:xfrm>
          <a:prstGeom prst="rect">
            <a:avLst/>
          </a:prstGeom>
        </p:spPr>
      </p:pic>
    </p:spTree>
    <p:extLst>
      <p:ext uri="{BB962C8B-B14F-4D97-AF65-F5344CB8AC3E}">
        <p14:creationId xmlns:p14="http://schemas.microsoft.com/office/powerpoint/2010/main" val="184538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7"/>
          <p:cNvSpPr/>
          <p:nvPr/>
        </p:nvSpPr>
        <p:spPr bwMode="gray">
          <a:xfrm>
            <a:off x="-13369" y="473239"/>
            <a:ext cx="12202194" cy="6412493"/>
          </a:xfrm>
          <a:custGeom>
            <a:avLst/>
            <a:gdLst>
              <a:gd name="connsiteX0" fmla="*/ 0 w 12188825"/>
              <a:gd name="connsiteY0" fmla="*/ 0 h 6051545"/>
              <a:gd name="connsiteX1" fmla="*/ 12188825 w 12188825"/>
              <a:gd name="connsiteY1" fmla="*/ 0 h 6051545"/>
              <a:gd name="connsiteX2" fmla="*/ 12188825 w 12188825"/>
              <a:gd name="connsiteY2" fmla="*/ 6051545 h 6051545"/>
              <a:gd name="connsiteX3" fmla="*/ 0 w 12188825"/>
              <a:gd name="connsiteY3" fmla="*/ 6051545 h 6051545"/>
              <a:gd name="connsiteX4" fmla="*/ 0 w 12188825"/>
              <a:gd name="connsiteY4" fmla="*/ 0 h 6051545"/>
              <a:gd name="connsiteX0" fmla="*/ 0 w 12202194"/>
              <a:gd name="connsiteY0" fmla="*/ 3796632 h 6051545"/>
              <a:gd name="connsiteX1" fmla="*/ 12202194 w 12202194"/>
              <a:gd name="connsiteY1" fmla="*/ 0 h 6051545"/>
              <a:gd name="connsiteX2" fmla="*/ 12202194 w 12202194"/>
              <a:gd name="connsiteY2" fmla="*/ 6051545 h 6051545"/>
              <a:gd name="connsiteX3" fmla="*/ 13369 w 12202194"/>
              <a:gd name="connsiteY3" fmla="*/ 6051545 h 6051545"/>
              <a:gd name="connsiteX4" fmla="*/ 0 w 12202194"/>
              <a:gd name="connsiteY4" fmla="*/ 3796632 h 6051545"/>
              <a:gd name="connsiteX0" fmla="*/ 0 w 12202194"/>
              <a:gd name="connsiteY0" fmla="*/ 3796632 h 6051545"/>
              <a:gd name="connsiteX1" fmla="*/ 12202194 w 12202194"/>
              <a:gd name="connsiteY1" fmla="*/ 0 h 6051545"/>
              <a:gd name="connsiteX2" fmla="*/ 12202194 w 12202194"/>
              <a:gd name="connsiteY2" fmla="*/ 6051545 h 6051545"/>
              <a:gd name="connsiteX3" fmla="*/ 13369 w 12202194"/>
              <a:gd name="connsiteY3" fmla="*/ 6051545 h 6051545"/>
              <a:gd name="connsiteX4" fmla="*/ 0 w 12202194"/>
              <a:gd name="connsiteY4" fmla="*/ 3796632 h 6051545"/>
              <a:gd name="connsiteX0" fmla="*/ 0 w 12202194"/>
              <a:gd name="connsiteY0" fmla="*/ 3796632 h 6051545"/>
              <a:gd name="connsiteX1" fmla="*/ 12202194 w 12202194"/>
              <a:gd name="connsiteY1" fmla="*/ 0 h 6051545"/>
              <a:gd name="connsiteX2" fmla="*/ 12202194 w 12202194"/>
              <a:gd name="connsiteY2" fmla="*/ 6051545 h 6051545"/>
              <a:gd name="connsiteX3" fmla="*/ 13369 w 12202194"/>
              <a:gd name="connsiteY3" fmla="*/ 6051545 h 6051545"/>
              <a:gd name="connsiteX4" fmla="*/ 0 w 12202194"/>
              <a:gd name="connsiteY4" fmla="*/ 3796632 h 6051545"/>
              <a:gd name="connsiteX0" fmla="*/ 0 w 12202194"/>
              <a:gd name="connsiteY0" fmla="*/ 3342106 h 6051545"/>
              <a:gd name="connsiteX1" fmla="*/ 12202194 w 12202194"/>
              <a:gd name="connsiteY1" fmla="*/ 0 h 6051545"/>
              <a:gd name="connsiteX2" fmla="*/ 12202194 w 12202194"/>
              <a:gd name="connsiteY2" fmla="*/ 6051545 h 6051545"/>
              <a:gd name="connsiteX3" fmla="*/ 13369 w 12202194"/>
              <a:gd name="connsiteY3" fmla="*/ 6051545 h 6051545"/>
              <a:gd name="connsiteX4" fmla="*/ 0 w 12202194"/>
              <a:gd name="connsiteY4" fmla="*/ 3342106 h 6051545"/>
              <a:gd name="connsiteX0" fmla="*/ 0 w 12202194"/>
              <a:gd name="connsiteY0" fmla="*/ 3342106 h 6051545"/>
              <a:gd name="connsiteX1" fmla="*/ 12202194 w 12202194"/>
              <a:gd name="connsiteY1" fmla="*/ 0 h 6051545"/>
              <a:gd name="connsiteX2" fmla="*/ 12202194 w 12202194"/>
              <a:gd name="connsiteY2" fmla="*/ 6051545 h 6051545"/>
              <a:gd name="connsiteX3" fmla="*/ 13369 w 12202194"/>
              <a:gd name="connsiteY3" fmla="*/ 6051545 h 6051545"/>
              <a:gd name="connsiteX4" fmla="*/ 0 w 12202194"/>
              <a:gd name="connsiteY4" fmla="*/ 3342106 h 6051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2194" h="6051545">
                <a:moveTo>
                  <a:pt x="0" y="3342106"/>
                </a:moveTo>
                <a:cubicBezTo>
                  <a:pt x="8372088" y="3172773"/>
                  <a:pt x="12132009" y="62386"/>
                  <a:pt x="12202194" y="0"/>
                </a:cubicBezTo>
                <a:lnTo>
                  <a:pt x="12202194" y="6051545"/>
                </a:lnTo>
                <a:lnTo>
                  <a:pt x="13369" y="6051545"/>
                </a:lnTo>
                <a:cubicBezTo>
                  <a:pt x="8913" y="5299907"/>
                  <a:pt x="4456" y="4093744"/>
                  <a:pt x="0" y="3342106"/>
                </a:cubicBezTo>
                <a:close/>
              </a:path>
            </a:pathLst>
          </a:custGeom>
          <a:solidFill>
            <a:srgbClr val="000000">
              <a:alpha val="5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7" name="Slide Number Placeholder 5"/>
          <p:cNvSpPr txBox="1">
            <a:spLocks/>
          </p:cNvSpPr>
          <p:nvPr/>
        </p:nvSpPr>
        <p:spPr>
          <a:xfrm>
            <a:off x="11276263" y="6556248"/>
            <a:ext cx="381661" cy="182880"/>
          </a:xfrm>
          <a:prstGeom prst="rect">
            <a:avLst/>
          </a:prstGeom>
        </p:spPr>
        <p:txBody>
          <a:bodyPr vert="horz" wrap="none" lIns="0" tIns="0" rIns="0" bIns="0" rtlCol="0" anchor="ctr" anchorCtr="0">
            <a:noAutofit/>
          </a:bodyPr>
          <a:lstStyle>
            <a:defPPr>
              <a:defRPr lang="en-US"/>
            </a:defPPr>
            <a:lvl1pPr marL="0" algn="r" defTabSz="914400" rtl="0" eaLnBrk="1" latinLnBrk="0" hangingPunct="1">
              <a:defRPr sz="8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51EAA63-D034-42AE-91FA-B13B9518C7BE}" type="slidenum">
              <a:rPr lang="en-US" smtClean="0">
                <a:solidFill>
                  <a:srgbClr val="FFFFFF"/>
                </a:solidFill>
              </a:rPr>
              <a:pPr/>
              <a:t>61</a:t>
            </a:fld>
            <a:endParaRPr lang="en-US" dirty="0">
              <a:solidFill>
                <a:srgbClr val="FFFFFF"/>
              </a:solidFill>
            </a:endParaRPr>
          </a:p>
        </p:txBody>
      </p:sp>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
        <p:nvSpPr>
          <p:cNvPr id="11" name="Rectangle 10"/>
          <p:cNvSpPr/>
          <p:nvPr/>
        </p:nvSpPr>
        <p:spPr bwMode="gray">
          <a:xfrm>
            <a:off x="9279369" y="2765493"/>
            <a:ext cx="2180739" cy="1661993"/>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Establish cohesive, secure platform to add new clubs, members, and employees</a:t>
            </a:r>
          </a:p>
          <a:p>
            <a:pPr marL="138113" indent="-138113">
              <a:spcAft>
                <a:spcPts val="600"/>
              </a:spcAft>
              <a:buFont typeface="Arial"/>
              <a:buChar char="•"/>
            </a:pPr>
            <a:r>
              <a:rPr lang="en-US" sz="1400" b="1" dirty="0">
                <a:solidFill>
                  <a:srgbClr val="FFFFFF"/>
                </a:solidFill>
              </a:rPr>
              <a:t>Invest in innovation versus maintenance, </a:t>
            </a:r>
            <a:r>
              <a:rPr lang="en-US" sz="1400" b="1" dirty="0" smtClean="0">
                <a:solidFill>
                  <a:srgbClr val="FFFFFF"/>
                </a:solidFill>
              </a:rPr>
              <a:t>60% TCO savings</a:t>
            </a:r>
            <a:endParaRPr lang="en-US" sz="1400" b="1" dirty="0">
              <a:solidFill>
                <a:srgbClr val="FFFFFF"/>
              </a:solidFill>
            </a:endParaRPr>
          </a:p>
          <a:p>
            <a:pPr marL="138113" indent="-138113">
              <a:spcAft>
                <a:spcPts val="600"/>
              </a:spcAft>
              <a:buFont typeface="Arial"/>
              <a:buChar char="•"/>
            </a:pPr>
            <a:r>
              <a:rPr lang="en-US" sz="1400" b="1" dirty="0">
                <a:solidFill>
                  <a:srgbClr val="FFFFFF"/>
                </a:solidFill>
              </a:rPr>
              <a:t>Retire the data center</a:t>
            </a:r>
          </a:p>
        </p:txBody>
      </p:sp>
      <p:sp>
        <p:nvSpPr>
          <p:cNvPr id="13" name="Rectangle 1"/>
          <p:cNvSpPr/>
          <p:nvPr/>
        </p:nvSpPr>
        <p:spPr bwMode="gray">
          <a:xfrm>
            <a:off x="-1603364" y="1107365"/>
            <a:ext cx="12826336" cy="5029936"/>
          </a:xfrm>
          <a:custGeom>
            <a:avLst/>
            <a:gdLst>
              <a:gd name="connsiteX0" fmla="*/ 6316155 w 6407595"/>
              <a:gd name="connsiteY0" fmla="*/ 3695686 h 3787126"/>
              <a:gd name="connsiteX1" fmla="*/ 13320 w 6407595"/>
              <a:gd name="connsiteY1" fmla="*/ 3695686 h 3787126"/>
              <a:gd name="connsiteX2" fmla="*/ 12534 w 6407595"/>
              <a:gd name="connsiteY2" fmla="*/ 3549959 h 3787126"/>
              <a:gd name="connsiteX3" fmla="*/ 0 w 6407595"/>
              <a:gd name="connsiteY3" fmla="*/ 833660 h 3787126"/>
              <a:gd name="connsiteX4" fmla="*/ 5989982 w 6407595"/>
              <a:gd name="connsiteY4" fmla="*/ 83897 h 3787126"/>
              <a:gd name="connsiteX5" fmla="*/ 6316155 w 6407595"/>
              <a:gd name="connsiteY5" fmla="*/ 0 h 3787126"/>
              <a:gd name="connsiteX6" fmla="*/ 6407595 w 6407595"/>
              <a:gd name="connsiteY6" fmla="*/ 3787126 h 3787126"/>
              <a:gd name="connsiteX0" fmla="*/ 6316155 w 6407595"/>
              <a:gd name="connsiteY0" fmla="*/ 3695686 h 3787126"/>
              <a:gd name="connsiteX1" fmla="*/ 12534 w 6407595"/>
              <a:gd name="connsiteY1" fmla="*/ 3549959 h 3787126"/>
              <a:gd name="connsiteX2" fmla="*/ 0 w 6407595"/>
              <a:gd name="connsiteY2" fmla="*/ 833660 h 3787126"/>
              <a:gd name="connsiteX3" fmla="*/ 5989982 w 6407595"/>
              <a:gd name="connsiteY3" fmla="*/ 83897 h 3787126"/>
              <a:gd name="connsiteX4" fmla="*/ 6316155 w 6407595"/>
              <a:gd name="connsiteY4" fmla="*/ 0 h 3787126"/>
              <a:gd name="connsiteX5" fmla="*/ 6407595 w 6407595"/>
              <a:gd name="connsiteY5" fmla="*/ 3787126 h 3787126"/>
              <a:gd name="connsiteX0" fmla="*/ 6316155 w 6407595"/>
              <a:gd name="connsiteY0" fmla="*/ 3695686 h 3787126"/>
              <a:gd name="connsiteX1" fmla="*/ 0 w 6407595"/>
              <a:gd name="connsiteY1" fmla="*/ 833660 h 3787126"/>
              <a:gd name="connsiteX2" fmla="*/ 5989982 w 6407595"/>
              <a:gd name="connsiteY2" fmla="*/ 83897 h 3787126"/>
              <a:gd name="connsiteX3" fmla="*/ 6316155 w 6407595"/>
              <a:gd name="connsiteY3" fmla="*/ 0 h 3787126"/>
              <a:gd name="connsiteX4" fmla="*/ 6407595 w 6407595"/>
              <a:gd name="connsiteY4" fmla="*/ 3787126 h 3787126"/>
              <a:gd name="connsiteX0" fmla="*/ 0 w 7965952"/>
              <a:gd name="connsiteY0" fmla="*/ 2965436 h 3787126"/>
              <a:gd name="connsiteX1" fmla="*/ 1558357 w 7965952"/>
              <a:gd name="connsiteY1" fmla="*/ 833660 h 3787126"/>
              <a:gd name="connsiteX2" fmla="*/ 7548339 w 7965952"/>
              <a:gd name="connsiteY2" fmla="*/ 83897 h 3787126"/>
              <a:gd name="connsiteX3" fmla="*/ 7874512 w 7965952"/>
              <a:gd name="connsiteY3" fmla="*/ 0 h 3787126"/>
              <a:gd name="connsiteX4" fmla="*/ 7965952 w 7965952"/>
              <a:gd name="connsiteY4" fmla="*/ 3787126 h 3787126"/>
              <a:gd name="connsiteX0" fmla="*/ 0 w 7874512"/>
              <a:gd name="connsiteY0" fmla="*/ 2965436 h 2965436"/>
              <a:gd name="connsiteX1" fmla="*/ 1558357 w 7874512"/>
              <a:gd name="connsiteY1" fmla="*/ 833660 h 2965436"/>
              <a:gd name="connsiteX2" fmla="*/ 7548339 w 7874512"/>
              <a:gd name="connsiteY2" fmla="*/ 83897 h 2965436"/>
              <a:gd name="connsiteX3" fmla="*/ 7874512 w 7874512"/>
              <a:gd name="connsiteY3" fmla="*/ 0 h 2965436"/>
              <a:gd name="connsiteX0" fmla="*/ 0 w 10414678"/>
              <a:gd name="connsiteY0" fmla="*/ 3870311 h 3870311"/>
              <a:gd name="connsiteX1" fmla="*/ 1558357 w 10414678"/>
              <a:gd name="connsiteY1" fmla="*/ 1738535 h 3870311"/>
              <a:gd name="connsiteX2" fmla="*/ 7548339 w 10414678"/>
              <a:gd name="connsiteY2" fmla="*/ 988772 h 3870311"/>
              <a:gd name="connsiteX3" fmla="*/ 10414678 w 10414678"/>
              <a:gd name="connsiteY3" fmla="*/ 0 h 3870311"/>
              <a:gd name="connsiteX0" fmla="*/ 0 w 10414678"/>
              <a:gd name="connsiteY0" fmla="*/ 3870311 h 3870311"/>
              <a:gd name="connsiteX1" fmla="*/ 1558357 w 10414678"/>
              <a:gd name="connsiteY1" fmla="*/ 1738535 h 3870311"/>
              <a:gd name="connsiteX2" fmla="*/ 7548339 w 10414678"/>
              <a:gd name="connsiteY2" fmla="*/ 988772 h 3870311"/>
              <a:gd name="connsiteX3" fmla="*/ 10414678 w 10414678"/>
              <a:gd name="connsiteY3" fmla="*/ 0 h 3870311"/>
              <a:gd name="connsiteX0" fmla="*/ 0 w 10417911"/>
              <a:gd name="connsiteY0" fmla="*/ 3870311 h 3870311"/>
              <a:gd name="connsiteX1" fmla="*/ 1558357 w 10417911"/>
              <a:gd name="connsiteY1" fmla="*/ 1738535 h 3870311"/>
              <a:gd name="connsiteX2" fmla="*/ 7548339 w 10417911"/>
              <a:gd name="connsiteY2" fmla="*/ 988772 h 3870311"/>
              <a:gd name="connsiteX3" fmla="*/ 10097157 w 10417911"/>
              <a:gd name="connsiteY3" fmla="*/ 171437 h 3870311"/>
              <a:gd name="connsiteX4" fmla="*/ 10414678 w 10417911"/>
              <a:gd name="connsiteY4" fmla="*/ 0 h 3870311"/>
              <a:gd name="connsiteX0" fmla="*/ 0 w 12859587"/>
              <a:gd name="connsiteY0" fmla="*/ 4965686 h 4965686"/>
              <a:gd name="connsiteX1" fmla="*/ 1558357 w 12859587"/>
              <a:gd name="connsiteY1" fmla="*/ 2833910 h 4965686"/>
              <a:gd name="connsiteX2" fmla="*/ 7548339 w 12859587"/>
              <a:gd name="connsiteY2" fmla="*/ 2084147 h 4965686"/>
              <a:gd name="connsiteX3" fmla="*/ 10097157 w 12859587"/>
              <a:gd name="connsiteY3" fmla="*/ 1266812 h 4965686"/>
              <a:gd name="connsiteX4" fmla="*/ 12859587 w 12859587"/>
              <a:gd name="connsiteY4" fmla="*/ 0 h 4965686"/>
              <a:gd name="connsiteX0" fmla="*/ 0 w 12859587"/>
              <a:gd name="connsiteY0" fmla="*/ 5013311 h 5013311"/>
              <a:gd name="connsiteX1" fmla="*/ 1558357 w 12859587"/>
              <a:gd name="connsiteY1" fmla="*/ 2881535 h 5013311"/>
              <a:gd name="connsiteX2" fmla="*/ 7548339 w 12859587"/>
              <a:gd name="connsiteY2" fmla="*/ 2131772 h 5013311"/>
              <a:gd name="connsiteX3" fmla="*/ 10097157 w 12859587"/>
              <a:gd name="connsiteY3" fmla="*/ 1314437 h 5013311"/>
              <a:gd name="connsiteX4" fmla="*/ 12859587 w 12859587"/>
              <a:gd name="connsiteY4" fmla="*/ 0 h 5013311"/>
              <a:gd name="connsiteX0" fmla="*/ 0 w 12859587"/>
              <a:gd name="connsiteY0" fmla="*/ 5013311 h 5013311"/>
              <a:gd name="connsiteX1" fmla="*/ 1558357 w 12859587"/>
              <a:gd name="connsiteY1" fmla="*/ 2881535 h 5013311"/>
              <a:gd name="connsiteX2" fmla="*/ 7548339 w 12859587"/>
              <a:gd name="connsiteY2" fmla="*/ 2131772 h 5013311"/>
              <a:gd name="connsiteX3" fmla="*/ 10097157 w 12859587"/>
              <a:gd name="connsiteY3" fmla="*/ 1314437 h 5013311"/>
              <a:gd name="connsiteX4" fmla="*/ 12859587 w 12859587"/>
              <a:gd name="connsiteY4" fmla="*/ 0 h 5013311"/>
              <a:gd name="connsiteX0" fmla="*/ 0 w 12859587"/>
              <a:gd name="connsiteY0" fmla="*/ 5013311 h 5013311"/>
              <a:gd name="connsiteX1" fmla="*/ 1558357 w 12859587"/>
              <a:gd name="connsiteY1" fmla="*/ 2881535 h 5013311"/>
              <a:gd name="connsiteX2" fmla="*/ 7548339 w 12859587"/>
              <a:gd name="connsiteY2" fmla="*/ 2131772 h 5013311"/>
              <a:gd name="connsiteX3" fmla="*/ 10097157 w 12859587"/>
              <a:gd name="connsiteY3" fmla="*/ 1314437 h 5013311"/>
              <a:gd name="connsiteX4" fmla="*/ 12859587 w 12859587"/>
              <a:gd name="connsiteY4" fmla="*/ 0 h 5013311"/>
              <a:gd name="connsiteX0" fmla="*/ 0 w 12859587"/>
              <a:gd name="connsiteY0" fmla="*/ 5013311 h 5013311"/>
              <a:gd name="connsiteX1" fmla="*/ 1558357 w 12859587"/>
              <a:gd name="connsiteY1" fmla="*/ 2881535 h 5013311"/>
              <a:gd name="connsiteX2" fmla="*/ 7548339 w 12859587"/>
              <a:gd name="connsiteY2" fmla="*/ 2131772 h 5013311"/>
              <a:gd name="connsiteX3" fmla="*/ 10097157 w 12859587"/>
              <a:gd name="connsiteY3" fmla="*/ 1314437 h 5013311"/>
              <a:gd name="connsiteX4" fmla="*/ 12859587 w 12859587"/>
              <a:gd name="connsiteY4" fmla="*/ 0 h 5013311"/>
              <a:gd name="connsiteX0" fmla="*/ 0 w 12826336"/>
              <a:gd name="connsiteY0" fmla="*/ 5029936 h 5029936"/>
              <a:gd name="connsiteX1" fmla="*/ 1558357 w 12826336"/>
              <a:gd name="connsiteY1" fmla="*/ 2898160 h 5029936"/>
              <a:gd name="connsiteX2" fmla="*/ 7548339 w 12826336"/>
              <a:gd name="connsiteY2" fmla="*/ 2148397 h 5029936"/>
              <a:gd name="connsiteX3" fmla="*/ 10097157 w 12826336"/>
              <a:gd name="connsiteY3" fmla="*/ 1331062 h 5029936"/>
              <a:gd name="connsiteX4" fmla="*/ 12826336 w 12826336"/>
              <a:gd name="connsiteY4" fmla="*/ 0 h 5029936"/>
              <a:gd name="connsiteX0" fmla="*/ 0 w 12826336"/>
              <a:gd name="connsiteY0" fmla="*/ 5029936 h 5029936"/>
              <a:gd name="connsiteX1" fmla="*/ 1558357 w 12826336"/>
              <a:gd name="connsiteY1" fmla="*/ 2898160 h 5029936"/>
              <a:gd name="connsiteX2" fmla="*/ 7548339 w 12826336"/>
              <a:gd name="connsiteY2" fmla="*/ 2148397 h 5029936"/>
              <a:gd name="connsiteX3" fmla="*/ 10113783 w 12826336"/>
              <a:gd name="connsiteY3" fmla="*/ 1364313 h 5029936"/>
              <a:gd name="connsiteX4" fmla="*/ 12826336 w 12826336"/>
              <a:gd name="connsiteY4" fmla="*/ 0 h 5029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6336" h="5029936">
                <a:moveTo>
                  <a:pt x="0" y="5029936"/>
                </a:moveTo>
                <a:lnTo>
                  <a:pt x="1558357" y="2898160"/>
                </a:lnTo>
                <a:cubicBezTo>
                  <a:pt x="3913007" y="2847695"/>
                  <a:pt x="5902827" y="2550711"/>
                  <a:pt x="7548339" y="2148397"/>
                </a:cubicBezTo>
                <a:cubicBezTo>
                  <a:pt x="8971472" y="1887214"/>
                  <a:pt x="9636060" y="1529108"/>
                  <a:pt x="10113783" y="1364313"/>
                </a:cubicBezTo>
                <a:cubicBezTo>
                  <a:pt x="10591506" y="1199518"/>
                  <a:pt x="12440019" y="330198"/>
                  <a:pt x="12826336" y="0"/>
                </a:cubicBezTo>
              </a:path>
            </a:pathLst>
          </a:custGeom>
          <a:noFill/>
          <a:ln w="57150" cmpd="sng">
            <a:solidFill>
              <a:srgbClr val="FFFFFF"/>
            </a:solidFill>
            <a:prstDash val="solid"/>
            <a:miter lim="800000"/>
            <a:headEnd type="none"/>
            <a:tailEnd type="triangle"/>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endParaRPr>
          </a:p>
        </p:txBody>
      </p:sp>
      <p:sp>
        <p:nvSpPr>
          <p:cNvPr id="14" name="Rectangle 13"/>
          <p:cNvSpPr/>
          <p:nvPr/>
        </p:nvSpPr>
        <p:spPr bwMode="gray">
          <a:xfrm>
            <a:off x="3625817" y="4453943"/>
            <a:ext cx="212354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Extend </a:t>
            </a:r>
            <a:r>
              <a:rPr lang="en-US" sz="1400" b="1" dirty="0" smtClean="0">
                <a:solidFill>
                  <a:srgbClr val="FFFFFF"/>
                </a:solidFill>
              </a:rPr>
              <a:t>legacy ERP and HCM apps using Integration, Java, and Database </a:t>
            </a:r>
            <a:r>
              <a:rPr lang="en-US" sz="1400" b="1" dirty="0">
                <a:solidFill>
                  <a:srgbClr val="FFFFFF"/>
                </a:solidFill>
              </a:rPr>
              <a:t>C</a:t>
            </a:r>
            <a:r>
              <a:rPr lang="en-US" sz="1400" b="1" dirty="0" smtClean="0">
                <a:solidFill>
                  <a:srgbClr val="FFFFFF"/>
                </a:solidFill>
              </a:rPr>
              <a:t>loud </a:t>
            </a:r>
            <a:r>
              <a:rPr lang="en-US" sz="1400" b="1" dirty="0">
                <a:solidFill>
                  <a:srgbClr val="FFFFFF"/>
                </a:solidFill>
              </a:rPr>
              <a:t>S</a:t>
            </a:r>
            <a:r>
              <a:rPr lang="en-US" sz="1400" b="1" dirty="0" smtClean="0">
                <a:solidFill>
                  <a:srgbClr val="FFFFFF"/>
                </a:solidFill>
              </a:rPr>
              <a:t>ervices</a:t>
            </a:r>
            <a:endParaRPr lang="en-US" sz="1400" b="1" dirty="0">
              <a:solidFill>
                <a:srgbClr val="FFFFFF"/>
              </a:solidFill>
            </a:endParaRPr>
          </a:p>
        </p:txBody>
      </p:sp>
      <p:sp>
        <p:nvSpPr>
          <p:cNvPr id="15" name="Oval 14"/>
          <p:cNvSpPr>
            <a:spLocks noChangeAspect="1"/>
          </p:cNvSpPr>
          <p:nvPr/>
        </p:nvSpPr>
        <p:spPr>
          <a:xfrm>
            <a:off x="532506" y="34070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Start with </a:t>
            </a:r>
          </a:p>
          <a:p>
            <a:pPr algn="ctr">
              <a:lnSpc>
                <a:spcPct val="90000"/>
              </a:lnSpc>
            </a:pPr>
            <a:r>
              <a:rPr lang="en-US" sz="1400" b="1" dirty="0" err="1">
                <a:solidFill>
                  <a:srgbClr val="FFFFFF"/>
                </a:solidFill>
                <a:ea typeface="Calibri" charset="0"/>
                <a:cs typeface="Calibri" charset="0"/>
              </a:rPr>
              <a:t>IaaS</a:t>
            </a:r>
            <a:endParaRPr lang="en-US" sz="1400" b="1" dirty="0">
              <a:solidFill>
                <a:srgbClr val="FFFFFF"/>
              </a:solidFill>
              <a:ea typeface="Calibri" charset="0"/>
              <a:cs typeface="Calibri" charset="0"/>
            </a:endParaRPr>
          </a:p>
        </p:txBody>
      </p:sp>
      <p:sp>
        <p:nvSpPr>
          <p:cNvPr id="16" name="Oval 15"/>
          <p:cNvSpPr>
            <a:spLocks noChangeAspect="1"/>
          </p:cNvSpPr>
          <p:nvPr/>
        </p:nvSpPr>
        <p:spPr>
          <a:xfrm>
            <a:off x="3612138" y="30895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endParaRPr lang="en-US" sz="1400" b="1" dirty="0">
              <a:solidFill>
                <a:srgbClr val="FFFFFF"/>
              </a:solidFill>
              <a:ea typeface="Calibri" charset="0"/>
              <a:cs typeface="Calibri" charset="0"/>
            </a:endParaRPr>
          </a:p>
        </p:txBody>
      </p:sp>
      <p:sp>
        <p:nvSpPr>
          <p:cNvPr id="17" name="Oval 16"/>
          <p:cNvSpPr>
            <a:spLocks noChangeAspect="1"/>
          </p:cNvSpPr>
          <p:nvPr/>
        </p:nvSpPr>
        <p:spPr>
          <a:xfrm>
            <a:off x="6422286" y="2391032"/>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400" b="1" dirty="0">
                <a:solidFill>
                  <a:srgbClr val="FFFFFF"/>
                </a:solidFill>
                <a:ea typeface="Calibri" charset="0"/>
                <a:cs typeface="Calibri" charset="0"/>
              </a:rPr>
              <a:t>Add </a:t>
            </a:r>
            <a:r>
              <a:rPr lang="en-US" sz="1400" b="1" dirty="0" err="1">
                <a:solidFill>
                  <a:srgbClr val="FFFFFF"/>
                </a:solidFill>
                <a:ea typeface="Calibri" charset="0"/>
                <a:cs typeface="Calibri" charset="0"/>
              </a:rPr>
              <a:t>SaaS</a:t>
            </a:r>
            <a:endParaRPr lang="en-US" sz="1400" b="1" dirty="0">
              <a:solidFill>
                <a:srgbClr val="FFFFFF"/>
              </a:solidFill>
              <a:ea typeface="Calibri" charset="0"/>
              <a:cs typeface="Calibri" charset="0"/>
            </a:endParaRPr>
          </a:p>
        </p:txBody>
      </p:sp>
      <p:sp>
        <p:nvSpPr>
          <p:cNvPr id="21" name="Oval 20"/>
          <p:cNvSpPr>
            <a:spLocks noChangeAspect="1"/>
          </p:cNvSpPr>
          <p:nvPr/>
        </p:nvSpPr>
        <p:spPr>
          <a:xfrm>
            <a:off x="9275763" y="1368519"/>
            <a:ext cx="1225364" cy="1225362"/>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endParaRPr lang="en-US" sz="1400" b="1" dirty="0">
              <a:solidFill>
                <a:srgbClr val="FFFFFF"/>
              </a:solidFill>
              <a:ea typeface="Calibri" charset="0"/>
              <a:cs typeface="Calibri" charset="0"/>
            </a:endParaRPr>
          </a:p>
        </p:txBody>
      </p:sp>
      <p:sp>
        <p:nvSpPr>
          <p:cNvPr id="18" name="Rectangle 17"/>
          <p:cNvSpPr/>
          <p:nvPr/>
        </p:nvSpPr>
        <p:spPr>
          <a:xfrm>
            <a:off x="8774700" y="1683653"/>
            <a:ext cx="2236807" cy="483722"/>
          </a:xfrm>
          <a:prstGeom prst="rect">
            <a:avLst/>
          </a:prstGeom>
        </p:spPr>
        <p:txBody>
          <a:bodyPr wrap="square">
            <a:spAutoFit/>
          </a:bodyPr>
          <a:lstStyle/>
          <a:p>
            <a:pPr algn="ctr">
              <a:lnSpc>
                <a:spcPct val="90000"/>
              </a:lnSpc>
            </a:pPr>
            <a:r>
              <a:rPr lang="en-US" sz="1400" b="1" dirty="0">
                <a:solidFill>
                  <a:srgbClr val="FFFFFF"/>
                </a:solidFill>
                <a:ea typeface="Calibri" charset="0"/>
                <a:cs typeface="Calibri" charset="0"/>
              </a:rPr>
              <a:t>Business</a:t>
            </a:r>
            <a:br>
              <a:rPr lang="en-US" sz="1400" b="1" dirty="0">
                <a:solidFill>
                  <a:srgbClr val="FFFFFF"/>
                </a:solidFill>
                <a:ea typeface="Calibri" charset="0"/>
                <a:cs typeface="Calibri" charset="0"/>
              </a:rPr>
            </a:br>
            <a:r>
              <a:rPr lang="en-US" sz="1400" b="1" spc="-20" dirty="0">
                <a:solidFill>
                  <a:srgbClr val="FFFFFF"/>
                </a:solidFill>
                <a:ea typeface="Calibri" charset="0"/>
                <a:cs typeface="Calibri" charset="0"/>
              </a:rPr>
              <a:t>Transformation</a:t>
            </a:r>
          </a:p>
        </p:txBody>
      </p:sp>
      <p:sp>
        <p:nvSpPr>
          <p:cNvPr id="19" name="Rectangle 18"/>
          <p:cNvSpPr/>
          <p:nvPr/>
        </p:nvSpPr>
        <p:spPr bwMode="gray">
          <a:xfrm>
            <a:off x="532506" y="4810125"/>
            <a:ext cx="2128369" cy="861774"/>
          </a:xfrm>
          <a:prstGeom prst="rect">
            <a:avLst/>
          </a:prstGeom>
        </p:spPr>
        <p:txBody>
          <a:bodyPr wrap="square" lIns="0" tIns="0" rIns="0" bIns="0">
            <a:spAutoFit/>
          </a:bodyPr>
          <a:lstStyle/>
          <a:p>
            <a:pPr marL="138113" indent="-138113">
              <a:spcAft>
                <a:spcPts val="600"/>
              </a:spcAft>
              <a:buFont typeface="Arial"/>
              <a:buChar char="•"/>
            </a:pPr>
            <a:r>
              <a:rPr lang="en-US" sz="1400" b="1" dirty="0">
                <a:solidFill>
                  <a:srgbClr val="FFFFFF"/>
                </a:solidFill>
              </a:rPr>
              <a:t>Lift and shift Oracle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e</a:t>
            </a:r>
            <a:r>
              <a:rPr lang="en-US" sz="1400" b="1" dirty="0">
                <a:solidFill>
                  <a:srgbClr val="FFFFFF"/>
                </a:solidFill>
              </a:rPr>
              <a:t>-Business </a:t>
            </a:r>
            <a:r>
              <a:rPr lang="en-US" sz="1400" b="1" dirty="0" smtClean="0">
                <a:solidFill>
                  <a:srgbClr val="FFFFFF"/>
                </a:solidFill>
              </a:rPr>
              <a:t>suite </a:t>
            </a:r>
            <a:br>
              <a:rPr lang="en-US" sz="1400" b="1" dirty="0" smtClean="0">
                <a:solidFill>
                  <a:srgbClr val="FFFFFF"/>
                </a:solidFill>
              </a:rPr>
            </a:br>
            <a:r>
              <a:rPr lang="en-US" sz="1400" b="1" dirty="0" smtClean="0">
                <a:solidFill>
                  <a:srgbClr val="FFFFFF"/>
                </a:solidFill>
              </a:rPr>
              <a:t>on</a:t>
            </a:r>
            <a:r>
              <a:rPr lang="en-US" sz="1400" b="1" dirty="0">
                <a:solidFill>
                  <a:srgbClr val="FFFFFF"/>
                </a:solidFill>
              </a:rPr>
              <a:t>-premises to </a:t>
            </a:r>
            <a:r>
              <a:rPr lang="en-US" sz="1400" b="1" dirty="0" smtClean="0">
                <a:solidFill>
                  <a:srgbClr val="FFFFFF"/>
                </a:solidFill>
              </a:rPr>
              <a:t/>
            </a:r>
            <a:br>
              <a:rPr lang="en-US" sz="1400" b="1" dirty="0" smtClean="0">
                <a:solidFill>
                  <a:srgbClr val="FFFFFF"/>
                </a:solidFill>
              </a:rPr>
            </a:br>
            <a:r>
              <a:rPr lang="en-US" sz="1400" b="1" dirty="0" smtClean="0">
                <a:solidFill>
                  <a:srgbClr val="FFFFFF"/>
                </a:solidFill>
              </a:rPr>
              <a:t>Oracle </a:t>
            </a:r>
            <a:r>
              <a:rPr lang="en-US" sz="1400" b="1" dirty="0">
                <a:solidFill>
                  <a:srgbClr val="FFFFFF"/>
                </a:solidFill>
              </a:rPr>
              <a:t>Cloud</a:t>
            </a:r>
          </a:p>
        </p:txBody>
      </p:sp>
      <p:sp>
        <p:nvSpPr>
          <p:cNvPr id="20" name="TextBox 19"/>
          <p:cNvSpPr txBox="1"/>
          <p:nvPr/>
        </p:nvSpPr>
        <p:spPr>
          <a:xfrm>
            <a:off x="3492815" y="3407032"/>
            <a:ext cx="1503335" cy="774915"/>
          </a:xfrm>
          <a:prstGeom prst="rect">
            <a:avLst/>
          </a:prstGeom>
          <a:noFill/>
        </p:spPr>
        <p:txBody>
          <a:bodyPr wrap="square" lIns="0" tIns="0" rIns="0" bIns="0" rtlCol="0">
            <a:noAutofit/>
          </a:bodyPr>
          <a:lstStyle/>
          <a:p>
            <a:pPr algn="ctr">
              <a:lnSpc>
                <a:spcPct val="90000"/>
              </a:lnSpc>
            </a:pPr>
            <a:r>
              <a:rPr lang="en-US" sz="1400" b="1" dirty="0">
                <a:solidFill>
                  <a:srgbClr val="FFFFFF"/>
                </a:solidFill>
                <a:ea typeface="Calibri" charset="0"/>
                <a:cs typeface="Calibri" charset="0"/>
              </a:rPr>
              <a:t>Extend </a:t>
            </a:r>
            <a:br>
              <a:rPr lang="en-US" sz="1400" b="1" dirty="0">
                <a:solidFill>
                  <a:srgbClr val="FFFFFF"/>
                </a:solidFill>
                <a:ea typeface="Calibri" charset="0"/>
                <a:cs typeface="Calibri" charset="0"/>
              </a:rPr>
            </a:br>
            <a:r>
              <a:rPr lang="en-US" sz="1400" b="1" dirty="0">
                <a:solidFill>
                  <a:srgbClr val="FFFFFF"/>
                </a:solidFill>
                <a:ea typeface="Calibri" charset="0"/>
                <a:cs typeface="Calibri" charset="0"/>
              </a:rPr>
              <a:t>On-</a:t>
            </a:r>
            <a:r>
              <a:rPr lang="en-US" sz="1400" b="1" dirty="0" err="1">
                <a:solidFill>
                  <a:srgbClr val="FFFFFF"/>
                </a:solidFill>
                <a:ea typeface="Calibri" charset="0"/>
                <a:cs typeface="Calibri" charset="0"/>
              </a:rPr>
              <a:t>Prem</a:t>
            </a:r>
            <a:r>
              <a:rPr lang="en-US" sz="1400" b="1" dirty="0">
                <a:solidFill>
                  <a:srgbClr val="FFFFFF"/>
                </a:solidFill>
                <a:ea typeface="Calibri" charset="0"/>
                <a:cs typeface="Calibri" charset="0"/>
              </a:rPr>
              <a:t> Apps </a:t>
            </a:r>
            <a:r>
              <a:rPr lang="en-US" sz="1400" b="1" dirty="0" smtClean="0">
                <a:solidFill>
                  <a:srgbClr val="FFFFFF"/>
                </a:solidFill>
                <a:ea typeface="Calibri" charset="0"/>
                <a:cs typeface="Calibri" charset="0"/>
              </a:rPr>
              <a:t/>
            </a:r>
            <a:br>
              <a:rPr lang="en-US" sz="1400" b="1" dirty="0" smtClean="0">
                <a:solidFill>
                  <a:srgbClr val="FFFFFF"/>
                </a:solidFill>
                <a:ea typeface="Calibri" charset="0"/>
                <a:cs typeface="Calibri" charset="0"/>
              </a:rPr>
            </a:br>
            <a:r>
              <a:rPr lang="en-US" sz="1400" b="1" dirty="0" smtClean="0">
                <a:solidFill>
                  <a:srgbClr val="FFFFFF"/>
                </a:solidFill>
                <a:ea typeface="Calibri" charset="0"/>
                <a:cs typeface="Calibri" charset="0"/>
              </a:rPr>
              <a:t>with </a:t>
            </a:r>
            <a:r>
              <a:rPr lang="en-US" sz="1400" b="1" dirty="0">
                <a:solidFill>
                  <a:srgbClr val="FFFFFF"/>
                </a:solidFill>
                <a:ea typeface="Calibri" charset="0"/>
                <a:cs typeface="Calibri" charset="0"/>
              </a:rPr>
              <a:t>PaaS</a:t>
            </a:r>
          </a:p>
          <a:p>
            <a:pPr>
              <a:lnSpc>
                <a:spcPct val="90000"/>
              </a:lnSpc>
            </a:pPr>
            <a:endParaRPr lang="en-US" dirty="0" smtClean="0">
              <a:solidFill>
                <a:srgbClr val="5F5F5F"/>
              </a:solidFill>
            </a:endParaRPr>
          </a:p>
        </p:txBody>
      </p:sp>
      <p:pic>
        <p:nvPicPr>
          <p:cNvPr id="22" name="Picture 21" descr="Oracle logo in white on red staging background" title="Oracle red badge logo"/>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7270" y="6277175"/>
            <a:ext cx="1625138" cy="594360"/>
          </a:xfrm>
          <a:prstGeom prst="rect">
            <a:avLst/>
          </a:prstGeom>
        </p:spPr>
      </p:pic>
      <p:sp>
        <p:nvSpPr>
          <p:cNvPr id="23" name="Rectangle 22"/>
          <p:cNvSpPr/>
          <p:nvPr/>
        </p:nvSpPr>
        <p:spPr bwMode="gray">
          <a:xfrm>
            <a:off x="6418087" y="3744657"/>
            <a:ext cx="2281145" cy="1877437"/>
          </a:xfrm>
          <a:prstGeom prst="rect">
            <a:avLst/>
          </a:prstGeom>
        </p:spPr>
        <p:txBody>
          <a:bodyPr wrap="square" lIns="0" tIns="0" rIns="0" bIns="0">
            <a:spAutoFit/>
          </a:bodyPr>
          <a:lstStyle/>
          <a:p>
            <a:pPr marL="138113" indent="-138113">
              <a:spcAft>
                <a:spcPts val="600"/>
              </a:spcAft>
              <a:buFont typeface="Arial"/>
              <a:buChar char="•"/>
            </a:pPr>
            <a:r>
              <a:rPr lang="en-US" sz="1400" b="1" dirty="0" smtClean="0">
                <a:solidFill>
                  <a:srgbClr val="FFFFFF"/>
                </a:solidFill>
              </a:rPr>
              <a:t>Added additional modules for ERP</a:t>
            </a:r>
            <a:r>
              <a:rPr lang="en-US" sz="1400" b="1" dirty="0">
                <a:solidFill>
                  <a:srgbClr val="FFFFFF"/>
                </a:solidFill>
              </a:rPr>
              <a:t>, EPM, HCM, and </a:t>
            </a:r>
            <a:r>
              <a:rPr lang="en-US" sz="1400" b="1" dirty="0" smtClean="0">
                <a:solidFill>
                  <a:srgbClr val="FFFFFF"/>
                </a:solidFill>
              </a:rPr>
              <a:t>POS </a:t>
            </a:r>
            <a:r>
              <a:rPr lang="en-US" sz="1400" b="1" dirty="0">
                <a:solidFill>
                  <a:srgbClr val="FFFFFF"/>
                </a:solidFill>
              </a:rPr>
              <a:t>to transform the member </a:t>
            </a:r>
            <a:r>
              <a:rPr lang="en-US" sz="1400" b="1" dirty="0" smtClean="0">
                <a:solidFill>
                  <a:srgbClr val="FFFFFF"/>
                </a:solidFill>
              </a:rPr>
              <a:t>experience </a:t>
            </a:r>
          </a:p>
          <a:p>
            <a:pPr marL="138113" indent="-138113">
              <a:spcAft>
                <a:spcPts val="600"/>
              </a:spcAft>
              <a:buFont typeface="Arial"/>
              <a:buChar char="•"/>
            </a:pPr>
            <a:r>
              <a:rPr lang="en-US" sz="1400" b="1" dirty="0">
                <a:solidFill>
                  <a:srgbClr val="FFFFFF"/>
                </a:solidFill>
              </a:rPr>
              <a:t>I</a:t>
            </a:r>
            <a:r>
              <a:rPr lang="en-US" sz="1400" b="1" dirty="0" smtClean="0">
                <a:solidFill>
                  <a:srgbClr val="FFFFFF"/>
                </a:solidFill>
              </a:rPr>
              <a:t>mprove decision-making via real-time data access</a:t>
            </a:r>
            <a:endParaRPr lang="en-US" sz="1400" b="1" dirty="0">
              <a:solidFill>
                <a:srgbClr val="FFFFFF"/>
              </a:solidFill>
            </a:endParaRPr>
          </a:p>
          <a:p>
            <a:pPr marL="138113" indent="-138113">
              <a:spcAft>
                <a:spcPts val="600"/>
              </a:spcAft>
              <a:buFont typeface="Arial"/>
              <a:buChar char="•"/>
            </a:pPr>
            <a:r>
              <a:rPr lang="en-US" sz="1400" b="1" dirty="0">
                <a:solidFill>
                  <a:srgbClr val="FFFFFF"/>
                </a:solidFill>
              </a:rPr>
              <a:t>Integrate </a:t>
            </a:r>
            <a:r>
              <a:rPr lang="en-US" sz="1400" b="1" dirty="0" smtClean="0">
                <a:solidFill>
                  <a:srgbClr val="FFFFFF"/>
                </a:solidFill>
              </a:rPr>
              <a:t>with </a:t>
            </a:r>
            <a:br>
              <a:rPr lang="en-US" sz="1400" b="1" dirty="0" smtClean="0">
                <a:solidFill>
                  <a:srgbClr val="FFFFFF"/>
                </a:solidFill>
              </a:rPr>
            </a:br>
            <a:r>
              <a:rPr lang="en-US" sz="1400" b="1" dirty="0" smtClean="0">
                <a:solidFill>
                  <a:srgbClr val="FFFFFF"/>
                </a:solidFill>
              </a:rPr>
              <a:t>non</a:t>
            </a:r>
            <a:r>
              <a:rPr lang="en-US" sz="1400" b="1" dirty="0">
                <a:solidFill>
                  <a:srgbClr val="FFFFFF"/>
                </a:solidFill>
              </a:rPr>
              <a:t>-Oracle apps</a:t>
            </a:r>
          </a:p>
        </p:txBody>
      </p:sp>
      <p:pic>
        <p:nvPicPr>
          <p:cNvPr id="24" name="Picture 23" descr="clubcorp_1.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9667763" y="187537"/>
            <a:ext cx="2158900" cy="449772"/>
          </a:xfrm>
          <a:prstGeom prst="rect">
            <a:avLst/>
          </a:prstGeom>
        </p:spPr>
      </p:pic>
    </p:spTree>
    <p:extLst>
      <p:ext uri="{BB962C8B-B14F-4D97-AF65-F5344CB8AC3E}">
        <p14:creationId xmlns:p14="http://schemas.microsoft.com/office/powerpoint/2010/main" val="1694576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pic>
        <p:nvPicPr>
          <p:cNvPr id="10" name="Picture 9" descr="clubcorp_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9187426" y="237671"/>
            <a:ext cx="2589185" cy="539415"/>
          </a:xfrm>
          <a:prstGeom prst="rect">
            <a:avLst/>
          </a:prstGeom>
        </p:spPr>
      </p:pic>
    </p:spTree>
    <p:extLst>
      <p:ext uri="{BB962C8B-B14F-4D97-AF65-F5344CB8AC3E}">
        <p14:creationId xmlns:p14="http://schemas.microsoft.com/office/powerpoint/2010/main" val="354073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6169" y="0"/>
            <a:ext cx="12345619" cy="6858000"/>
          </a:xfrm>
          <a:prstGeom prst="rect">
            <a:avLst/>
          </a:prstGeom>
        </p:spPr>
      </p:pic>
      <p:sp>
        <p:nvSpPr>
          <p:cNvPr id="3" name="Parallelogram 2"/>
          <p:cNvSpPr/>
          <p:nvPr/>
        </p:nvSpPr>
        <p:spPr>
          <a:xfrm>
            <a:off x="6898965" y="4846344"/>
            <a:ext cx="10175543" cy="1270071"/>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4" name="Rectangle 3"/>
          <p:cNvSpPr/>
          <p:nvPr/>
        </p:nvSpPr>
        <p:spPr>
          <a:xfrm>
            <a:off x="6446225" y="4941475"/>
            <a:ext cx="6511147" cy="923330"/>
          </a:xfrm>
          <a:prstGeom prst="rect">
            <a:avLst/>
          </a:prstGeom>
        </p:spPr>
        <p:txBody>
          <a:bodyPr wrap="square">
            <a:spAutoFit/>
          </a:bodyPr>
          <a:lstStyle/>
          <a:p>
            <a:pPr algn="ctr"/>
            <a:r>
              <a:rPr lang="en-US" sz="5400" dirty="0" smtClean="0">
                <a:solidFill>
                  <a:srgbClr val="FFFFFF"/>
                </a:solidFill>
                <a:latin typeface="Calibri"/>
              </a:rPr>
              <a:t>Destination</a:t>
            </a:r>
            <a:endParaRPr lang="en-US" sz="54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96541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6169" y="0"/>
            <a:ext cx="12345619" cy="6858000"/>
          </a:xfrm>
          <a:prstGeom prst="rect">
            <a:avLst/>
          </a:prstGeom>
        </p:spPr>
      </p:pic>
      <p:sp>
        <p:nvSpPr>
          <p:cNvPr id="3" name="Parallelogram 2"/>
          <p:cNvSpPr/>
          <p:nvPr/>
        </p:nvSpPr>
        <p:spPr>
          <a:xfrm>
            <a:off x="6898965" y="4846344"/>
            <a:ext cx="10175543" cy="1270071"/>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4" name="Rectangle 3"/>
          <p:cNvSpPr/>
          <p:nvPr/>
        </p:nvSpPr>
        <p:spPr>
          <a:xfrm>
            <a:off x="6446225" y="4941475"/>
            <a:ext cx="6511147" cy="923330"/>
          </a:xfrm>
          <a:prstGeom prst="rect">
            <a:avLst/>
          </a:prstGeom>
        </p:spPr>
        <p:txBody>
          <a:bodyPr wrap="square">
            <a:spAutoFit/>
          </a:bodyPr>
          <a:lstStyle/>
          <a:p>
            <a:pPr algn="ctr"/>
            <a:r>
              <a:rPr lang="en-US" sz="5400" dirty="0" smtClean="0">
                <a:solidFill>
                  <a:srgbClr val="FFFFFF"/>
                </a:solidFill>
                <a:latin typeface="Calibri"/>
              </a:rPr>
              <a:t>Outcomes</a:t>
            </a:r>
            <a:endParaRPr lang="en-US" sz="54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36559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559088" y="1774321"/>
            <a:ext cx="5380579" cy="4243401"/>
          </a:xfrm>
          <a:prstGeom prst="rect">
            <a:avLst/>
          </a:prstGeom>
          <a:noFill/>
        </p:spPr>
        <p:txBody>
          <a:bodyPr wrap="square" lIns="0" tIns="0" rIns="0" bIns="0" rtlCol="0" anchor="t" anchorCtr="0">
            <a:noAutofit/>
          </a:bodyPr>
          <a:lstStyle/>
          <a:p>
            <a:pPr marL="179280" indent="-179280" algn="r">
              <a:lnSpc>
                <a:spcPct val="90000"/>
              </a:lnSpc>
            </a:pPr>
            <a:endParaRPr lang="en-US" sz="1400" dirty="0">
              <a:solidFill>
                <a:srgbClr val="FFFFFF"/>
              </a:solidFill>
              <a:latin typeface="Calibri"/>
              <a:ea typeface="Calibri" charset="0"/>
              <a:cs typeface="Calibri" charset="0"/>
            </a:endParaRPr>
          </a:p>
          <a:p>
            <a:pPr marL="179226" indent="-179226" algn="r">
              <a:lnSpc>
                <a:spcPct val="90000"/>
              </a:lnSpc>
            </a:pPr>
            <a:r>
              <a:rPr lang="en-US" sz="2799" b="1" dirty="0" smtClean="0">
                <a:solidFill>
                  <a:srgbClr val="FFFFFF"/>
                </a:solidFill>
                <a:latin typeface="Calibri"/>
                <a:ea typeface="Calibri" charset="0"/>
                <a:cs typeface="Calibri" charset="0"/>
              </a:rPr>
              <a:t>Cancer Research </a:t>
            </a:r>
            <a:endParaRPr lang="en-US" sz="2799" b="1" dirty="0">
              <a:solidFill>
                <a:srgbClr val="FFFFFF"/>
              </a:solidFill>
              <a:latin typeface="Calibri"/>
              <a:ea typeface="Calibri" charset="0"/>
              <a:cs typeface="Calibri" charset="0"/>
            </a:endParaRPr>
          </a:p>
          <a:p>
            <a:pPr algn="r">
              <a:lnSpc>
                <a:spcPct val="90000"/>
              </a:lnSpc>
            </a:pPr>
            <a:r>
              <a:rPr lang="en-US" sz="1798" dirty="0" smtClean="0">
                <a:solidFill>
                  <a:srgbClr val="FFFFFF"/>
                </a:solidFill>
                <a:latin typeface="Calibri"/>
                <a:ea typeface="Calibri" charset="0"/>
                <a:cs typeface="Calibri" charset="0"/>
              </a:rPr>
              <a:t>Greatest impediment is the sheer volume of data </a:t>
            </a:r>
          </a:p>
          <a:p>
            <a:pPr algn="r">
              <a:lnSpc>
                <a:spcPct val="90000"/>
              </a:lnSpc>
            </a:pPr>
            <a:r>
              <a:rPr lang="en-US" sz="1798" dirty="0" smtClean="0">
                <a:solidFill>
                  <a:srgbClr val="FFFFFF"/>
                </a:solidFill>
                <a:latin typeface="Calibri"/>
                <a:ea typeface="Calibri" charset="0"/>
                <a:cs typeface="Calibri" charset="0"/>
              </a:rPr>
              <a:t>Human </a:t>
            </a:r>
            <a:r>
              <a:rPr lang="en-US" sz="1798" dirty="0">
                <a:solidFill>
                  <a:srgbClr val="FFFFFF"/>
                </a:solidFill>
                <a:latin typeface="Calibri"/>
                <a:ea typeface="Calibri" charset="0"/>
                <a:cs typeface="Calibri" charset="0"/>
              </a:rPr>
              <a:t>genome has more than 3 billion base pairs </a:t>
            </a:r>
            <a:endParaRPr lang="en-US" sz="1798" dirty="0" smtClean="0">
              <a:solidFill>
                <a:srgbClr val="FFFFFF"/>
              </a:solidFill>
              <a:latin typeface="Calibri"/>
              <a:ea typeface="Calibri" charset="0"/>
              <a:cs typeface="Calibri" charset="0"/>
            </a:endParaRPr>
          </a:p>
          <a:p>
            <a:pPr algn="r">
              <a:lnSpc>
                <a:spcPct val="90000"/>
              </a:lnSpc>
            </a:pPr>
            <a:r>
              <a:rPr lang="en-US" sz="1798" dirty="0">
                <a:solidFill>
                  <a:srgbClr val="FFFFFF"/>
                </a:solidFill>
                <a:latin typeface="Calibri"/>
                <a:ea typeface="Calibri" charset="0"/>
                <a:cs typeface="Calibri" charset="0"/>
              </a:rPr>
              <a:t>(</a:t>
            </a:r>
            <a:r>
              <a:rPr lang="en-US" sz="1798" dirty="0" smtClean="0">
                <a:solidFill>
                  <a:srgbClr val="FFFFFF"/>
                </a:solidFill>
                <a:latin typeface="Calibri"/>
                <a:ea typeface="Calibri" charset="0"/>
                <a:cs typeface="Calibri" charset="0"/>
              </a:rPr>
              <a:t>about </a:t>
            </a:r>
            <a:r>
              <a:rPr lang="en-US" sz="1798" dirty="0">
                <a:solidFill>
                  <a:srgbClr val="FFFFFF"/>
                </a:solidFill>
                <a:latin typeface="Calibri"/>
                <a:ea typeface="Calibri" charset="0"/>
                <a:cs typeface="Calibri" charset="0"/>
              </a:rPr>
              <a:t>1TB / </a:t>
            </a:r>
            <a:r>
              <a:rPr lang="en-US" sz="1798" dirty="0" smtClean="0">
                <a:solidFill>
                  <a:srgbClr val="FFFFFF"/>
                </a:solidFill>
                <a:latin typeface="Calibri"/>
                <a:ea typeface="Calibri" charset="0"/>
                <a:cs typeface="Calibri" charset="0"/>
              </a:rPr>
              <a:t>person) </a:t>
            </a:r>
          </a:p>
          <a:p>
            <a:pPr marL="179226" indent="-179226" algn="r">
              <a:lnSpc>
                <a:spcPct val="90000"/>
              </a:lnSpc>
            </a:pPr>
            <a:r>
              <a:rPr lang="en-US" sz="1798" dirty="0" smtClean="0">
                <a:solidFill>
                  <a:srgbClr val="FFFFFF"/>
                </a:solidFill>
                <a:latin typeface="Calibri"/>
                <a:ea typeface="Calibri" charset="0"/>
                <a:cs typeface="Calibri" charset="0"/>
              </a:rPr>
              <a:t> </a:t>
            </a:r>
            <a:br>
              <a:rPr lang="en-US" sz="1798" dirty="0" smtClean="0">
                <a:solidFill>
                  <a:srgbClr val="FFFFFF"/>
                </a:solidFill>
                <a:latin typeface="Calibri"/>
                <a:ea typeface="Calibri" charset="0"/>
                <a:cs typeface="Calibri" charset="0"/>
              </a:rPr>
            </a:br>
            <a:r>
              <a:rPr lang="en-US" sz="2799" b="1" dirty="0" smtClean="0">
                <a:solidFill>
                  <a:srgbClr val="FFFFFF"/>
                </a:solidFill>
                <a:latin typeface="Calibri"/>
                <a:ea typeface="Calibri" charset="0"/>
                <a:cs typeface="Calibri" charset="0"/>
              </a:rPr>
              <a:t>Experiment Faster</a:t>
            </a:r>
            <a:endParaRPr lang="en-US" sz="2799" b="1" dirty="0">
              <a:solidFill>
                <a:srgbClr val="FFFFFF"/>
              </a:solidFill>
              <a:latin typeface="Calibri"/>
              <a:ea typeface="Calibri" charset="0"/>
              <a:cs typeface="Calibri" charset="0"/>
            </a:endParaRPr>
          </a:p>
          <a:p>
            <a:pPr marL="179226" indent="-179226" algn="r">
              <a:lnSpc>
                <a:spcPct val="90000"/>
              </a:lnSpc>
            </a:pPr>
            <a:r>
              <a:rPr lang="en-US" sz="1798" dirty="0">
                <a:solidFill>
                  <a:srgbClr val="FFFFFF"/>
                </a:solidFill>
                <a:latin typeface="Calibri"/>
                <a:ea typeface="Calibri" charset="0"/>
                <a:cs typeface="Calibri" charset="0"/>
              </a:rPr>
              <a:t>Integrating </a:t>
            </a:r>
            <a:r>
              <a:rPr lang="en-US" sz="1798" dirty="0" smtClean="0">
                <a:solidFill>
                  <a:srgbClr val="FFFFFF"/>
                </a:solidFill>
                <a:latin typeface="Calibri"/>
                <a:ea typeface="Calibri" charset="0"/>
                <a:cs typeface="Calibri" charset="0"/>
              </a:rPr>
              <a:t>genomic and clinical </a:t>
            </a:r>
            <a:r>
              <a:rPr lang="en-US" sz="1798" dirty="0">
                <a:solidFill>
                  <a:srgbClr val="FFFFFF"/>
                </a:solidFill>
                <a:latin typeface="Calibri"/>
                <a:ea typeface="Calibri" charset="0"/>
                <a:cs typeface="Calibri" charset="0"/>
              </a:rPr>
              <a:t>information across </a:t>
            </a:r>
            <a:r>
              <a:rPr lang="en-US" sz="1798" dirty="0" smtClean="0">
                <a:solidFill>
                  <a:srgbClr val="FFFFFF"/>
                </a:solidFill>
                <a:latin typeface="Calibri"/>
                <a:ea typeface="Calibri" charset="0"/>
                <a:cs typeface="Calibri" charset="0"/>
              </a:rPr>
              <a:t/>
            </a:r>
            <a:br>
              <a:rPr lang="en-US" sz="1798" dirty="0" smtClean="0">
                <a:solidFill>
                  <a:srgbClr val="FFFFFF"/>
                </a:solidFill>
                <a:latin typeface="Calibri"/>
                <a:ea typeface="Calibri" charset="0"/>
                <a:cs typeface="Calibri" charset="0"/>
              </a:rPr>
            </a:br>
            <a:r>
              <a:rPr lang="en-US" sz="1798" dirty="0" smtClean="0">
                <a:solidFill>
                  <a:srgbClr val="FFFFFF"/>
                </a:solidFill>
                <a:latin typeface="Calibri"/>
                <a:ea typeface="Calibri" charset="0"/>
                <a:cs typeface="Calibri" charset="0"/>
              </a:rPr>
              <a:t>hundreds of patients</a:t>
            </a:r>
            <a:endParaRPr lang="en-US" sz="1798" dirty="0">
              <a:solidFill>
                <a:srgbClr val="FFFFFF"/>
              </a:solidFill>
              <a:latin typeface="Calibri"/>
              <a:ea typeface="Calibri" charset="0"/>
              <a:cs typeface="Calibri" charset="0"/>
            </a:endParaRPr>
          </a:p>
          <a:p>
            <a:pPr marL="179226" indent="-179226" algn="r">
              <a:lnSpc>
                <a:spcPct val="90000"/>
              </a:lnSpc>
            </a:pPr>
            <a:endParaRPr lang="en-US" sz="1799" b="1" dirty="0">
              <a:solidFill>
                <a:srgbClr val="FFFFFF"/>
              </a:solidFill>
              <a:latin typeface="Calibri"/>
              <a:ea typeface="Calibri" charset="0"/>
              <a:cs typeface="Calibri" charset="0"/>
            </a:endParaRPr>
          </a:p>
          <a:p>
            <a:pPr marL="179226" indent="-179226" algn="r">
              <a:lnSpc>
                <a:spcPct val="90000"/>
              </a:lnSpc>
            </a:pPr>
            <a:r>
              <a:rPr lang="en-US" sz="2799" b="1" dirty="0">
                <a:solidFill>
                  <a:srgbClr val="FFFFFF"/>
                </a:solidFill>
                <a:latin typeface="Calibri"/>
                <a:ea typeface="Calibri" charset="0"/>
                <a:cs typeface="Calibri" charset="0"/>
              </a:rPr>
              <a:t>Solution</a:t>
            </a:r>
          </a:p>
          <a:p>
            <a:pPr marL="179226" indent="-179226" algn="r">
              <a:lnSpc>
                <a:spcPct val="90000"/>
              </a:lnSpc>
            </a:pPr>
            <a:r>
              <a:rPr lang="en-US" sz="1798" dirty="0">
                <a:solidFill>
                  <a:srgbClr val="FFFFFF"/>
                </a:solidFill>
                <a:latin typeface="Calibri"/>
                <a:ea typeface="Calibri" charset="0"/>
                <a:cs typeface="Calibri" charset="0"/>
              </a:rPr>
              <a:t>Oracle Cloud Platform―BI Cloud, </a:t>
            </a:r>
            <a:r>
              <a:rPr lang="en-US" sz="1798" dirty="0" smtClean="0">
                <a:solidFill>
                  <a:srgbClr val="FFFFFF"/>
                </a:solidFill>
                <a:latin typeface="Calibri"/>
                <a:ea typeface="Calibri" charset="0"/>
                <a:cs typeface="Calibri" charset="0"/>
              </a:rPr>
              <a:t>Big Data</a:t>
            </a:r>
            <a:br>
              <a:rPr lang="en-US" sz="1798" dirty="0" smtClean="0">
                <a:solidFill>
                  <a:srgbClr val="FFFFFF"/>
                </a:solidFill>
                <a:latin typeface="Calibri"/>
                <a:ea typeface="Calibri" charset="0"/>
                <a:cs typeface="Calibri" charset="0"/>
              </a:rPr>
            </a:br>
            <a:r>
              <a:rPr lang="en-US" sz="1798" dirty="0" smtClean="0">
                <a:solidFill>
                  <a:srgbClr val="FFFFFF"/>
                </a:solidFill>
                <a:latin typeface="Calibri"/>
                <a:ea typeface="Calibri" charset="0"/>
                <a:cs typeface="Calibri" charset="0"/>
              </a:rPr>
              <a:t>Exadata</a:t>
            </a:r>
          </a:p>
          <a:p>
            <a:pPr marL="179226" indent="-179226" algn="r">
              <a:lnSpc>
                <a:spcPct val="90000"/>
              </a:lnSpc>
            </a:pPr>
            <a:endParaRPr lang="en-US" sz="1400" dirty="0">
              <a:solidFill>
                <a:srgbClr val="FFFFFF"/>
              </a:solidFill>
              <a:latin typeface="Calibri"/>
              <a:ea typeface="Calibri" charset="0"/>
              <a:cs typeface="Calibri" charset="0"/>
            </a:endParaRPr>
          </a:p>
          <a:p>
            <a:pPr marL="179226" indent="-179226" algn="r">
              <a:lnSpc>
                <a:spcPct val="90000"/>
              </a:lnSpc>
            </a:pPr>
            <a:r>
              <a:rPr lang="en-US" sz="2799" b="1" dirty="0" smtClean="0">
                <a:solidFill>
                  <a:srgbClr val="FFFFFF"/>
                </a:solidFill>
                <a:latin typeface="Calibri"/>
                <a:ea typeface="Calibri" charset="0"/>
                <a:cs typeface="Calibri" charset="0"/>
              </a:rPr>
              <a:t>Personalized Medicine </a:t>
            </a:r>
            <a:endParaRPr lang="en-US" sz="2799" b="1" dirty="0">
              <a:solidFill>
                <a:srgbClr val="FFFFFF"/>
              </a:solidFill>
              <a:latin typeface="Calibri"/>
              <a:ea typeface="Calibri" charset="0"/>
              <a:cs typeface="Calibri" charset="0"/>
            </a:endParaRPr>
          </a:p>
          <a:p>
            <a:pPr marL="179280" indent="-179280" algn="r">
              <a:lnSpc>
                <a:spcPct val="90000"/>
              </a:lnSpc>
            </a:pPr>
            <a:r>
              <a:rPr lang="en-US" sz="1798" dirty="0" smtClean="0">
                <a:solidFill>
                  <a:srgbClr val="FFFFFF"/>
                </a:solidFill>
                <a:latin typeface="Calibri"/>
                <a:ea typeface="Calibri" charset="0"/>
                <a:cs typeface="Calibri" charset="0"/>
              </a:rPr>
              <a:t>Combined over 200 data sources to drive new insights and drive more personalized care </a:t>
            </a:r>
            <a:br>
              <a:rPr lang="en-US" sz="1798" dirty="0" smtClean="0">
                <a:solidFill>
                  <a:srgbClr val="FFFFFF"/>
                </a:solidFill>
                <a:latin typeface="Calibri"/>
                <a:ea typeface="Calibri" charset="0"/>
                <a:cs typeface="Calibri" charset="0"/>
              </a:rPr>
            </a:br>
            <a:endParaRPr lang="en-US" sz="1798" dirty="0">
              <a:solidFill>
                <a:srgbClr val="FFFFFF"/>
              </a:solidFill>
              <a:latin typeface="Calibri"/>
              <a:ea typeface="Calibri" charset="0"/>
              <a:cs typeface="Calibri" charset="0"/>
            </a:endParaRPr>
          </a:p>
        </p:txBody>
      </p:sp>
      <p:pic>
        <p:nvPicPr>
          <p:cNvPr id="3" name="Picture 2" descr="upmc.png"/>
          <p:cNvPicPr>
            <a:picLocks noChangeAspect="1"/>
          </p:cNvPicPr>
          <p:nvPr/>
        </p:nvPicPr>
        <p:blipFill>
          <a:blip r:embed="rId4">
            <a:biLevel thresh="2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8476435" y="1269595"/>
            <a:ext cx="2682708" cy="419491"/>
          </a:xfrm>
          <a:prstGeom prst="rect">
            <a:avLst/>
          </a:prstGeom>
        </p:spPr>
      </p:pic>
    </p:spTree>
    <p:extLst>
      <p:ext uri="{BB962C8B-B14F-4D97-AF65-F5344CB8AC3E}">
        <p14:creationId xmlns:p14="http://schemas.microsoft.com/office/powerpoint/2010/main" val="1387751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5299997" y="3774002"/>
            <a:ext cx="9771352" cy="1390426"/>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 name="Rectangle 2"/>
          <p:cNvSpPr/>
          <p:nvPr/>
        </p:nvSpPr>
        <p:spPr>
          <a:xfrm>
            <a:off x="5866076" y="3900223"/>
            <a:ext cx="6511147" cy="1015663"/>
          </a:xfrm>
          <a:prstGeom prst="rect">
            <a:avLst/>
          </a:prstGeom>
        </p:spPr>
        <p:txBody>
          <a:bodyPr wrap="square">
            <a:spAutoFit/>
          </a:bodyPr>
          <a:lstStyle/>
          <a:p>
            <a:pPr algn="ctr"/>
            <a:r>
              <a:rPr lang="en-US" sz="6000" dirty="0" smtClean="0">
                <a:solidFill>
                  <a:srgbClr val="FFFFFF"/>
                </a:solidFill>
                <a:latin typeface="Calibri"/>
              </a:rPr>
              <a:t>What’s possible</a:t>
            </a:r>
            <a:endParaRPr lang="en-US" sz="60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184778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Parallelogram 1"/>
          <p:cNvSpPr/>
          <p:nvPr/>
        </p:nvSpPr>
        <p:spPr>
          <a:xfrm>
            <a:off x="5299997" y="3774002"/>
            <a:ext cx="9771352" cy="1390426"/>
          </a:xfrm>
          <a:prstGeom prst="parallelogram">
            <a:avLst>
              <a:gd name="adj" fmla="val 36579"/>
            </a:avLst>
          </a:prstGeom>
          <a:blipFill dpi="0" rotWithShape="1">
            <a:blip r:embed="rId4">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3" name="Rectangle 2"/>
          <p:cNvSpPr/>
          <p:nvPr/>
        </p:nvSpPr>
        <p:spPr>
          <a:xfrm>
            <a:off x="5866076" y="3900223"/>
            <a:ext cx="6511147" cy="1015663"/>
          </a:xfrm>
          <a:prstGeom prst="rect">
            <a:avLst/>
          </a:prstGeom>
        </p:spPr>
        <p:txBody>
          <a:bodyPr wrap="square">
            <a:spAutoFit/>
          </a:bodyPr>
          <a:lstStyle/>
          <a:p>
            <a:pPr algn="ctr"/>
            <a:r>
              <a:rPr lang="en-US" sz="6000" dirty="0" smtClean="0">
                <a:solidFill>
                  <a:srgbClr val="FFFFFF"/>
                </a:solidFill>
                <a:latin typeface="Calibri"/>
              </a:rPr>
              <a:t>Journey to Cloud</a:t>
            </a:r>
            <a:endParaRPr lang="en-US" sz="6000" i="1" dirty="0">
              <a:solidFill>
                <a:srgbClr val="FFFFFF"/>
              </a:solidFill>
              <a:latin typeface="Calibri"/>
              <a:ea typeface="Calibri" charset="0"/>
              <a:cs typeface="Calibri" charset="0"/>
            </a:endParaRPr>
          </a:p>
        </p:txBody>
      </p:sp>
    </p:spTree>
    <p:extLst>
      <p:ext uri="{BB962C8B-B14F-4D97-AF65-F5344CB8AC3E}">
        <p14:creationId xmlns:p14="http://schemas.microsoft.com/office/powerpoint/2010/main" val="2535429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a:off x="4377973" y="-1554480"/>
            <a:ext cx="6805295"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8" name="Parallelogram 7"/>
          <p:cNvSpPr/>
          <p:nvPr/>
        </p:nvSpPr>
        <p:spPr>
          <a:xfrm>
            <a:off x="3694926" y="2179320"/>
            <a:ext cx="4910027" cy="4678680"/>
          </a:xfrm>
          <a:prstGeom prst="parallelogram">
            <a:avLst>
              <a:gd name="adj" fmla="val 36579"/>
            </a:avLst>
          </a:prstGeom>
          <a:solidFill>
            <a:schemeClr val="bg1">
              <a:alpha val="2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1" name="Parallelogram 10"/>
          <p:cNvSpPr/>
          <p:nvPr/>
        </p:nvSpPr>
        <p:spPr>
          <a:xfrm>
            <a:off x="4026959" y="0"/>
            <a:ext cx="9931798" cy="6858000"/>
          </a:xfrm>
          <a:prstGeom prst="parallelogram">
            <a:avLst>
              <a:gd name="adj" fmla="val 36579"/>
            </a:avLst>
          </a:prstGeom>
          <a:blipFill dpi="0" rotWithShape="1">
            <a:blip r:embed="rId3">
              <a:alphaModFix amt="85000"/>
            </a:blip>
            <a:srcRect/>
            <a:stretch>
              <a:fillRect/>
            </a:stretch>
          </a:blip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a:solidFill>
                <a:srgbClr val="FFFFFF"/>
              </a:solidFill>
              <a:latin typeface="Calibri"/>
            </a:endParaRPr>
          </a:p>
        </p:txBody>
      </p:sp>
      <p:sp>
        <p:nvSpPr>
          <p:cNvPr id="10" name="TextBox 9"/>
          <p:cNvSpPr txBox="1"/>
          <p:nvPr/>
        </p:nvSpPr>
        <p:spPr>
          <a:xfrm>
            <a:off x="775561" y="2132622"/>
            <a:ext cx="4532190" cy="1111046"/>
          </a:xfrm>
          <a:prstGeom prst="rect">
            <a:avLst/>
          </a:prstGeom>
          <a:noFill/>
        </p:spPr>
        <p:txBody>
          <a:bodyPr wrap="square" lIns="0" tIns="0" rIns="0" bIns="0" rtlCol="0" anchor="ctr" anchorCtr="0">
            <a:noAutofit/>
          </a:bodyPr>
          <a:lstStyle/>
          <a:p>
            <a:pPr>
              <a:lnSpc>
                <a:spcPct val="90000"/>
              </a:lnSpc>
            </a:pPr>
            <a:r>
              <a:rPr lang="en-US" sz="6000" dirty="0" smtClean="0">
                <a:solidFill>
                  <a:srgbClr val="5F5F5F">
                    <a:lumMod val="50000"/>
                  </a:srgbClr>
                </a:solidFill>
                <a:latin typeface="Calibri" charset="0"/>
                <a:ea typeface="Calibri" charset="0"/>
                <a:cs typeface="Calibri" charset="0"/>
              </a:rPr>
              <a:t>Supporting Your Journey</a:t>
            </a:r>
          </a:p>
        </p:txBody>
      </p:sp>
      <p:sp>
        <p:nvSpPr>
          <p:cNvPr id="15" name="TextBox 14"/>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chemeClr val="bg1"/>
                </a:solidFill>
                <a:latin typeface="Calibri"/>
              </a:rPr>
              <a:t>Copyright © </a:t>
            </a:r>
            <a:r>
              <a:rPr lang="en-US" sz="850" dirty="0" smtClean="0">
                <a:solidFill>
                  <a:schemeClr val="bg1"/>
                </a:solidFill>
                <a:latin typeface="Calibri"/>
              </a:rPr>
              <a:t>2017,</a:t>
            </a:r>
            <a:r>
              <a:rPr sz="850" dirty="0" smtClean="0">
                <a:solidFill>
                  <a:schemeClr val="bg1"/>
                </a:solidFill>
                <a:latin typeface="Calibri"/>
              </a:rPr>
              <a:t> </a:t>
            </a:r>
            <a:r>
              <a:rPr sz="850" dirty="0">
                <a:solidFill>
                  <a:schemeClr val="bg1"/>
                </a:solidFill>
                <a:latin typeface="Calibri"/>
              </a:rPr>
              <a:t>Oracle and/or its affiliates. All rights reserved. </a:t>
            </a:r>
          </a:p>
        </p:txBody>
      </p:sp>
      <p:sp>
        <p:nvSpPr>
          <p:cNvPr id="13" name="TextBox 12"/>
          <p:cNvSpPr txBox="1"/>
          <p:nvPr/>
        </p:nvSpPr>
        <p:spPr>
          <a:xfrm>
            <a:off x="6257522" y="1231151"/>
            <a:ext cx="5903567" cy="470095"/>
          </a:xfrm>
          <a:prstGeom prst="rect">
            <a:avLst/>
          </a:prstGeom>
          <a:noFill/>
        </p:spPr>
        <p:txBody>
          <a:bodyPr wrap="square" lIns="0" tIns="0" rIns="0" bIns="0" rtlCol="0" anchor="t" anchorCtr="0">
            <a:noAutofit/>
          </a:bodyPr>
          <a:lstStyle/>
          <a:p>
            <a:pPr marL="269875" indent="-269875">
              <a:lnSpc>
                <a:spcPct val="90000"/>
              </a:lnSpc>
              <a:spcBef>
                <a:spcPts val="1800"/>
              </a:spcBef>
              <a:spcAft>
                <a:spcPts val="600"/>
              </a:spcAft>
              <a:buFont typeface="Arial"/>
              <a:buChar char="•"/>
            </a:pPr>
            <a:r>
              <a:rPr lang="en-US" sz="2600" dirty="0" smtClean="0">
                <a:solidFill>
                  <a:srgbClr val="FFFFFF"/>
                </a:solidFill>
                <a:latin typeface="Calibri"/>
              </a:rPr>
              <a:t>Many different paths to cloud</a:t>
            </a:r>
          </a:p>
          <a:p>
            <a:pPr marL="236538" indent="-236538">
              <a:lnSpc>
                <a:spcPct val="90000"/>
              </a:lnSpc>
              <a:spcBef>
                <a:spcPts val="1800"/>
              </a:spcBef>
              <a:buFont typeface="Arial" charset="0"/>
              <a:buChar char="•"/>
            </a:pPr>
            <a:endParaRPr lang="en-US" sz="2600" dirty="0" smtClean="0">
              <a:solidFill>
                <a:srgbClr val="FFFFFF"/>
              </a:solidFill>
              <a:latin typeface="Calibri"/>
            </a:endParaRPr>
          </a:p>
          <a:p>
            <a:pPr marL="236538" indent="-236538">
              <a:lnSpc>
                <a:spcPct val="90000"/>
              </a:lnSpc>
              <a:spcBef>
                <a:spcPts val="1800"/>
              </a:spcBef>
              <a:buFont typeface="Arial" charset="0"/>
              <a:buChar char="•"/>
            </a:pPr>
            <a:endParaRPr lang="en-US" sz="2600" dirty="0">
              <a:solidFill>
                <a:srgbClr val="FFFFFF"/>
              </a:solidFill>
              <a:latin typeface="Calibri"/>
            </a:endParaRPr>
          </a:p>
        </p:txBody>
      </p:sp>
      <p:sp>
        <p:nvSpPr>
          <p:cNvPr id="16" name="Rectangle 15"/>
          <p:cNvSpPr/>
          <p:nvPr/>
        </p:nvSpPr>
        <p:spPr>
          <a:xfrm>
            <a:off x="5901144" y="1971134"/>
            <a:ext cx="6092825" cy="819199"/>
          </a:xfrm>
          <a:prstGeom prst="rect">
            <a:avLst/>
          </a:prstGeom>
        </p:spPr>
        <p:txBody>
          <a:bodyPr>
            <a:spAutoFit/>
          </a:bodyPr>
          <a:lstStyle/>
          <a:p>
            <a:pPr marL="236538" lvl="0" indent="-236538">
              <a:lnSpc>
                <a:spcPct val="90000"/>
              </a:lnSpc>
              <a:spcBef>
                <a:spcPts val="1800"/>
              </a:spcBef>
              <a:spcAft>
                <a:spcPts val="600"/>
              </a:spcAft>
              <a:buFont typeface="Arial" charset="0"/>
              <a:buChar char="•"/>
            </a:pPr>
            <a:r>
              <a:rPr lang="en-US" sz="2600" dirty="0">
                <a:solidFill>
                  <a:srgbClr val="FFFFFF"/>
                </a:solidFill>
              </a:rPr>
              <a:t>Complete, open, secure with choice and access to innovation for all </a:t>
            </a:r>
          </a:p>
        </p:txBody>
      </p:sp>
      <p:sp>
        <p:nvSpPr>
          <p:cNvPr id="17" name="Rectangle 16"/>
          <p:cNvSpPr/>
          <p:nvPr/>
        </p:nvSpPr>
        <p:spPr>
          <a:xfrm>
            <a:off x="5549109" y="3058821"/>
            <a:ext cx="6092825" cy="819199"/>
          </a:xfrm>
          <a:prstGeom prst="rect">
            <a:avLst/>
          </a:prstGeom>
        </p:spPr>
        <p:txBody>
          <a:bodyPr>
            <a:spAutoFit/>
          </a:bodyPr>
          <a:lstStyle/>
          <a:p>
            <a:pPr marL="236538" lvl="0" indent="-236538">
              <a:lnSpc>
                <a:spcPct val="90000"/>
              </a:lnSpc>
              <a:spcBef>
                <a:spcPts val="1800"/>
              </a:spcBef>
              <a:buFont typeface="Arial" charset="0"/>
              <a:buChar char="•"/>
            </a:pPr>
            <a:r>
              <a:rPr lang="en-US" sz="2600" dirty="0">
                <a:solidFill>
                  <a:srgbClr val="FFFFFF"/>
                </a:solidFill>
              </a:rPr>
              <a:t>Intelligent solutions foundational to </a:t>
            </a:r>
            <a:br>
              <a:rPr lang="en-US" sz="2600" dirty="0">
                <a:solidFill>
                  <a:srgbClr val="FFFFFF"/>
                </a:solidFill>
              </a:rPr>
            </a:br>
            <a:r>
              <a:rPr lang="en-US" sz="2600" dirty="0">
                <a:solidFill>
                  <a:srgbClr val="FFFFFF"/>
                </a:solidFill>
              </a:rPr>
              <a:t>new business and engagement models </a:t>
            </a:r>
          </a:p>
        </p:txBody>
      </p:sp>
      <p:sp>
        <p:nvSpPr>
          <p:cNvPr id="18" name="Rectangle 17"/>
          <p:cNvSpPr/>
          <p:nvPr/>
        </p:nvSpPr>
        <p:spPr>
          <a:xfrm>
            <a:off x="5119141" y="4149308"/>
            <a:ext cx="6092825" cy="819199"/>
          </a:xfrm>
          <a:prstGeom prst="rect">
            <a:avLst/>
          </a:prstGeom>
        </p:spPr>
        <p:txBody>
          <a:bodyPr>
            <a:spAutoFit/>
          </a:bodyPr>
          <a:lstStyle/>
          <a:p>
            <a:pPr marL="236538" lvl="0" indent="-236538">
              <a:lnSpc>
                <a:spcPct val="90000"/>
              </a:lnSpc>
              <a:spcBef>
                <a:spcPts val="1800"/>
              </a:spcBef>
              <a:spcAft>
                <a:spcPts val="600"/>
              </a:spcAft>
              <a:buFont typeface="Arial" charset="0"/>
              <a:buChar char="•"/>
            </a:pPr>
            <a:r>
              <a:rPr lang="en-US" sz="2600" dirty="0" smtClean="0">
                <a:solidFill>
                  <a:srgbClr val="FFFFFF"/>
                </a:solidFill>
              </a:rPr>
              <a:t>Cloud services co-exist with current IT investments—interoperate with on-prem</a:t>
            </a:r>
            <a:endParaRPr lang="en-US" sz="2600" dirty="0">
              <a:solidFill>
                <a:srgbClr val="FFFFFF"/>
              </a:solidFill>
            </a:endParaRPr>
          </a:p>
        </p:txBody>
      </p:sp>
      <p:sp>
        <p:nvSpPr>
          <p:cNvPr id="19" name="Rectangle 18"/>
          <p:cNvSpPr/>
          <p:nvPr/>
        </p:nvSpPr>
        <p:spPr>
          <a:xfrm>
            <a:off x="4807057" y="5238395"/>
            <a:ext cx="6092825" cy="819199"/>
          </a:xfrm>
          <a:prstGeom prst="rect">
            <a:avLst/>
          </a:prstGeom>
        </p:spPr>
        <p:txBody>
          <a:bodyPr>
            <a:spAutoFit/>
          </a:bodyPr>
          <a:lstStyle/>
          <a:p>
            <a:pPr marL="236538" lvl="0" indent="-236538">
              <a:lnSpc>
                <a:spcPct val="90000"/>
              </a:lnSpc>
              <a:spcBef>
                <a:spcPts val="1800"/>
              </a:spcBef>
              <a:spcAft>
                <a:spcPts val="600"/>
              </a:spcAft>
              <a:buFont typeface="Arial" charset="0"/>
              <a:buChar char="•"/>
            </a:pPr>
            <a:r>
              <a:rPr lang="en-US" sz="2600" dirty="0">
                <a:solidFill>
                  <a:srgbClr val="FFFFFF"/>
                </a:solidFill>
              </a:rPr>
              <a:t>Oracle’s unique position and expertise </a:t>
            </a:r>
            <a:br>
              <a:rPr lang="en-US" sz="2600" dirty="0">
                <a:solidFill>
                  <a:srgbClr val="FFFFFF"/>
                </a:solidFill>
              </a:rPr>
            </a:br>
            <a:r>
              <a:rPr lang="en-US" sz="2600" dirty="0">
                <a:solidFill>
                  <a:srgbClr val="FFFFFF"/>
                </a:solidFill>
              </a:rPr>
              <a:t>helps organizations transition to cloud </a:t>
            </a:r>
          </a:p>
        </p:txBody>
      </p:sp>
    </p:spTree>
    <p:extLst>
      <p:ext uri="{BB962C8B-B14F-4D97-AF65-F5344CB8AC3E}">
        <p14:creationId xmlns:p14="http://schemas.microsoft.com/office/powerpoint/2010/main" val="98779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26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842090" y="-737419"/>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endParaRPr>
          </a:p>
        </p:txBody>
      </p:sp>
      <p:sp>
        <p:nvSpPr>
          <p:cNvPr id="2" name="TextBox 1"/>
          <p:cNvSpPr txBox="1"/>
          <p:nvPr/>
        </p:nvSpPr>
        <p:spPr>
          <a:xfrm>
            <a:off x="2505916" y="558800"/>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endParaRPr>
          </a:p>
        </p:txBody>
      </p:sp>
      <p:sp>
        <p:nvSpPr>
          <p:cNvPr id="8" name="Title 1"/>
          <p:cNvSpPr txBox="1">
            <a:spLocks/>
          </p:cNvSpPr>
          <p:nvPr/>
        </p:nvSpPr>
        <p:spPr>
          <a:xfrm>
            <a:off x="620156" y="610051"/>
            <a:ext cx="4446617" cy="1115568"/>
          </a:xfrm>
          <a:prstGeom prst="rect">
            <a:avLst/>
          </a:prstGeom>
        </p:spPr>
        <p:txBody>
          <a:bodyPr vert="horz" lIns="0" tIns="0" rIns="0" bIns="0" rtlCol="0" anchor="t">
            <a:noAutofit/>
          </a:bodyPr>
          <a:lstStyle>
            <a:lvl1pPr algn="l" defTabSz="914400" rtl="0" eaLnBrk="1" latinLnBrk="0" hangingPunct="1">
              <a:lnSpc>
                <a:spcPct val="80000"/>
              </a:lnSpc>
              <a:spcBef>
                <a:spcPct val="0"/>
              </a:spcBef>
              <a:buNone/>
              <a:defRPr sz="3600" kern="1200">
                <a:solidFill>
                  <a:schemeClr val="tx1"/>
                </a:solidFill>
                <a:latin typeface="+mj-lt"/>
                <a:ea typeface="+mj-ea"/>
                <a:cs typeface="+mj-cs"/>
              </a:defRPr>
            </a:lvl1pPr>
          </a:lstStyle>
          <a:p>
            <a:pPr>
              <a:defRPr/>
            </a:pPr>
            <a:r>
              <a:rPr lang="en-US" sz="4800" dirty="0" smtClean="0">
                <a:solidFill>
                  <a:srgbClr val="DCE3E4">
                    <a:lumMod val="10000"/>
                  </a:srgbClr>
                </a:solidFill>
              </a:rPr>
              <a:t>Cloud Stages</a:t>
            </a:r>
            <a:endParaRPr lang="en-US" sz="4800" dirty="0">
              <a:solidFill>
                <a:srgbClr val="DCE3E4">
                  <a:lumMod val="10000"/>
                </a:srgbClr>
              </a:solidFill>
            </a:endParaRPr>
          </a:p>
        </p:txBody>
      </p:sp>
      <p:sp>
        <p:nvSpPr>
          <p:cNvPr id="75" name="Parallelogram 74"/>
          <p:cNvSpPr/>
          <p:nvPr/>
        </p:nvSpPr>
        <p:spPr>
          <a:xfrm>
            <a:off x="130737" y="3809744"/>
            <a:ext cx="3922088" cy="1529928"/>
          </a:xfrm>
          <a:prstGeom prst="parallelogram">
            <a:avLst>
              <a:gd name="adj" fmla="val 34802"/>
            </a:avLst>
          </a:prstGeom>
          <a:solidFill>
            <a:schemeClr val="accent1">
              <a:alpha val="83000"/>
            </a:scheme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endParaRPr lang="en-US" kern="0">
              <a:solidFill>
                <a:srgbClr val="FFFFFF"/>
              </a:solidFill>
            </a:endParaRPr>
          </a:p>
        </p:txBody>
      </p:sp>
      <p:sp>
        <p:nvSpPr>
          <p:cNvPr id="76" name="Parallelogram 75"/>
          <p:cNvSpPr/>
          <p:nvPr/>
        </p:nvSpPr>
        <p:spPr>
          <a:xfrm>
            <a:off x="3941505" y="2781781"/>
            <a:ext cx="4185049" cy="1530412"/>
          </a:xfrm>
          <a:prstGeom prst="parallelogram">
            <a:avLst>
              <a:gd name="adj" fmla="val 35887"/>
            </a:avLst>
          </a:prstGeom>
          <a:solidFill>
            <a:schemeClr val="accent1">
              <a:alpha val="83000"/>
            </a:scheme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endParaRPr lang="en-US" kern="0">
              <a:solidFill>
                <a:srgbClr val="FFFFFF"/>
              </a:solidFill>
            </a:endParaRPr>
          </a:p>
        </p:txBody>
      </p:sp>
      <p:sp>
        <p:nvSpPr>
          <p:cNvPr id="77" name="Parallelogram 76"/>
          <p:cNvSpPr/>
          <p:nvPr/>
        </p:nvSpPr>
        <p:spPr>
          <a:xfrm>
            <a:off x="7991443" y="1812113"/>
            <a:ext cx="4115413" cy="1502051"/>
          </a:xfrm>
          <a:prstGeom prst="parallelogram">
            <a:avLst>
              <a:gd name="adj" fmla="val 38065"/>
            </a:avLst>
          </a:prstGeom>
          <a:solidFill>
            <a:schemeClr val="accent1">
              <a:alpha val="83000"/>
            </a:schemeClr>
          </a:solidFill>
          <a:ln w="190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defRPr/>
            </a:pPr>
            <a:endParaRPr lang="en-US" kern="0" dirty="0">
              <a:solidFill>
                <a:srgbClr val="FFFFFF"/>
              </a:solidFill>
            </a:endParaRPr>
          </a:p>
        </p:txBody>
      </p:sp>
      <p:sp>
        <p:nvSpPr>
          <p:cNvPr id="78" name="Rounded Rectangle 77"/>
          <p:cNvSpPr/>
          <p:nvPr/>
        </p:nvSpPr>
        <p:spPr>
          <a:xfrm>
            <a:off x="512788" y="3578109"/>
            <a:ext cx="3997855" cy="1876570"/>
          </a:xfrm>
          <a:prstGeom prst="roundRect">
            <a:avLst>
              <a:gd name="adj" fmla="val 0"/>
            </a:avLst>
          </a:prstGeom>
          <a:noFill/>
          <a:ln w="19050" cap="flat" cmpd="sng" algn="ctr">
            <a:noFill/>
            <a:prstDash val="solid"/>
            <a:miter lim="800000"/>
          </a:ln>
          <a:effectLst>
            <a:outerShdw blurRad="136525" dist="50800" dir="5400000" algn="t" rotWithShape="0">
              <a:prstClr val="black">
                <a:alpha val="24000"/>
              </a:prstClr>
            </a:outerShdw>
          </a:effectLst>
        </p:spPr>
        <p:txBody>
          <a:bodyPr rot="0" spcFirstLastPara="0" vertOverflow="overflow" horzOverflow="overflow" vert="horz" wrap="square" lIns="144000" tIns="45720" rIns="1332000" bIns="45720" numCol="1" spcCol="0" rtlCol="0" fromWordArt="0" anchor="ctr" anchorCtr="0" forceAA="0" compatLnSpc="1">
            <a:prstTxWarp prst="textNoShape">
              <a:avLst/>
            </a:prstTxWarp>
            <a:noAutofit/>
          </a:bodyPr>
          <a:lstStyle/>
          <a:p>
            <a:pPr algn="ctr">
              <a:defRPr/>
            </a:pPr>
            <a:r>
              <a:rPr lang="en-US" sz="3200" kern="0" dirty="0" smtClean="0">
                <a:solidFill>
                  <a:srgbClr val="FFFFFF"/>
                </a:solidFill>
              </a:rPr>
              <a:t>    Migrate</a:t>
            </a:r>
          </a:p>
          <a:p>
            <a:pPr marL="173038" indent="-173038">
              <a:buFont typeface="Arial" charset="0"/>
              <a:buChar char="•"/>
              <a:defRPr/>
            </a:pPr>
            <a:r>
              <a:rPr lang="en-US" kern="0" dirty="0">
                <a:solidFill>
                  <a:srgbClr val="FFFFFF"/>
                </a:solidFill>
              </a:rPr>
              <a:t>Lift and shift</a:t>
            </a:r>
          </a:p>
          <a:p>
            <a:pPr marL="173038" indent="-173038">
              <a:buFont typeface="Arial" charset="0"/>
              <a:buChar char="•"/>
              <a:defRPr/>
            </a:pPr>
            <a:r>
              <a:rPr lang="en-US" kern="0" dirty="0" smtClean="0">
                <a:solidFill>
                  <a:srgbClr val="FFFFFF"/>
                </a:solidFill>
              </a:rPr>
              <a:t>Application Dev and Test</a:t>
            </a:r>
          </a:p>
          <a:p>
            <a:pPr marL="173038" indent="-173038">
              <a:buFont typeface="Arial" charset="0"/>
              <a:buChar char="•"/>
              <a:defRPr/>
            </a:pPr>
            <a:r>
              <a:rPr lang="en-US" kern="0" dirty="0" smtClean="0">
                <a:solidFill>
                  <a:srgbClr val="FFFFFF"/>
                </a:solidFill>
              </a:rPr>
              <a:t>Software as a Service</a:t>
            </a:r>
            <a:endParaRPr lang="en-US" kern="0" dirty="0">
              <a:solidFill>
                <a:srgbClr val="FFFFFF"/>
              </a:solidFill>
            </a:endParaRPr>
          </a:p>
        </p:txBody>
      </p:sp>
      <p:sp>
        <p:nvSpPr>
          <p:cNvPr id="79" name="Rounded Rectangle 78"/>
          <p:cNvSpPr/>
          <p:nvPr/>
        </p:nvSpPr>
        <p:spPr>
          <a:xfrm>
            <a:off x="4206918" y="2536031"/>
            <a:ext cx="3947343" cy="1876570"/>
          </a:xfrm>
          <a:prstGeom prst="roundRect">
            <a:avLst>
              <a:gd name="adj" fmla="val 0"/>
            </a:avLst>
          </a:prstGeom>
          <a:noFill/>
          <a:ln w="19050" cap="flat" cmpd="sng" algn="ctr">
            <a:noFill/>
            <a:prstDash val="solid"/>
            <a:miter lim="800000"/>
          </a:ln>
          <a:effectLst>
            <a:outerShdw blurRad="136525" dist="50800" dir="5400000" algn="t" rotWithShape="0">
              <a:prstClr val="black">
                <a:alpha val="24000"/>
              </a:prstClr>
            </a:outerShdw>
          </a:effectLst>
        </p:spPr>
        <p:txBody>
          <a:bodyPr rot="0" spcFirstLastPara="0" vertOverflow="overflow" horzOverflow="overflow" vert="horz" wrap="square" lIns="144000" tIns="45720" rIns="540000" bIns="45720" numCol="1" spcCol="0" rtlCol="0" fromWordArt="0" anchor="ctr" anchorCtr="0" forceAA="0" compatLnSpc="1">
            <a:prstTxWarp prst="textNoShape">
              <a:avLst/>
            </a:prstTxWarp>
            <a:noAutofit/>
          </a:bodyPr>
          <a:lstStyle/>
          <a:p>
            <a:pPr algn="ctr">
              <a:defRPr/>
            </a:pPr>
            <a:r>
              <a:rPr lang="en-US" sz="3200" kern="0" dirty="0" smtClean="0">
                <a:solidFill>
                  <a:srgbClr val="FFFFFF"/>
                </a:solidFill>
              </a:rPr>
              <a:t>   Extend</a:t>
            </a:r>
          </a:p>
          <a:p>
            <a:pPr marL="173038" indent="-173038">
              <a:buFont typeface="Arial" charset="0"/>
              <a:buChar char="•"/>
              <a:defRPr/>
            </a:pPr>
            <a:r>
              <a:rPr lang="en-US" kern="0" dirty="0" smtClean="0">
                <a:solidFill>
                  <a:srgbClr val="FFFFFF"/>
                </a:solidFill>
              </a:rPr>
              <a:t>Integrate with on-prem; hybrid</a:t>
            </a:r>
          </a:p>
          <a:p>
            <a:pPr marL="173038" indent="-173038">
              <a:buFont typeface="Arial" charset="0"/>
              <a:buChar char="•"/>
              <a:defRPr/>
            </a:pPr>
            <a:r>
              <a:rPr lang="en-US" kern="0" dirty="0" smtClean="0">
                <a:solidFill>
                  <a:srgbClr val="FFFFFF"/>
                </a:solidFill>
              </a:rPr>
              <a:t>Extend for mobile</a:t>
            </a:r>
            <a:r>
              <a:rPr lang="en-US" kern="0" dirty="0">
                <a:solidFill>
                  <a:srgbClr val="FFFFFF"/>
                </a:solidFill>
              </a:rPr>
              <a:t> </a:t>
            </a:r>
            <a:r>
              <a:rPr lang="en-US" kern="0" dirty="0" smtClean="0">
                <a:solidFill>
                  <a:srgbClr val="FFFFFF"/>
                </a:solidFill>
              </a:rPr>
              <a:t>and social</a:t>
            </a:r>
          </a:p>
          <a:p>
            <a:pPr marL="173038" indent="-173038">
              <a:buFont typeface="Arial" charset="0"/>
              <a:buChar char="•"/>
              <a:defRPr/>
            </a:pPr>
            <a:r>
              <a:rPr lang="en-US" kern="0" dirty="0" smtClean="0">
                <a:solidFill>
                  <a:srgbClr val="FFFFFF"/>
                </a:solidFill>
              </a:rPr>
              <a:t>Customize apps, build new apps</a:t>
            </a:r>
            <a:endParaRPr lang="en-US" kern="0" dirty="0">
              <a:solidFill>
                <a:srgbClr val="FFFFFF"/>
              </a:solidFill>
            </a:endParaRPr>
          </a:p>
        </p:txBody>
      </p:sp>
      <p:sp>
        <p:nvSpPr>
          <p:cNvPr id="80" name="Rounded Rectangle 79"/>
          <p:cNvSpPr/>
          <p:nvPr/>
        </p:nvSpPr>
        <p:spPr>
          <a:xfrm>
            <a:off x="8345280" y="1560545"/>
            <a:ext cx="4027145" cy="1876570"/>
          </a:xfrm>
          <a:prstGeom prst="roundRect">
            <a:avLst>
              <a:gd name="adj" fmla="val 0"/>
            </a:avLst>
          </a:prstGeom>
          <a:noFill/>
          <a:ln w="19050" cap="flat" cmpd="sng" algn="ctr">
            <a:noFill/>
            <a:prstDash val="solid"/>
            <a:miter lim="800000"/>
          </a:ln>
          <a:effectLst>
            <a:outerShdw blurRad="136525" dist="50800" dir="5400000" algn="t" rotWithShape="0">
              <a:prstClr val="black">
                <a:alpha val="24000"/>
              </a:prstClr>
            </a:outerShdw>
          </a:effectLst>
        </p:spPr>
        <p:txBody>
          <a:bodyPr rot="0" spcFirstLastPara="0" vertOverflow="overflow" horzOverflow="overflow" vert="horz" wrap="square" lIns="144000" tIns="45720" rIns="684000" bIns="45720" numCol="1" spcCol="0" rtlCol="0" fromWordArt="0" anchor="ctr" anchorCtr="0" forceAA="0" compatLnSpc="1">
            <a:prstTxWarp prst="textNoShape">
              <a:avLst/>
            </a:prstTxWarp>
            <a:noAutofit/>
          </a:bodyPr>
          <a:lstStyle/>
          <a:p>
            <a:pPr algn="ctr">
              <a:defRPr/>
            </a:pPr>
            <a:r>
              <a:rPr lang="en-US" sz="3200" kern="0" dirty="0" smtClean="0">
                <a:solidFill>
                  <a:srgbClr val="FFFFFF"/>
                </a:solidFill>
              </a:rPr>
              <a:t> Transform</a:t>
            </a:r>
          </a:p>
          <a:p>
            <a:pPr marL="173038" indent="-173038">
              <a:buFont typeface="Arial" charset="0"/>
              <a:buChar char="•"/>
              <a:defRPr/>
            </a:pPr>
            <a:r>
              <a:rPr lang="en-US" kern="0" dirty="0" smtClean="0">
                <a:solidFill>
                  <a:srgbClr val="FFFFFF"/>
                </a:solidFill>
              </a:rPr>
              <a:t>Predictive and </a:t>
            </a:r>
            <a:r>
              <a:rPr lang="en-US" kern="0" dirty="0">
                <a:solidFill>
                  <a:srgbClr val="FFFFFF"/>
                </a:solidFill>
              </a:rPr>
              <a:t>a</a:t>
            </a:r>
            <a:r>
              <a:rPr lang="en-US" kern="0" dirty="0" smtClean="0">
                <a:solidFill>
                  <a:srgbClr val="FFFFFF"/>
                </a:solidFill>
              </a:rPr>
              <a:t>daptive </a:t>
            </a:r>
            <a:r>
              <a:rPr lang="en-US" kern="0" dirty="0">
                <a:solidFill>
                  <a:srgbClr val="FFFFFF"/>
                </a:solidFill>
              </a:rPr>
              <a:t>i</a:t>
            </a:r>
            <a:r>
              <a:rPr lang="en-US" kern="0" dirty="0" smtClean="0">
                <a:solidFill>
                  <a:srgbClr val="FFFFFF"/>
                </a:solidFill>
              </a:rPr>
              <a:t>nsights </a:t>
            </a:r>
          </a:p>
          <a:p>
            <a:pPr marL="173038" indent="-173038">
              <a:buFont typeface="Arial" charset="0"/>
              <a:buChar char="•"/>
              <a:defRPr/>
            </a:pPr>
            <a:r>
              <a:rPr lang="en-US" kern="0" dirty="0" smtClean="0">
                <a:solidFill>
                  <a:srgbClr val="FFFFFF"/>
                </a:solidFill>
              </a:rPr>
              <a:t>Digital, Interactive engagement</a:t>
            </a:r>
          </a:p>
          <a:p>
            <a:pPr marL="173038" indent="-173038">
              <a:buFont typeface="Arial" charset="0"/>
              <a:buChar char="•"/>
              <a:defRPr/>
            </a:pPr>
            <a:r>
              <a:rPr lang="en-US" kern="0" dirty="0" smtClean="0">
                <a:solidFill>
                  <a:srgbClr val="FFFFFF"/>
                </a:solidFill>
              </a:rPr>
              <a:t>Integrated SaaS suites</a:t>
            </a:r>
          </a:p>
        </p:txBody>
      </p:sp>
      <p:sp>
        <p:nvSpPr>
          <p:cNvPr id="17" name="TextBox 16"/>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smtClean="0">
                <a:solidFill>
                  <a:srgbClr val="FFFFFF"/>
                </a:solidFill>
              </a:rPr>
              <a:t>2017,</a:t>
            </a:r>
            <a:r>
              <a:rPr sz="850" dirty="0" smtClean="0">
                <a:solidFill>
                  <a:srgbClr val="FFFFFF"/>
                </a:solidFill>
              </a:rPr>
              <a:t> </a:t>
            </a:r>
            <a:r>
              <a:rPr sz="850" dirty="0">
                <a:solidFill>
                  <a:srgbClr val="FFFFFF"/>
                </a:solidFill>
              </a:rPr>
              <a:t>Oracle and/or its affiliates. All rights reserved. </a:t>
            </a:r>
          </a:p>
        </p:txBody>
      </p:sp>
    </p:spTree>
    <p:extLst>
      <p:ext uri="{BB962C8B-B14F-4D97-AF65-F5344CB8AC3E}">
        <p14:creationId xmlns:p14="http://schemas.microsoft.com/office/powerpoint/2010/main" val="137379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001105" y="4093882"/>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8" name="TextBox 7"/>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Tree>
    <p:extLst>
      <p:ext uri="{BB962C8B-B14F-4D97-AF65-F5344CB8AC3E}">
        <p14:creationId xmlns:p14="http://schemas.microsoft.com/office/powerpoint/2010/main" val="394785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1001105" y="4093882"/>
            <a:ext cx="914400" cy="914400"/>
          </a:xfrm>
          <a:prstGeom prst="rect">
            <a:avLst/>
          </a:prstGeom>
          <a:noFill/>
        </p:spPr>
        <p:txBody>
          <a:bodyPr wrap="none" lIns="0" tIns="0" rIns="0" bIns="0" rtlCol="0">
            <a:noAutofit/>
          </a:bodyPr>
          <a:lstStyle/>
          <a:p>
            <a:pPr>
              <a:lnSpc>
                <a:spcPct val="90000"/>
              </a:lnSpc>
            </a:pPr>
            <a:endParaRPr lang="en-US" dirty="0" smtClean="0">
              <a:solidFill>
                <a:srgbClr val="5F5F5F"/>
              </a:solidFill>
              <a:latin typeface="Calibri"/>
            </a:endParaRPr>
          </a:p>
        </p:txBody>
      </p:sp>
      <p:sp>
        <p:nvSpPr>
          <p:cNvPr id="4" name="TextBox 3"/>
          <p:cNvSpPr txBox="1"/>
          <p:nvPr/>
        </p:nvSpPr>
        <p:spPr>
          <a:xfrm>
            <a:off x="2864375" y="2851677"/>
            <a:ext cx="7384026" cy="1111046"/>
          </a:xfrm>
          <a:prstGeom prst="rect">
            <a:avLst/>
          </a:prstGeom>
          <a:noFill/>
        </p:spPr>
        <p:txBody>
          <a:bodyPr wrap="square" lIns="0" tIns="0" rIns="0" bIns="0" rtlCol="0" anchor="ctr" anchorCtr="0">
            <a:noAutofit/>
          </a:bodyPr>
          <a:lstStyle/>
          <a:p>
            <a:pPr algn="ctr">
              <a:lnSpc>
                <a:spcPct val="90000"/>
              </a:lnSpc>
            </a:pPr>
            <a:r>
              <a:rPr lang="en-US" sz="6000" dirty="0" smtClean="0">
                <a:solidFill>
                  <a:srgbClr val="FFFFFF"/>
                </a:solidFill>
                <a:latin typeface="Calibri"/>
                <a:ea typeface="Calibri" charset="0"/>
                <a:cs typeface="Calibri" charset="0"/>
              </a:rPr>
              <a:t>What’s Required</a:t>
            </a:r>
          </a:p>
        </p:txBody>
      </p:sp>
      <p:sp>
        <p:nvSpPr>
          <p:cNvPr id="9" name="TextBox 8"/>
          <p:cNvSpPr txBox="1"/>
          <p:nvPr/>
        </p:nvSpPr>
        <p:spPr>
          <a:xfrm>
            <a:off x="7946673"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latin typeface="Calibri"/>
              </a:rPr>
              <a:t>Copyright © </a:t>
            </a:r>
            <a:r>
              <a:rPr lang="en-US" sz="850" dirty="0" smtClean="0">
                <a:solidFill>
                  <a:srgbClr val="FFFFFF"/>
                </a:solidFill>
                <a:latin typeface="Calibri"/>
              </a:rPr>
              <a:t>2017,</a:t>
            </a:r>
            <a:r>
              <a:rPr sz="850" dirty="0" smtClean="0">
                <a:solidFill>
                  <a:srgbClr val="FFFFFF"/>
                </a:solidFill>
                <a:latin typeface="Calibri"/>
              </a:rPr>
              <a:t> </a:t>
            </a:r>
            <a:r>
              <a:rPr sz="850" dirty="0">
                <a:solidFill>
                  <a:srgbClr val="FFFFFF"/>
                </a:solidFill>
                <a:latin typeface="Calibri"/>
              </a:rPr>
              <a:t>Oracle and/or its affiliates. All rights reserved. </a:t>
            </a:r>
          </a:p>
        </p:txBody>
      </p:sp>
    </p:spTree>
    <p:extLst>
      <p:ext uri="{BB962C8B-B14F-4D97-AF65-F5344CB8AC3E}">
        <p14:creationId xmlns:p14="http://schemas.microsoft.com/office/powerpoint/2010/main" val="360430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6">
  <a:themeElements>
    <a:clrScheme name="Custom 1">
      <a:dk1>
        <a:srgbClr val="5F5F5F"/>
      </a:dk1>
      <a:lt1>
        <a:srgbClr val="FFFFFF"/>
      </a:lt1>
      <a:dk2>
        <a:srgbClr val="7F7F7F"/>
      </a:dk2>
      <a:lt2>
        <a:srgbClr val="DCE3E4"/>
      </a:lt2>
      <a:accent1>
        <a:srgbClr val="F80000"/>
      </a:accent1>
      <a:accent2>
        <a:srgbClr val="8A133B"/>
      </a:accent2>
      <a:accent3>
        <a:srgbClr val="FF7700"/>
      </a:accent3>
      <a:accent4>
        <a:srgbClr val="0E1213"/>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16x9-2016-160322.potx" id="{B11D17A6-ACA2-4445-86DA-2A41F5EDE6E3}" vid="{34FFC17F-D0E0-4840-99BC-668C2BF321D9}"/>
    </a:ext>
  </a:extLst>
</a:theme>
</file>

<file path=ppt/theme/theme2.xml><?xml version="1.0" encoding="utf-8"?>
<a:theme xmlns:a="http://schemas.openxmlformats.org/drawingml/2006/main" name="22_Oracle_16x9_2016">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16x9-2016-160322.potx" id="{B11D17A6-ACA2-4445-86DA-2A41F5EDE6E3}" vid="{34FFC17F-D0E0-4840-99BC-668C2BF321D9}"/>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69755</TotalTime>
  <Words>7091</Words>
  <Application>Microsoft Macintosh PowerPoint</Application>
  <PresentationFormat>Custom</PresentationFormat>
  <Paragraphs>958</Paragraphs>
  <Slides>69</Slides>
  <Notes>69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69</vt:i4>
      </vt:variant>
    </vt:vector>
  </HeadingPairs>
  <TitlesOfParts>
    <vt:vector size="77" baseType="lpstr">
      <vt:lpstr>Calibri</vt:lpstr>
      <vt:lpstr>Mangal</vt:lpstr>
      <vt:lpstr>ＭＳ Ｐゴシック</vt:lpstr>
      <vt:lpstr>PMingLiU</vt:lpstr>
      <vt:lpstr>Times New Roman</vt:lpstr>
      <vt:lpstr>Arial</vt:lpstr>
      <vt:lpstr>Oracle_16x9_2016</vt:lpstr>
      <vt:lpstr>22_Oracle_16x9_2016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Oracle</Company>
  <LinksUpToDate>false</LinksUpToDate>
  <SharedDoc>false</SharedDoc>
  <HyperlinkBase/>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Oracle-16x9-2016</dc:title>
  <dc:subject>Corproate Presentation Template</dc:subject>
  <dc:creator>Ryan Warnick</dc:creator>
  <cp:keywords/>
  <dc:description/>
  <cp:lastModifiedBy>Microsoft Office User</cp:lastModifiedBy>
  <cp:revision>5853</cp:revision>
  <cp:lastPrinted>2017-04-10T00:47:09Z</cp:lastPrinted>
  <dcterms:created xsi:type="dcterms:W3CDTF">2014-04-23T00:57:37Z</dcterms:created>
  <dcterms:modified xsi:type="dcterms:W3CDTF">2017-06-01T19:16:12Z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